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עמוס ה׳</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דרשוני וחיו</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1262 · עמוס</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«דרשוני וחיו» (עמוס ה׳)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«עמוס»</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ורד"ק</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קינה ודרישה (פסוקים א׳–ט׳)</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שונאי הצדק (פסוקים י׳–י״ז)</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יום ה׳ והזבחים (פסוקים י״ח–כ״ז)</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48790" y="439393"/>
            <a:ext cx="3613068" cy="32780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553348" y="706051"/>
            <a:ext cx="3619688" cy="69605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מקום ההתרחשות</a:t>
            </a:r>
          </a:p>
        </p:txBody>
      </p:sp>
      <p:sp>
        <p:nvSpPr>
          <p:cNvPr id="5" name="TextBox 4"/>
          <p:cNvSpPr txBox="1"/>
          <p:nvPr/>
        </p:nvSpPr>
        <p:spPr>
          <a:xfrm>
            <a:off x="3151038" y="3569017"/>
            <a:ext cx="569416"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בית אל</a:t>
            </a:r>
          </a:p>
        </p:txBody>
      </p:sp>
      <p:sp>
        <p:nvSpPr>
          <p:cNvPr id="6" name="TextBox 5"/>
          <p:cNvSpPr txBox="1"/>
          <p:nvPr/>
        </p:nvSpPr>
        <p:spPr>
          <a:xfrm>
            <a:off x="3688407" y="3730843"/>
            <a:ext cx="511274"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הגלגל</a:t>
            </a:r>
          </a:p>
        </p:txBody>
      </p:sp>
      <p:sp>
        <p:nvSpPr>
          <p:cNvPr id="7" name="TextBox 6"/>
          <p:cNvSpPr txBox="1"/>
          <p:nvPr/>
        </p:nvSpPr>
        <p:spPr>
          <a:xfrm>
            <a:off x="5887085" y="1841500"/>
            <a:ext cx="5624830" cy="4381500"/>
          </a:xfrm>
          <a:prstGeom prst="rect">
            <a:avLst/>
          </a:prstGeom>
          <a:noFill/>
        </p:spPr>
        <p:txBody>
          <a:bodyPr wrap="square" lIns="0" rIns="0" tIns="0" bIns="0" anchor="t"/>
          <a:lstStyle/>
          <a:p>
            <a:pPr algn="r" rtl="1">
              <a:lnSpc>
                <a:spcPts val="4160"/>
              </a:lnSpc>
            </a:pPr>
            <a:r>
              <a:rPr sz="2600" b="0" i="0" lang="he-IL">
                <a:solidFill>
                  <a:srgbClr val="2E2B26"/>
                </a:solidFill>
                <a:latin typeface="Assistant"/>
                <a:cs typeface="Assistant"/>
                <a:ea typeface="Assistant"/>
              </a:rPr>
              <a:t>📍 בית אל</a:t>
            </a:r>
          </a:p>
          <a:p>
            <a:pPr algn="r" rtl="1">
              <a:lnSpc>
                <a:spcPts val="4160"/>
              </a:lnSpc>
            </a:pPr>
            <a:r>
              <a:rPr sz="2600" b="0" i="0" lang="he-IL">
                <a:solidFill>
                  <a:srgbClr val="2E2B26"/>
                </a:solidFill>
                <a:latin typeface="Assistant"/>
                <a:cs typeface="Assistant"/>
                <a:ea typeface="Assistant"/>
              </a:rPr>
              <a:t>📍 הגלגל</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780544" y="449981"/>
            <a:ext cx="2363205" cy="30662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8785102" y="716641"/>
            <a:ext cx="2369825" cy="67487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עמוס ה', 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כִּי כֹה אָמַר אֲדֹנָי</a:t>
            </a:r>
            <a:r>
              <a:rPr sz="4100" b="0" i="0" lang="he-IL">
                <a:solidFill>
                  <a:srgbClr val="2E2B26"/>
                </a:solidFill>
                <a:latin typeface="Frank Ruhl Libre"/>
                <a:cs typeface="Frank Ruhl Libre"/>
                <a:ea typeface="Frank Ruhl Libre"/>
              </a:rPr>
              <a:t> ה' הָעִיר הַיֹּצֵאת אֶלֶף תַּשְׁאִיר מֵאָה וְהַיּוֹצֵאת מֵאָה תַּשְׁאִיר עֲשָׂרָה לְבֵית יִשְׂרָאֵל</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עמוס מתחיל בקינה: ״נפלה לא תוסיף קום בתולת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23559" y="447774"/>
            <a:ext cx="2623967" cy="31104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8528117" y="714433"/>
            <a:ext cx="2630587" cy="67928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עמוס ה', י"ד</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דִּרְשׁוּ־טוֹב וְאַל־רָע לְמַעַן תִּחְיוּ וִיהִי־כֵן ה' </a:t>
            </a:r>
            <a:r>
              <a:rPr sz="4100" b="1" i="0" lang="he-IL">
                <a:solidFill>
                  <a:srgbClr val="2E2B26"/>
                </a:solidFill>
                <a:latin typeface="Frank Ruhl Libre"/>
                <a:cs typeface="Frank Ruhl Libre"/>
                <a:ea typeface="Frank Ruhl Libre"/>
              </a:rPr>
              <a:t>אֱלֹהֵי־צְבָאוֹת</a:t>
            </a:r>
            <a:r>
              <a:rPr sz="4100" b="0" i="0" lang="he-IL">
                <a:solidFill>
                  <a:srgbClr val="2E2B26"/>
                </a:solidFill>
                <a:latin typeface="Frank Ruhl Libre"/>
                <a:cs typeface="Frank Ruhl Libre"/>
                <a:ea typeface="Frank Ruhl Libre"/>
              </a:rPr>
              <a:t> אִתְּכֶם כַּאֲשֶׁר אֲמַרְתֶּם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החברה שונאת ״בשער מוכיח״ ומתעבת דובר תמים.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25473" y="447789"/>
            <a:ext cx="2622025" cy="3110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8530030" y="714449"/>
            <a:ext cx="2628647" cy="67925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עמוס ה', י"ח</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הוֹי הַמִּתְאַוִּים אֶת־יוֹם</a:t>
            </a:r>
            <a:r>
              <a:rPr sz="4100" b="0" i="0" lang="he-IL">
                <a:solidFill>
                  <a:srgbClr val="2E2B26"/>
                </a:solidFill>
                <a:latin typeface="Frank Ruhl Libre"/>
                <a:cs typeface="Frank Ruhl Libre"/>
                <a:ea typeface="Frank Ruhl Libre"/>
              </a:rPr>
              <a:t> ה' לָמָּה־זֶּה לָכֶם יוֹם ה' הוּא־חֹשֶׁךְ וְלֹא־אוֹר</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הנביא מכריז ״הוי המתאוים את יום ה׳״ ושואל למה לכם זה, ״הוא חשך ולא אור״.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759095" y="449798"/>
            <a:ext cx="2384969" cy="30699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8763653" y="716458"/>
            <a:ext cx="2391589" cy="67523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עמוס ה', ב'</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נָפְלָה לֹא־תוֹסִיף קוּם בְּתוּלַת יִשְׂרָאֵל</a:t>
            </a:r>
            <a:r>
              <a:rPr sz="4100" b="0" i="0" lang="he-IL">
                <a:solidFill>
                  <a:srgbClr val="2E2B26"/>
                </a:solidFill>
                <a:latin typeface="Frank Ruhl Libre"/>
                <a:cs typeface="Frank Ruhl Libre"/>
                <a:ea typeface="Frank Ruhl Libre"/>
              </a:rPr>
              <a:t> נִטְּשָׁה עַל־אַדְמָתָהּ אֵין מְקִימָהּ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עמוס מתחיל בקינה: ״נפלה לא תוסיף קום בתולת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המתאוים</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מל׳ תאוה.</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נטשה</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ענין עזיבה כמו נטשתה עמך (שם ב).</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קורבנות</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מתנה מן החי או מן הצומח שמביא אדם למקדש לכבוד האל.</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מספר טיפולוגי</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מספרים מסוימים חוזרים במקרא הרבה יותר ממספרים אחרים.</a:t>
            </a:r>
          </a:p>
        </p:txBody>
      </p:sp>
      <p:sp>
        <p:nvSpPr>
          <p:cNvPr id="15" name="TextBox 14"/>
          <p:cNvSpPr txBox="1"/>
          <p:nvPr/>
        </p:nvSpPr>
        <p:spPr>
          <a:xfrm>
            <a:off x="893004"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תורת הגמול</a:t>
            </a:r>
          </a:p>
        </p:txBody>
      </p:sp>
      <p:sp>
        <p:nvSpPr>
          <p:cNvPr id="16" name="TextBox 15"/>
          <p:cNvSpPr txBox="1"/>
          <p:nvPr/>
        </p:nvSpPr>
        <p:spPr>
          <a:xfrm>
            <a:off x="900990"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9400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עמוס ה', ג'</a:t>
            </a:r>
          </a:p>
        </p:txBody>
      </p:sp>
      <p:sp>
        <p:nvSpPr>
          <p:cNvPr id="6" name="TextBox 5"/>
          <p:cNvSpPr txBox="1"/>
          <p:nvPr/>
        </p:nvSpPr>
        <p:spPr>
          <a:xfrm>
            <a:off x="1059815" y="3371850"/>
            <a:ext cx="10072370" cy="6096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הַיּוֹצֵאת אֶלֶף</a:t>
            </a:r>
            <a:r>
              <a:rPr sz="3000" b="0" i="0" lang="he-IL">
                <a:solidFill>
                  <a:srgbClr val="2E2B26"/>
                </a:solidFill>
                <a:latin typeface="Noto Serif Hebrew"/>
                <a:cs typeface="Noto Serif Hebrew"/>
                <a:ea typeface="Noto Serif Hebrew"/>
              </a:rPr>
              <a:t>. הַמּוֹצִיאָה אֶלֶף אִישׁ:</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«הַיּוֹצֵאת אֶלֶף»?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88824" y="460449"/>
            <a:ext cx="1146000" cy="2856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993479" y="727106"/>
            <a:ext cx="1152428" cy="65393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רד"ק</a:t>
            </a:r>
          </a:p>
        </p:txBody>
      </p:sp>
      <p:sp>
        <p:nvSpPr>
          <p:cNvPr id="5" name="TextBox 4"/>
          <p:cNvSpPr txBox="1"/>
          <p:nvPr/>
        </p:nvSpPr>
        <p:spPr>
          <a:xfrm>
            <a:off x="1059815" y="29400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רד"ק על עמוס ה', י"ד</a:t>
            </a:r>
          </a:p>
        </p:txBody>
      </p:sp>
      <p:sp>
        <p:nvSpPr>
          <p:cNvPr id="6" name="TextBox 5"/>
          <p:cNvSpPr txBox="1"/>
          <p:nvPr/>
        </p:nvSpPr>
        <p:spPr>
          <a:xfrm>
            <a:off x="1059815" y="3371850"/>
            <a:ext cx="10072370" cy="6096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כן ה' אלהי צבאות אתכם</a:t>
            </a:r>
            <a:r>
              <a:rPr sz="3000" b="0" i="0" lang="he-IL">
                <a:solidFill>
                  <a:srgbClr val="2E2B26"/>
                </a:solidFill>
                <a:latin typeface="Noto Serif Hebrew"/>
                <a:cs typeface="Noto Serif Hebrew"/>
                <a:ea typeface="Noto Serif Hebrew"/>
              </a:rPr>
              <a:t>. וכפל הענין עוד ואמר:</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א׳–ט׳ («קינה ודרישה»).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י׳–י״ז («שונאי הצדק»).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י״ח–כ״ז («יום ה׳ והזבחים»).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עמוס ה׳?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דרשוני וחיו</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קינה ודרישה</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שונאי הצדק</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יום ה׳ והזבחים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תשע"ג (שאלון 1106))</a:t>
            </a:r>
          </a:p>
          <a:p>
            <a:pPr algn="r" rtl="1">
              <a:lnSpc>
                <a:spcPts val="3000"/>
              </a:lnSpc>
            </a:pPr>
            <a:r>
              <a:rPr sz="2000" b="0" i="0" lang="he-IL">
                <a:solidFill>
                  <a:srgbClr val="2E2B26"/>
                </a:solidFill>
                <a:latin typeface="Assistant"/>
                <a:cs typeface="Assistant"/>
                <a:ea typeface="Assistant"/>
              </a:rPr>
              <a:t>7. קרא שיר השירים, ה', 2–8.</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א׳–ט׳ («קינה ודרישה»).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עמוס מתחיל בקינה: ״נפלה לא תוסיף קום בתולת ישראל״. העיר שיוצאת באלף תישאר במאה, ושיוצאת במאה תישאר בעשרה, כלומר צבא שמאבד כמעט כל אנשיו.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י׳–י״ז («שונאי הצדק»).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החברה שונאת ״בשער מוכיח״ ומתעבת דובר תמים. הם בוזזים דל ולוקחים ממנו מס בר, ובנו בתי גזית ונטעו כרמי חמד, אך לא ישבו בהם ולא ישתו את יינם.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י״ח–כ״ז («יום ה׳ והזבחים»).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הנביא מכריז ״הוי המתאוים את יום ה׳״ ושואל למה לכם זה, ״הוא חשך ולא אור״. הוא כמו אדם שנמלט מפני אריה ופוגש דוב.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להלן תמלול הטקסט מהתמונה (המהווה המשך לפתרון שאלה 7 בבגרות בתנ"ך, בנושא שיר השירים):</a:t>
            </a:r>
          </a:p>
          <a:p>
            <a:pPr algn="r" rtl="1">
              <a:lnSpc>
                <a:spcPts val="2850"/>
              </a:lnSpc>
            </a:pPr>
            <a:r>
              <a:rPr sz="1900" b="0" i="0" lang="he-IL">
                <a:solidFill>
                  <a:srgbClr val="2E2B26"/>
                </a:solidFill>
                <a:latin typeface="Assistant"/>
                <a:cs typeface="Assistant"/>
                <a:ea typeface="Assistant"/>
              </a:rPr>
              <a:t>שאלה מספר 7</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על התלמיד לציין שתי הוכחות:</a:t>
            </a:r>
          </a:p>
          <a:p>
            <a:pPr algn="r" rtl="1">
              <a:lnSpc>
                <a:spcPts val="2850"/>
              </a:lnSpc>
            </a:pPr>
            <a:r>
              <a:rPr sz="1900" b="0" i="0" lang="he-IL">
                <a:solidFill>
                  <a:srgbClr val="2E2B26"/>
                </a:solidFill>
                <a:latin typeface="Assistant"/>
                <a:cs typeface="Assistant"/>
                <a:ea typeface="Assistant"/>
              </a:rPr>
              <a:t>"אני ישנה ולבי ער" – הנערה מעידה על עצמה שהיא ישנה, וליבה, מחשבותיה הן אלה שפועלות. לכן המתואר בפסוקים אלה הוא רק בגדר חלום.</a:t>
            </a:r>
          </a:p>
          <a:p>
            <a:pPr algn="r" rtl="1">
              <a:lnSpc>
                <a:spcPts val="2850"/>
              </a:lnSpc>
            </a:pPr>
            <a:r>
              <a:rPr sz="1900" b="0" i="0" lang="he-IL">
                <a:solidFill>
                  <a:srgbClr val="2E2B26"/>
                </a:solidFill>
                <a:latin typeface="Assistant"/>
                <a:cs typeface="Assistant"/>
                <a:ea typeface="Assistant"/>
              </a:rPr>
              <a:t>"מצאוני השומרים הסבבים בעיר הכוני פצעוני..." – בתקופת המקרא לא היה מקובל שנערה תסתובב בלילה לבדה ותחפש אחר אהובה. לפיכך, עצם העובדה שהנערה מתוארת, כמי שיוצאת בלילה לחפש אחר הדוד, מתוך ידיעה שהיא מפרה את המוסכמות החברתיות המקובלות, ועלולה גם להיות מוכה בשל כך על ידי שומרי העיר, מעידה על כך שהתיאור הוא אינו מציאותי, ומדובר בחלום.</a:t>
            </a:r>
          </a:p>
          <a:p>
            <a:pPr algn="r" rtl="1">
              <a:lnSpc>
                <a:spcPts val="2850"/>
              </a:lnSpc>
            </a:pPr>
            <a:r>
              <a:rPr sz="1900" b="0" i="0" lang="he-IL">
                <a:solidFill>
                  <a:srgbClr val="2E2B26"/>
                </a:solidFill>
                <a:latin typeface="Assistant"/>
                <a:cs typeface="Assistant"/>
                <a:ea typeface="Assistant"/>
              </a:rPr>
              <a:t>(2) על התלמיד לציין שתי דוגמאות: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"ומעי המו עליו" – המחשבה על הדוד גורמת לרעיה להתרגש ולהתגעגע אליו.</a:t>
            </a:r>
          </a:p>
          <a:p>
            <a:pPr algn="r" rtl="1">
              <a:lnSpc>
                <a:spcPts val="2850"/>
              </a:lnSpc>
            </a:pPr>
            <a:r>
              <a:rPr sz="1900" b="0" i="0" lang="he-IL">
                <a:solidFill>
                  <a:srgbClr val="2E2B26"/>
                </a:solidFill>
                <a:latin typeface="Assistant"/>
                <a:cs typeface="Assistant"/>
                <a:ea typeface="Assistant"/>
              </a:rPr>
              <a:t>"יצאה נפשי בדברו" – קולו של הדוד מעורר בנערה געגועים אליו, ליבה יוצא אליו.</a:t>
            </a:r>
          </a:p>
          <a:p>
            <a:pPr algn="r" rtl="1">
              <a:lnSpc>
                <a:spcPts val="2850"/>
              </a:lnSpc>
            </a:pPr>
            <a:r>
              <a:rPr sz="1900" b="0" i="0" lang="he-IL">
                <a:solidFill>
                  <a:srgbClr val="2E2B26"/>
                </a:solidFill>
                <a:latin typeface="Assistant"/>
                <a:cs typeface="Assistant"/>
                <a:ea typeface="Assistant"/>
              </a:rPr>
              <a:t>"בקשתיהו ולא מצאתיהו קראתיו ולא ענני" – הנערה מחפשת אחר האהוב, ולפיכך מתגעגעת אליו.</a:t>
            </a:r>
          </a:p>
          <a:p>
            <a:pPr algn="r" rtl="1">
              <a:lnSpc>
                <a:spcPts val="2850"/>
              </a:lnSpc>
            </a:pPr>
            <a:r>
              <a:rPr sz="1900" b="0" i="0" lang="he-IL">
                <a:solidFill>
                  <a:srgbClr val="2E2B26"/>
                </a:solidFill>
                <a:latin typeface="Assistant"/>
                <a:cs typeface="Assistant"/>
                <a:ea typeface="Assistant"/>
              </a:rPr>
              <a:t>"אם תמצאו את דודי מה תגידו לו שחולת אהבה אני" – הנערה מבקשת מבנות ירושלים, שימצאו את הדוד ויגידו לו שהיא חולה מרוב אהבה וגעגועים כלפיו.</a:t>
            </a:r>
          </a:p>
          <a:p>
            <a:pPr algn="r" rtl="1">
              <a:lnSpc>
                <a:spcPts val="2850"/>
              </a:lnSpc>
            </a:pPr>
            <a:r>
              <a:rPr sz="1900" b="0" i="0" lang="he-IL">
                <a:solidFill>
                  <a:srgbClr val="2E2B26"/>
                </a:solidFill>
                <a:latin typeface="Assistant"/>
                <a:cs typeface="Assistant"/>
                <a:ea typeface="Assistant"/>
              </a:rPr>
              <a:t>סעיף ב'</a:t>
            </a:r>
          </a:p>
          <a:p>
            <a:pPr algn="r" rtl="1">
              <a:lnSpc>
                <a:spcPts val="2850"/>
              </a:lnSpc>
            </a:pPr>
            <a:r>
              <a:rPr sz="1900" b="0" i="0" lang="he-IL">
                <a:solidFill>
                  <a:srgbClr val="2E2B26"/>
                </a:solidFill>
                <a:latin typeface="Assistant"/>
                <a:cs typeface="Assistant"/>
                <a:ea typeface="Assistant"/>
              </a:rPr>
              <a:t>על התלמיד לציין דוגמה אחת:</a:t>
            </a:r>
          </a:p>
          <a:p>
            <a:pPr algn="r" rtl="1">
              <a:lnSpc>
                <a:spcPts val="2850"/>
              </a:lnSpc>
            </a:pPr>
            <a:r>
              <a:rPr sz="1900" b="0" i="0" lang="he-IL">
                <a:solidFill>
                  <a:srgbClr val="2E2B26"/>
                </a:solidFill>
                <a:latin typeface="Assistant"/>
                <a:cs typeface="Assistant"/>
                <a:ea typeface="Assistant"/>
              </a:rPr>
              <a:t>"פשטתי את כתנתי איככה אלבשנה רחצתי את רגלי איככה אטנפם" – הנערה רוצה לפגוש את הדוד, אך לא יודעת כיצד לנהוג: האם לפתוח לו את הדלת או לא.</a:t>
            </a:r>
          </a:p>
          <a:p>
            <a:pPr algn="r" rtl="1">
              <a:lnSpc>
                <a:spcPts val="2850"/>
              </a:lnSpc>
            </a:pPr>
            <a:r>
              <a:rPr sz="1900" b="0" i="0" lang="he-IL">
                <a:solidFill>
                  <a:srgbClr val="2E2B26"/>
                </a:solidFill>
                <a:latin typeface="Assistant"/>
                <a:cs typeface="Assistant"/>
                <a:ea typeface="Assistant"/>
              </a:rPr>
              <a:t>"אם תמצאו את דודי מה תגידו לו שחולת אהבה אני" – מצד אחד הנערה מבקשת מבנות ירושלים שתעזורנה לה למצוא את הדוד, אך מצד שני היא לא רוצה שהן תאמרנה לו שהיא חולה מרוב אהבה כלפיו.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דרשוני וחיו – שאלון 1262</dc:title>
  <dc:subject/>
  <dc:creator/>
  <cp:keywords/>
  <dc:description/>
  <cp:lastModifiedBy/>
  <cp:revision>1</cp:revision>
  <dcterms:created xsi:type="dcterms:W3CDTF">2013-01-27T09:14:16Z</dcterms:created>
  <dcterms:modified xsi:type="dcterms:W3CDTF">2013-01-27T09:15:58Z</dcterms:modified>
  <cp:category/>
</cp:coreProperties>
</file>