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821680" y="2095500"/>
            <a:ext cx="5755640" cy="444500"/>
          </a:xfrm>
          <a:prstGeom prst="rect">
            <a:avLst/>
          </a:prstGeom>
          <a:noFill/>
        </p:spPr>
        <p:txBody>
          <a:bodyPr wrap="square" lIns="0" rIns="0" tIns="0" bIns="0" anchor="t"/>
          <a:lstStyle/>
          <a:p>
            <a:pPr algn="r" rtl="1">
              <a:lnSpc>
                <a:spcPts val="3500"/>
              </a:lnSpc>
            </a:pPr>
            <a:r>
              <a:rPr sz="2400" b="1" i="0" lang="he-IL">
                <a:solidFill>
                  <a:srgbClr val="2B59C3"/>
                </a:solidFill>
                <a:latin typeface="Rubik"/>
                <a:cs typeface="Rubik"/>
                <a:ea typeface="Rubik"/>
              </a:rPr>
              <a:t>עמוס ז׳</a:t>
            </a:r>
          </a:p>
        </p:txBody>
      </p:sp>
      <p:sp>
        <p:nvSpPr>
          <p:cNvPr id="4" name="TextBox 3"/>
          <p:cNvSpPr txBox="1"/>
          <p:nvPr/>
        </p:nvSpPr>
        <p:spPr>
          <a:xfrm>
            <a:off x="5821680" y="2540000"/>
            <a:ext cx="5755640" cy="2540000"/>
          </a:xfrm>
          <a:prstGeom prst="rect">
            <a:avLst/>
          </a:prstGeom>
          <a:noFill/>
        </p:spPr>
        <p:txBody>
          <a:bodyPr wrap="square" lIns="0" rIns="0" tIns="0" bIns="0" anchor="t"/>
          <a:lstStyle/>
          <a:p>
            <a:pPr algn="r" rtl="1">
              <a:lnSpc>
                <a:spcPts val="7344"/>
              </a:lnSpc>
            </a:pPr>
            <a:r>
              <a:rPr sz="6800" b="1" i="0" lang="he-IL">
                <a:solidFill>
                  <a:srgbClr val="111111"/>
                </a:solidFill>
                <a:latin typeface="Rubik"/>
                <a:cs typeface="Rubik"/>
                <a:ea typeface="Rubik"/>
              </a:rPr>
              <a:t>חזונות ועמציה</a:t>
            </a:r>
          </a:p>
        </p:txBody>
      </p:sp>
      <p:sp>
        <p:nvSpPr>
          <p:cNvPr id="5" name="TextBox 4"/>
          <p:cNvSpPr txBox="1"/>
          <p:nvPr/>
        </p:nvSpPr>
        <p:spPr>
          <a:xfrm>
            <a:off x="9251418" y="5080000"/>
            <a:ext cx="2107676" cy="406400"/>
          </a:xfrm>
          <a:prstGeom prst="rect">
            <a:avLst/>
          </a:prstGeom>
          <a:noFill/>
        </p:spPr>
        <p:txBody>
          <a:bodyPr wrap="square" lIns="0" rIns="0" tIns="0" bIns="0" anchor="t"/>
          <a:lstStyle/>
          <a:p>
            <a:pPr algn="r" rtl="1">
              <a:lnSpc>
                <a:spcPts val="3200"/>
              </a:lnSpc>
            </a:pPr>
            <a:r>
              <a:rPr sz="2100" b="0" i="0" lang="he-IL">
                <a:solidFill>
                  <a:srgbClr val="F3EAD8"/>
                </a:solidFill>
                <a:latin typeface="Rubik"/>
                <a:cs typeface="Rubik"/>
                <a:ea typeface="Rubik"/>
              </a:rPr>
              <a:t>שאלון 1262 · עמוס</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פתיחה</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מטרות השיעור</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3100" b="1" i="0" lang="he-IL">
                <a:solidFill>
                  <a:srgbClr val="FFFFFF"/>
                </a:solidFill>
                <a:latin typeface="Rubik"/>
                <a:cs typeface="Rubik"/>
                <a:ea typeface="Rubik"/>
              </a:rPr>
              <a:t>1</a:t>
            </a:r>
          </a:p>
        </p:txBody>
      </p:sp>
      <p:sp>
        <p:nvSpPr>
          <p:cNvPr id="6" name="TextBox 5"/>
          <p:cNvSpPr txBox="1"/>
          <p:nvPr/>
        </p:nvSpPr>
        <p:spPr>
          <a:xfrm>
            <a:off x="4611941" y="17462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נכיר את הסיפור «חזונות ועמציה» (עמוס ז׳) ואת הדמויות בו</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3100" b="1" i="0" lang="he-IL">
                <a:solidFill>
                  <a:srgbClr val="FFFFFF"/>
                </a:solidFill>
                <a:latin typeface="Rubik"/>
                <a:cs typeface="Rubik"/>
                <a:ea typeface="Rubik"/>
              </a:rPr>
              <a:t>2</a:t>
            </a:r>
          </a:p>
        </p:txBody>
      </p:sp>
      <p:sp>
        <p:nvSpPr>
          <p:cNvPr id="8" name="TextBox 7"/>
          <p:cNvSpPr txBox="1"/>
          <p:nvPr/>
        </p:nvSpPr>
        <p:spPr>
          <a:xfrm>
            <a:off x="4611941" y="29146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נבחן כיצד הסיפור מבטא את התמה «עמוס»</a:t>
            </a:r>
          </a:p>
        </p:txBody>
      </p:sp>
      <p:sp>
        <p:nvSpPr>
          <p:cNvPr id="9" name="TextBox 8"/>
          <p:cNvSpPr txBox="1"/>
          <p:nvPr/>
        </p:nvSpPr>
        <p:spPr>
          <a:xfrm>
            <a:off x="10706100" y="4178300"/>
            <a:ext cx="749300" cy="889000"/>
          </a:xfrm>
          <a:prstGeom prst="rect">
            <a:avLst/>
          </a:prstGeom>
          <a:noFill/>
        </p:spPr>
        <p:txBody>
          <a:bodyPr wrap="square" lIns="0" rIns="0" tIns="0" bIns="0" anchor="t"/>
          <a:lstStyle/>
          <a:p>
            <a:pPr algn="ctr" rtl="1">
              <a:lnSpc>
                <a:spcPts val="7000"/>
              </a:lnSpc>
            </a:pPr>
            <a:r>
              <a:rPr sz="3100" b="1" i="0" lang="he-IL">
                <a:solidFill>
                  <a:srgbClr val="111111"/>
                </a:solidFill>
                <a:latin typeface="Rubik"/>
                <a:cs typeface="Rubik"/>
                <a:ea typeface="Rubik"/>
              </a:rPr>
              <a:t>3</a:t>
            </a:r>
          </a:p>
        </p:txBody>
      </p:sp>
      <p:sp>
        <p:nvSpPr>
          <p:cNvPr id="10" name="TextBox 9"/>
          <p:cNvSpPr txBox="1"/>
          <p:nvPr/>
        </p:nvSpPr>
        <p:spPr>
          <a:xfrm>
            <a:off x="4611941" y="40830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נקרא פסוקי מפתח ונעמיק בפירוש רש"י ורד"ק</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3100" b="1" i="0" lang="he-IL">
                <a:solidFill>
                  <a:srgbClr val="FFFFFF"/>
                </a:solidFill>
                <a:latin typeface="Rubik"/>
                <a:cs typeface="Rubik"/>
                <a:ea typeface="Rubik"/>
              </a:rPr>
              <a:t>4</a:t>
            </a:r>
          </a:p>
        </p:txBody>
      </p:sp>
      <p:sp>
        <p:nvSpPr>
          <p:cNvPr id="12" name="TextBox 11"/>
          <p:cNvSpPr txBox="1"/>
          <p:nvPr/>
        </p:nvSpPr>
        <p:spPr>
          <a:xfrm>
            <a:off x="4611941" y="52514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רקע</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הדמויות בסיפור</a:t>
            </a:r>
          </a:p>
        </p:txBody>
      </p:sp>
      <p:sp>
        <p:nvSpPr>
          <p:cNvPr id="5" name="TextBox 4"/>
          <p:cNvSpPr txBox="1"/>
          <p:nvPr/>
        </p:nvSpPr>
        <p:spPr>
          <a:xfrm>
            <a:off x="6426327" y="2044700"/>
            <a:ext cx="4787646" cy="482600"/>
          </a:xfrm>
          <a:prstGeom prst="rect">
            <a:avLst/>
          </a:prstGeom>
          <a:noFill/>
        </p:spPr>
        <p:txBody>
          <a:bodyPr wrap="square" lIns="0" rIns="0" tIns="0" bIns="0" anchor="t"/>
          <a:lstStyle/>
          <a:p>
            <a:pPr algn="r" rtl="1">
              <a:lnSpc>
                <a:spcPts val="3800"/>
              </a:lnSpc>
            </a:pPr>
            <a:r>
              <a:rPr sz="2800" b="1" i="0" lang="he-IL">
                <a:solidFill>
                  <a:srgbClr val="111111"/>
                </a:solidFill>
                <a:latin typeface="Rubik"/>
                <a:cs typeface="Rubik"/>
                <a:ea typeface="Rubik"/>
              </a:rPr>
              <a:t>עמוס</a:t>
            </a:r>
          </a:p>
        </p:txBody>
      </p:sp>
      <p:sp>
        <p:nvSpPr>
          <p:cNvPr id="6" name="TextBox 5"/>
          <p:cNvSpPr txBox="1"/>
          <p:nvPr/>
        </p:nvSpPr>
        <p:spPr>
          <a:xfrm>
            <a:off x="6426327" y="2603500"/>
            <a:ext cx="4787646" cy="3460750"/>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שוב עמוס מבקש ״חדל נא״, וה׳ מנחם: גם זאת לא תהיה.</a:t>
            </a:r>
          </a:p>
        </p:txBody>
      </p:sp>
      <p:sp>
        <p:nvSpPr>
          <p:cNvPr id="7" name="TextBox 6"/>
          <p:cNvSpPr txBox="1"/>
          <p:nvPr/>
        </p:nvSpPr>
        <p:spPr>
          <a:xfrm>
            <a:off x="978027" y="2044700"/>
            <a:ext cx="4787646" cy="482600"/>
          </a:xfrm>
          <a:prstGeom prst="rect">
            <a:avLst/>
          </a:prstGeom>
          <a:noFill/>
        </p:spPr>
        <p:txBody>
          <a:bodyPr wrap="square" lIns="0" rIns="0" tIns="0" bIns="0" anchor="t"/>
          <a:lstStyle/>
          <a:p>
            <a:pPr algn="r" rtl="1">
              <a:lnSpc>
                <a:spcPts val="3800"/>
              </a:lnSpc>
            </a:pPr>
            <a:r>
              <a:rPr sz="2800" b="1" i="0" lang="he-IL">
                <a:solidFill>
                  <a:srgbClr val="111111"/>
                </a:solidFill>
                <a:latin typeface="Rubik"/>
                <a:cs typeface="Rubik"/>
                <a:ea typeface="Rubik"/>
              </a:rPr>
              <a:t>ירבעם</a:t>
            </a:r>
          </a:p>
        </p:txBody>
      </p:sp>
      <p:sp>
        <p:nvSpPr>
          <p:cNvPr id="8" name="TextBox 7"/>
          <p:cNvSpPr txBox="1"/>
          <p:nvPr/>
        </p:nvSpPr>
        <p:spPr>
          <a:xfrm>
            <a:off x="978027" y="2603500"/>
            <a:ext cx="4787646" cy="3460750"/>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ישאר חורבן: במות ישחק ומקדשי ישראל יחרבו, ויקום על בית ירבעם בחרב.</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רקע</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רצף האירועים</a:t>
            </a:r>
          </a:p>
        </p:txBody>
      </p:sp>
      <p:sp>
        <p:nvSpPr>
          <p:cNvPr id="5" name="TextBox 4"/>
          <p:cNvSpPr txBox="1"/>
          <p:nvPr/>
        </p:nvSpPr>
        <p:spPr>
          <a:xfrm>
            <a:off x="9910762" y="1885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1</a:t>
            </a:r>
          </a:p>
        </p:txBody>
      </p:sp>
      <p:sp>
        <p:nvSpPr>
          <p:cNvPr id="6" name="TextBox 5"/>
          <p:cNvSpPr txBox="1"/>
          <p:nvPr/>
        </p:nvSpPr>
        <p:spPr>
          <a:xfrm>
            <a:off x="9090104"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החגבים והאש (פסוקים א׳–ו׳)</a:t>
            </a:r>
          </a:p>
        </p:txBody>
      </p:sp>
      <p:sp>
        <p:nvSpPr>
          <p:cNvPr id="7" name="TextBox 6"/>
          <p:cNvSpPr txBox="1"/>
          <p:nvPr/>
        </p:nvSpPr>
        <p:spPr>
          <a:xfrm>
            <a:off x="7189787" y="1885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2</a:t>
            </a:r>
          </a:p>
        </p:txBody>
      </p:sp>
      <p:sp>
        <p:nvSpPr>
          <p:cNvPr id="8" name="TextBox 7"/>
          <p:cNvSpPr txBox="1"/>
          <p:nvPr/>
        </p:nvSpPr>
        <p:spPr>
          <a:xfrm>
            <a:off x="6369129"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האנך (פסוקים ז׳–ט׳)</a:t>
            </a:r>
          </a:p>
        </p:txBody>
      </p:sp>
      <p:sp>
        <p:nvSpPr>
          <p:cNvPr id="9" name="TextBox 8"/>
          <p:cNvSpPr txBox="1"/>
          <p:nvPr/>
        </p:nvSpPr>
        <p:spPr>
          <a:xfrm>
            <a:off x="4468812" y="1885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3</a:t>
            </a:r>
          </a:p>
        </p:txBody>
      </p:sp>
      <p:sp>
        <p:nvSpPr>
          <p:cNvPr id="10" name="TextBox 9"/>
          <p:cNvSpPr txBox="1"/>
          <p:nvPr/>
        </p:nvSpPr>
        <p:spPr>
          <a:xfrm>
            <a:off x="3648154"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עמציה ועמוס (פסוקים י׳–י״ז)</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1/4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עמוס ז', א'</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כֹּה הִרְאַנִי אֲדֹנָי ה'</a:t>
            </a:r>
            <a:r>
              <a:rPr sz="4100" b="0" i="0" lang="he-IL">
                <a:solidFill>
                  <a:srgbClr val="111111"/>
                </a:solidFill>
                <a:latin typeface="Frank Ruhl Libre"/>
                <a:cs typeface="Frank Ruhl Libre"/>
                <a:ea typeface="Frank Ruhl Libre"/>
              </a:rPr>
              <a:t> וְהִנֵּה יוֹצֵר גֹּבַי בִּתְחִלַּת עֲלוֹת הַלָּקֶשׁ וְהִנֵּה־לֶקֶשׁ אַחַר גִּזֵּי הַמֶּלֶךְ</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בחזון הראשון ה׳ יוצר חגבים בתחילת עלות הלקש, אחרי גזי המלך.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2/4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עמוס ז', ח'</a:t>
            </a:r>
          </a:p>
        </p:txBody>
      </p:sp>
      <p:sp>
        <p:nvSpPr>
          <p:cNvPr id="5" name="TextBox 4"/>
          <p:cNvSpPr txBox="1"/>
          <p:nvPr/>
        </p:nvSpPr>
        <p:spPr>
          <a:xfrm>
            <a:off x="1099058" y="2125662"/>
            <a:ext cx="9993884" cy="2733675"/>
          </a:xfrm>
          <a:prstGeom prst="rect">
            <a:avLst/>
          </a:prstGeom>
          <a:noFill/>
        </p:spPr>
        <p:txBody>
          <a:bodyPr wrap="square" lIns="0" rIns="0" tIns="0" bIns="0" anchor="t"/>
          <a:lstStyle/>
          <a:p>
            <a:pPr algn="ctr" rtl="1">
              <a:lnSpc>
                <a:spcPts val="7175"/>
              </a:lnSpc>
            </a:pPr>
            <a:r>
              <a:rPr sz="4100" b="0" i="0" lang="he-IL">
                <a:solidFill>
                  <a:srgbClr val="111111"/>
                </a:solidFill>
                <a:latin typeface="Frank Ruhl Libre"/>
                <a:cs typeface="Frank Ruhl Libre"/>
                <a:ea typeface="Frank Ruhl Libre"/>
              </a:rPr>
              <a:t>וַיֹּאמֶר ה' אֵלַי מָה־אַתָּה רֹאֶה עָמוֹס וָאֹמַר אֲנָךְ וַיֹּאמֶר אֲדֹנָי </a:t>
            </a:r>
            <a:r>
              <a:rPr sz="4100" b="1" i="0" lang="he-IL">
                <a:solidFill>
                  <a:srgbClr val="111111"/>
                </a:solidFill>
                <a:latin typeface="Frank Ruhl Libre"/>
                <a:cs typeface="Frank Ruhl Libre"/>
                <a:ea typeface="Frank Ruhl Libre"/>
              </a:rPr>
              <a:t>הִנְנִי שָׂם אֲנָךְ בְּקֶרֶב עַמִּי יִשְׂרָאֵל לֹא</a:t>
            </a:r>
            <a:r>
              <a:rPr sz="4100" b="0" i="0" lang="he-IL">
                <a:solidFill>
                  <a:srgbClr val="111111"/>
                </a:solidFill>
                <a:latin typeface="Frank Ruhl Libre"/>
                <a:cs typeface="Frank Ruhl Libre"/>
                <a:ea typeface="Frank Ruhl Libre"/>
              </a:rPr>
              <a:t>־אוֹסִיף עוֹד עֲבוֹר לוֹ</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החזון השלישי: ה׳ עומד על חומת אנך ובידו אנך.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3/4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עמוס ז', ט"ו</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וַיִּקָּחֵנִי ה' מֵאַחֲרֵי הַצֹּאן</a:t>
            </a:r>
            <a:r>
              <a:rPr sz="4100" b="0" i="0" lang="he-IL">
                <a:solidFill>
                  <a:srgbClr val="111111"/>
                </a:solidFill>
                <a:latin typeface="Frank Ruhl Libre"/>
                <a:cs typeface="Frank Ruhl Libre"/>
                <a:ea typeface="Frank Ruhl Libre"/>
              </a:rPr>
              <a:t> וַיֹּאמֶר אֵלַי ה' לֵךְ הִנָּבֵא אֶל־עַמִּי יִשְׂרָאֵל</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עמציה כהן בית אל שולח למלך ירבעם ״קשר עליך עמוס בקרב בית ישראל״ ואומר שהארץ לא תוכל להכיל את דבריו.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4/4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עמוס ז', ב'</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0" i="0" lang="he-IL">
                <a:solidFill>
                  <a:srgbClr val="111111"/>
                </a:solidFill>
                <a:latin typeface="Frank Ruhl Libre"/>
                <a:cs typeface="Frank Ruhl Libre"/>
                <a:ea typeface="Frank Ruhl Libre"/>
              </a:rPr>
              <a:t>וְהָיָה אִם־כִּלָּה לֶאֱכוֹל אֶת־עֵשֶׂב הָאָרֶץ וָאֹמַר אֲדֹנָי ה' </a:t>
            </a:r>
            <a:r>
              <a:rPr sz="4100" b="1" i="0" lang="he-IL">
                <a:solidFill>
                  <a:srgbClr val="111111"/>
                </a:solidFill>
                <a:latin typeface="Frank Ruhl Libre"/>
                <a:cs typeface="Frank Ruhl Libre"/>
                <a:ea typeface="Frank Ruhl Libre"/>
              </a:rPr>
              <a:t>סְלַח־נָא מִי יָקוּם יַעֲקֹב כִּי קָטֹן</a:t>
            </a:r>
            <a:r>
              <a:rPr sz="4100" b="0" i="0" lang="he-IL">
                <a:solidFill>
                  <a:srgbClr val="111111"/>
                </a:solidFill>
                <a:latin typeface="Frank Ruhl Libre"/>
                <a:cs typeface="Frank Ruhl Libre"/>
                <a:ea typeface="Frank Ruhl Libre"/>
              </a:rPr>
              <a:t> הוּא</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בחזון הראשון ה׳ יוצר חגבים בתחילת עלות הלקש, אחרי גזי המלך.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מילים ומושגים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ביאורי מילים</a:t>
            </a:r>
          </a:p>
        </p:txBody>
      </p:sp>
      <p:sp>
        <p:nvSpPr>
          <p:cNvPr id="5" name="TextBox 4"/>
          <p:cNvSpPr txBox="1"/>
          <p:nvPr/>
        </p:nvSpPr>
        <p:spPr>
          <a:xfrm>
            <a:off x="8178482" y="201930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גובי</a:t>
            </a:r>
          </a:p>
        </p:txBody>
      </p:sp>
      <p:sp>
        <p:nvSpPr>
          <p:cNvPr id="6" name="TextBox 5"/>
          <p:cNvSpPr txBox="1"/>
          <p:nvPr/>
        </p:nvSpPr>
        <p:spPr>
          <a:xfrm>
            <a:off x="8178482" y="248920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ארבה כי ויעל הארבה (שמות ט׳) ת״א גובא, וכן כגוב גובי (נחום ג׳).</a:t>
            </a:r>
          </a:p>
        </p:txBody>
      </p:sp>
      <p:sp>
        <p:nvSpPr>
          <p:cNvPr id="7" name="TextBox 6"/>
          <p:cNvSpPr txBox="1"/>
          <p:nvPr/>
        </p:nvSpPr>
        <p:spPr>
          <a:xfrm>
            <a:off x="4558982" y="201930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הלקש</a:t>
            </a:r>
          </a:p>
        </p:txBody>
      </p:sp>
      <p:sp>
        <p:nvSpPr>
          <p:cNvPr id="8" name="TextBox 7"/>
          <p:cNvSpPr txBox="1"/>
          <p:nvPr/>
        </p:nvSpPr>
        <p:spPr>
          <a:xfrm>
            <a:off x="4558982" y="248920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כן יקרא העשב המאוחר כמו שנקרא מטר המאוחר בשם מלקוש.</a:t>
            </a:r>
          </a:p>
        </p:txBody>
      </p:sp>
      <p:sp>
        <p:nvSpPr>
          <p:cNvPr id="9" name="TextBox 8"/>
          <p:cNvSpPr txBox="1"/>
          <p:nvPr/>
        </p:nvSpPr>
        <p:spPr>
          <a:xfrm>
            <a:off x="939482" y="201930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גזי</a:t>
            </a:r>
          </a:p>
        </p:txBody>
      </p:sp>
      <p:sp>
        <p:nvSpPr>
          <p:cNvPr id="10" name="TextBox 9"/>
          <p:cNvSpPr txBox="1"/>
          <p:nvPr/>
        </p:nvSpPr>
        <p:spPr>
          <a:xfrm>
            <a:off x="939482" y="248920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מל׳ גזיזה וקצירה.</a:t>
            </a:r>
          </a:p>
        </p:txBody>
      </p:sp>
      <p:sp>
        <p:nvSpPr>
          <p:cNvPr id="11" name="TextBox 10"/>
          <p:cNvSpPr txBox="1"/>
          <p:nvPr/>
        </p:nvSpPr>
        <p:spPr>
          <a:xfrm>
            <a:off x="8178482" y="440055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עבור</a:t>
            </a:r>
          </a:p>
        </p:txBody>
      </p:sp>
      <p:sp>
        <p:nvSpPr>
          <p:cNvPr id="12" name="TextBox 11"/>
          <p:cNvSpPr txBox="1"/>
          <p:nvPr/>
        </p:nvSpPr>
        <p:spPr>
          <a:xfrm>
            <a:off x="8178482" y="487045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מל׳ העברה.</a:t>
            </a:r>
          </a:p>
        </p:txBody>
      </p:sp>
      <p:sp>
        <p:nvSpPr>
          <p:cNvPr id="13" name="TextBox 12"/>
          <p:cNvSpPr txBox="1"/>
          <p:nvPr/>
        </p:nvSpPr>
        <p:spPr>
          <a:xfrm>
            <a:off x="4558982" y="440055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מילה מנחה</a:t>
            </a:r>
          </a:p>
        </p:txBody>
      </p:sp>
      <p:sp>
        <p:nvSpPr>
          <p:cNvPr id="14" name="TextBox 13"/>
          <p:cNvSpPr txBox="1"/>
          <p:nvPr/>
        </p:nvSpPr>
        <p:spPr>
          <a:xfrm>
            <a:off x="4558982" y="487045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מילה/שורש החוזר/ת על עצמו/ ה במספר פסוקים או פרקים במספר חריג של פעמי או במספר סימלי של פעמי בקטע, או…</a:t>
            </a:r>
          </a:p>
        </p:txBody>
      </p:sp>
      <p:sp>
        <p:nvSpPr>
          <p:cNvPr id="15" name="TextBox 14"/>
          <p:cNvSpPr txBox="1"/>
          <p:nvPr/>
        </p:nvSpPr>
        <p:spPr>
          <a:xfrm>
            <a:off x="939482" y="440055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נבואה</a:t>
            </a:r>
          </a:p>
        </p:txBody>
      </p:sp>
      <p:sp>
        <p:nvSpPr>
          <p:cNvPr id="16" name="TextBox 15"/>
          <p:cNvSpPr txBox="1"/>
          <p:nvPr/>
        </p:nvSpPr>
        <p:spPr>
          <a:xfrm>
            <a:off x="939482" y="487045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דברי נביא.</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פרשנים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רש"י</a:t>
            </a:r>
          </a:p>
        </p:txBody>
      </p:sp>
      <p:sp>
        <p:nvSpPr>
          <p:cNvPr id="5" name="TextBox 4"/>
          <p:cNvSpPr txBox="1"/>
          <p:nvPr/>
        </p:nvSpPr>
        <p:spPr>
          <a:xfrm>
            <a:off x="1099058" y="2206922"/>
            <a:ext cx="9993884" cy="304800"/>
          </a:xfrm>
          <a:prstGeom prst="rect">
            <a:avLst/>
          </a:prstGeom>
          <a:noFill/>
        </p:spPr>
        <p:txBody>
          <a:bodyPr wrap="square" lIns="0" rIns="0" tIns="0" bIns="0" anchor="t"/>
          <a:lstStyle/>
          <a:p>
            <a:pPr algn="r" rtl="1">
              <a:lnSpc>
                <a:spcPts val="2400"/>
              </a:lnSpc>
            </a:pPr>
            <a:r>
              <a:rPr sz="1700" b="1" i="0" lang="he-IL">
                <a:solidFill>
                  <a:srgbClr val="2B59C3"/>
                </a:solidFill>
                <a:latin typeface="Rubik"/>
                <a:cs typeface="Rubik"/>
                <a:ea typeface="Rubik"/>
              </a:rPr>
              <a:t>רש"י על עמוס ז', א'</a:t>
            </a:r>
          </a:p>
        </p:txBody>
      </p:sp>
      <p:sp>
        <p:nvSpPr>
          <p:cNvPr id="6" name="TextBox 5"/>
          <p:cNvSpPr txBox="1"/>
          <p:nvPr/>
        </p:nvSpPr>
        <p:spPr>
          <a:xfrm>
            <a:off x="1099058" y="2638722"/>
            <a:ext cx="9993884" cy="1567755"/>
          </a:xfrm>
          <a:prstGeom prst="rect">
            <a:avLst/>
          </a:prstGeom>
          <a:noFill/>
        </p:spPr>
        <p:txBody>
          <a:bodyPr wrap="square" lIns="0" rIns="0" tIns="0" bIns="0" anchor="t"/>
          <a:lstStyle/>
          <a:p>
            <a:pPr algn="r" rtl="1">
              <a:lnSpc>
                <a:spcPts val="4115"/>
              </a:lnSpc>
            </a:pPr>
            <a:r>
              <a:rPr sz="2550" b="1" i="0" lang="he-IL">
                <a:solidFill>
                  <a:srgbClr val="111111"/>
                </a:solidFill>
                <a:latin typeface="Noto Serif Hebrew"/>
                <a:cs typeface="Noto Serif Hebrew"/>
                <a:ea typeface="Noto Serif Hebrew"/>
              </a:rPr>
              <a:t>וְהִנֵּה לֶקֶשׁ</a:t>
            </a:r>
            <a:r>
              <a:rPr sz="2550" b="0" i="0" lang="he-IL">
                <a:solidFill>
                  <a:srgbClr val="111111"/>
                </a:solidFill>
                <a:latin typeface="Noto Serif Hebrew"/>
                <a:cs typeface="Noto Serif Hebrew"/>
                <a:ea typeface="Noto Serif Hebrew"/>
              </a:rPr>
              <a:t>. הָיָה צוֹמֵחַ אַחַר גִּזֵּי הַמֶּלֶךְ אַחַר שֶׁגָּזְזוּ תְּבוּאַת הַמֶּלֶךְ עַד שֶׁלֹּא עָלְתָה בְּקָנֶה הָיוּ גּוֹזְזִין אוֹתָהּ שַׁחַת לְהַאֲכִיל לַבְּהֵמוֹת. וְכֵן תִּרְגֵּם יוֹנָתָן: דְּאִתְגְּזִיזַת שִׁיחֲתָא דְמַלְכָּא, וּלְשׁוֹן מִשְׁנָה הִיא: קוֹצֵר לְשַׁחַת וּמַאֲכִיל לַבְּהֵמָה:</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מסביר רש"י על «וְהִנֵּה לֶקֶשׁ»?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פרשנים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רד"ק</a:t>
            </a:r>
          </a:p>
        </p:txBody>
      </p:sp>
      <p:sp>
        <p:nvSpPr>
          <p:cNvPr id="5" name="TextBox 4"/>
          <p:cNvSpPr txBox="1"/>
          <p:nvPr/>
        </p:nvSpPr>
        <p:spPr>
          <a:xfrm>
            <a:off x="1099058" y="2381250"/>
            <a:ext cx="9993884" cy="304800"/>
          </a:xfrm>
          <a:prstGeom prst="rect">
            <a:avLst/>
          </a:prstGeom>
          <a:noFill/>
        </p:spPr>
        <p:txBody>
          <a:bodyPr wrap="square" lIns="0" rIns="0" tIns="0" bIns="0" anchor="t"/>
          <a:lstStyle/>
          <a:p>
            <a:pPr algn="r" rtl="1">
              <a:lnSpc>
                <a:spcPts val="2400"/>
              </a:lnSpc>
            </a:pPr>
            <a:r>
              <a:rPr sz="1700" b="1" i="0" lang="he-IL">
                <a:solidFill>
                  <a:srgbClr val="2B59C3"/>
                </a:solidFill>
                <a:latin typeface="Rubik"/>
                <a:cs typeface="Rubik"/>
                <a:ea typeface="Rubik"/>
              </a:rPr>
              <a:t>רד"ק על עמוס ז', ח'</a:t>
            </a:r>
          </a:p>
        </p:txBody>
      </p:sp>
      <p:sp>
        <p:nvSpPr>
          <p:cNvPr id="6" name="TextBox 5"/>
          <p:cNvSpPr txBox="1"/>
          <p:nvPr/>
        </p:nvSpPr>
        <p:spPr>
          <a:xfrm>
            <a:off x="1099058" y="2813050"/>
            <a:ext cx="9993884" cy="1219200"/>
          </a:xfrm>
          <a:prstGeom prst="rect">
            <a:avLst/>
          </a:prstGeom>
          <a:noFill/>
        </p:spPr>
        <p:txBody>
          <a:bodyPr wrap="square" lIns="0" rIns="0" tIns="0" bIns="0" anchor="t"/>
          <a:lstStyle/>
          <a:p>
            <a:pPr algn="r" rtl="1">
              <a:lnSpc>
                <a:spcPts val="4800"/>
              </a:lnSpc>
            </a:pPr>
            <a:r>
              <a:rPr sz="3000" b="1" i="0" lang="he-IL">
                <a:solidFill>
                  <a:srgbClr val="111111"/>
                </a:solidFill>
                <a:latin typeface="Noto Serif Hebrew"/>
                <a:cs typeface="Noto Serif Hebrew"/>
                <a:ea typeface="Noto Serif Hebrew"/>
              </a:rPr>
              <a:t>מה אתה רואה עמוס ואמר אנך</a:t>
            </a:r>
            <a:r>
              <a:rPr sz="3000" b="0" i="0" lang="he-IL">
                <a:solidFill>
                  <a:srgbClr val="111111"/>
                </a:solidFill>
                <a:latin typeface="Noto Serif Hebrew"/>
                <a:cs typeface="Noto Serif Hebrew"/>
                <a:ea typeface="Noto Serif Hebrew"/>
              </a:rPr>
              <a:t>. זה סנהדרי גדולה שכן מנין אנך בגימטרי"א ע"א ר"ל שהיו דנין באונאה:</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שאלות הבנה ופרשנות · 1/3</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1</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620"/>
              </a:lnSpc>
            </a:pPr>
            <a:r>
              <a:rPr sz="3300" b="1" i="0" lang="he-IL">
                <a:solidFill>
                  <a:srgbClr val="111111"/>
                </a:solidFill>
                <a:latin typeface="Rubik"/>
                <a:cs typeface="Rubik"/>
                <a:ea typeface="Rubik"/>
              </a:rPr>
              <a:t>קראו פסוקים א׳–ו׳ («החגבים והאש»). מה מתואר בקטע? הביאו ראיה מן הכתוב.</a:t>
            </a:r>
          </a:p>
        </p:txBody>
      </p:sp>
      <p:sp>
        <p:nvSpPr>
          <p:cNvPr id="6" name="TextBox 5"/>
          <p:cNvSpPr txBox="1"/>
          <p:nvPr/>
        </p:nvSpPr>
        <p:spPr>
          <a:xfrm>
            <a:off x="889000" y="6159500"/>
            <a:ext cx="833536" cy="317500"/>
          </a:xfrm>
          <a:prstGeom prst="rect">
            <a:avLst/>
          </a:prstGeom>
          <a:noFill/>
        </p:spPr>
        <p:txBody>
          <a:bodyPr wrap="square" lIns="0" rIns="0" tIns="0" bIns="0" anchor="t"/>
          <a:lstStyle/>
          <a:p>
            <a:pPr algn="r" rtl="1">
              <a:lnSpc>
                <a:spcPts val="2500"/>
              </a:lnSpc>
            </a:pPr>
            <a:r>
              <a:rPr sz="1700" b="0" i="0" lang="he-IL">
                <a:solidFill>
                  <a:srgbClr val="FFFFF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שאלות הבנה ופרשנות · 2/3</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2</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620"/>
              </a:lnSpc>
            </a:pPr>
            <a:r>
              <a:rPr sz="3300" b="1" i="0" lang="he-IL">
                <a:solidFill>
                  <a:srgbClr val="111111"/>
                </a:solidFill>
                <a:latin typeface="Rubik"/>
                <a:cs typeface="Rubik"/>
                <a:ea typeface="Rubik"/>
              </a:rPr>
              <a:t>קראו פסוקים ז׳–ט׳ («האנך»). מה מתואר בקטע? הביאו ראיה מן הכתוב.</a:t>
            </a:r>
          </a:p>
        </p:txBody>
      </p:sp>
      <p:sp>
        <p:nvSpPr>
          <p:cNvPr id="6" name="TextBox 5"/>
          <p:cNvSpPr txBox="1"/>
          <p:nvPr/>
        </p:nvSpPr>
        <p:spPr>
          <a:xfrm>
            <a:off x="889000" y="6159500"/>
            <a:ext cx="833536" cy="317500"/>
          </a:xfrm>
          <a:prstGeom prst="rect">
            <a:avLst/>
          </a:prstGeom>
          <a:noFill/>
        </p:spPr>
        <p:txBody>
          <a:bodyPr wrap="square" lIns="0" rIns="0" tIns="0" bIns="0" anchor="t"/>
          <a:lstStyle/>
          <a:p>
            <a:pPr algn="r" rtl="1">
              <a:lnSpc>
                <a:spcPts val="2500"/>
              </a:lnSpc>
            </a:pPr>
            <a:r>
              <a:rPr sz="1700" b="0" i="0" lang="he-IL">
                <a:solidFill>
                  <a:srgbClr val="FFFFF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שאלות הבנה ופרשנות · 3/3</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3</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620"/>
              </a:lnSpc>
            </a:pPr>
            <a:r>
              <a:rPr sz="3300" b="1" i="0" lang="he-IL">
                <a:solidFill>
                  <a:srgbClr val="111111"/>
                </a:solidFill>
                <a:latin typeface="Rubik"/>
                <a:cs typeface="Rubik"/>
                <a:ea typeface="Rubik"/>
              </a:rPr>
              <a:t>קראו פסוקים י׳–י״ז («עמציה ועמוס»). מה מתואר בקטע? הביאו ראיה מן הכתוב.</a:t>
            </a:r>
          </a:p>
        </p:txBody>
      </p:sp>
      <p:sp>
        <p:nvSpPr>
          <p:cNvPr id="6" name="TextBox 5"/>
          <p:cNvSpPr txBox="1"/>
          <p:nvPr/>
        </p:nvSpPr>
        <p:spPr>
          <a:xfrm>
            <a:off x="889000" y="6159500"/>
            <a:ext cx="833536" cy="317500"/>
          </a:xfrm>
          <a:prstGeom prst="rect">
            <a:avLst/>
          </a:prstGeom>
          <a:noFill/>
        </p:spPr>
        <p:txBody>
          <a:bodyPr wrap="square" lIns="0" rIns="0" tIns="0" bIns="0" anchor="t"/>
          <a:lstStyle/>
          <a:p>
            <a:pPr algn="r" rtl="1">
              <a:lnSpc>
                <a:spcPts val="2500"/>
              </a:lnSpc>
            </a:pPr>
            <a:r>
              <a:rPr sz="1700" b="0" i="0" lang="he-IL">
                <a:solidFill>
                  <a:srgbClr val="FFFFF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דיון בכיתה</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מה דעתכם?</a:t>
            </a:r>
          </a:p>
        </p:txBody>
      </p:sp>
      <p:sp>
        <p:nvSpPr>
          <p:cNvPr id="5" name="TextBox 4"/>
          <p:cNvSpPr txBox="1"/>
          <p:nvPr/>
        </p:nvSpPr>
        <p:spPr>
          <a:xfrm>
            <a:off x="4960143" y="1873250"/>
            <a:ext cx="6049962" cy="13970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האם לדעתך התגובה של עמוס על דברי אמציה הולמת את תפקיד הנביא?</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סיכום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F3EAD8"/>
                </a:solidFill>
                <a:latin typeface="Rubik"/>
                <a:cs typeface="Rubik"/>
                <a:ea typeface="Rubik"/>
              </a:rPr>
              <a:t>חזונות ועמציה</a:t>
            </a:r>
          </a:p>
        </p:txBody>
      </p:sp>
      <p:sp>
        <p:nvSpPr>
          <p:cNvPr id="6" name="TextBox 5"/>
          <p:cNvSpPr txBox="1"/>
          <p:nvPr/>
        </p:nvSpPr>
        <p:spPr>
          <a:xfrm>
            <a:off x="8018208" y="1854200"/>
            <a:ext cx="3178683" cy="9906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החגבים והאש</a:t>
            </a:r>
          </a:p>
        </p:txBody>
      </p:sp>
      <p:sp>
        <p:nvSpPr>
          <p:cNvPr id="7" name="TextBox 6"/>
          <p:cNvSpPr txBox="1"/>
          <p:nvPr/>
        </p:nvSpPr>
        <p:spPr>
          <a:xfrm>
            <a:off x="906208" y="1854200"/>
            <a:ext cx="3178683" cy="9906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האנך</a:t>
            </a:r>
          </a:p>
        </p:txBody>
      </p:sp>
      <p:sp>
        <p:nvSpPr>
          <p:cNvPr id="8" name="TextBox 7"/>
          <p:cNvSpPr txBox="1"/>
          <p:nvPr/>
        </p:nvSpPr>
        <p:spPr>
          <a:xfrm>
            <a:off x="8018208" y="3505200"/>
            <a:ext cx="3178683" cy="9906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עמציה ועמוס</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תרגול לקראת הבגרות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בסגנון בגרות</a:t>
            </a:r>
          </a:p>
        </p:txBody>
      </p:sp>
      <p:sp>
        <p:nvSpPr>
          <p:cNvPr id="5" name="TextBox 4"/>
          <p:cNvSpPr txBox="1"/>
          <p:nvPr/>
        </p:nvSpPr>
        <p:spPr>
          <a:xfrm>
            <a:off x="955167" y="1930400"/>
            <a:ext cx="10281666" cy="4140200"/>
          </a:xfrm>
          <a:prstGeom prst="rect">
            <a:avLst/>
          </a:prstGeom>
          <a:noFill/>
        </p:spPr>
        <p:txBody>
          <a:bodyPr wrap="square" lIns="0" rIns="0" tIns="0" bIns="0" anchor="t"/>
          <a:lstStyle/>
          <a:p>
            <a:pPr algn="r" rtl="1">
              <a:lnSpc>
                <a:spcPts val="3000"/>
              </a:lnSpc>
            </a:pPr>
            <a:r>
              <a:rPr sz="2000" b="0" i="0" lang="he-IL">
                <a:solidFill>
                  <a:srgbClr val="111111"/>
                </a:solidFill>
                <a:latin typeface="Rubik"/>
                <a:cs typeface="Rubik"/>
                <a:ea typeface="Rubik"/>
              </a:rPr>
              <a:t>(קיץ תשפ"ב (שאלון 1361))</a:t>
            </a:r>
          </a:p>
          <a:p>
            <a:pPr algn="r" rtl="1">
              <a:lnSpc>
                <a:spcPts val="3000"/>
              </a:lnSpc>
            </a:pPr>
            <a:r>
              <a:rPr sz="2000" b="0" i="0" lang="he-IL">
                <a:solidFill>
                  <a:srgbClr val="111111"/>
                </a:solidFill>
                <a:latin typeface="Rubik"/>
                <a:cs typeface="Rubik"/>
                <a:ea typeface="Rubik"/>
              </a:rPr>
              <a:t>8. קראו עמוס, פרק ז', פסוקים י'–י"ז.</a:t>
            </a:r>
          </a:p>
          <a:p>
            <a:pPr algn="r" rtl="1">
              <a:lnSpc>
                <a:spcPts val="3000"/>
              </a:lnSpc>
            </a:pPr>
            <a:r>
              <a:rPr sz="2000" b="0" i="0" lang="he-IL">
                <a:solidFill>
                  <a:srgbClr val="111111"/>
                </a:solidFill>
                <a:latin typeface="Rubik"/>
                <a:cs typeface="Rubik"/>
                <a:ea typeface="Rubik"/>
              </a:rPr>
              <a:t>א. קראו פסוקים י'–י"ג וגם מלכים א, פרק כ"ב, פסוקים ה'–י"ד.</a:t>
            </a:r>
          </a:p>
          <a:p>
            <a:pPr algn="r" rtl="1">
              <a:lnSpc>
                <a:spcPts val="3000"/>
              </a:lnSpc>
            </a:pPr>
            <a:r>
              <a:rPr sz="2000" b="0" i="0" lang="he-IL">
                <a:solidFill>
                  <a:srgbClr val="111111"/>
                </a:solidFill>
                <a:latin typeface="Rubik"/>
                <a:cs typeface="Rubik"/>
                <a:ea typeface="Rubik"/>
              </a:rPr>
              <a:t>(1) על פי פסוקים אלה, הסבירו כיצד הנביא עמוס והנביא מיכיהו בן ימלה יוצאים נגד ההנהגה בישראל. (10 נקודות)</a:t>
            </a:r>
          </a:p>
          <a:p>
            <a:pPr algn="r" rtl="1">
              <a:lnSpc>
                <a:spcPts val="3000"/>
              </a:lnSpc>
            </a:pPr>
            <a:r>
              <a:rPr sz="2000" b="0" i="0" lang="he-IL">
                <a:solidFill>
                  <a:srgbClr val="111111"/>
                </a:solidFill>
                <a:latin typeface="Rubik"/>
                <a:cs typeface="Rubik"/>
                <a:ea typeface="Rubik"/>
              </a:rPr>
              <a:t>(2) הסבירו מהו מקור הסמכות של שני הנביאים, המעניק להם את העוז להביע דעה המנוגדת לדעת הרוב. בססו את תשובתכם על שני הכתובים. (6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323"/>
                </a:solidFill>
                <a:latin typeface="Rubik"/>
                <a:cs typeface="Rubik"/>
                <a:ea typeface="Rubik"/>
              </a:rPr>
              <a:t>קראו פסוקים א׳–ו׳ («החגבים והאש»). מה מתואר בקטע? הביאו ראיה מן הכתוב.</a:t>
            </a:r>
          </a:p>
        </p:txBody>
      </p:sp>
      <p:sp>
        <p:nvSpPr>
          <p:cNvPr id="6" name="TextBox 5"/>
          <p:cNvSpPr txBox="1"/>
          <p:nvPr/>
        </p:nvSpPr>
        <p:spPr>
          <a:xfrm>
            <a:off x="889762" y="2946400"/>
            <a:ext cx="10412476" cy="30607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בחזון הראשון ה׳ יוצר חגבים בתחילת עלות הלקש, אחרי גזי המלך. כשהם אוכלים את עשב הארץ, עמוס מבקש ״סלח נא מי יקום יעקב כי קטן הוא״. ה׳ נחם על זאת ואמר ״לא תהיה״.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323"/>
                </a:solidFill>
                <a:latin typeface="Rubik"/>
                <a:cs typeface="Rubik"/>
                <a:ea typeface="Rubik"/>
              </a:rPr>
              <a:t>קראו פסוקים ז׳–ט׳ («האנך»). מה מתואר בקטע? הביאו ראיה מן הכתוב.</a:t>
            </a:r>
          </a:p>
        </p:txBody>
      </p:sp>
      <p:sp>
        <p:nvSpPr>
          <p:cNvPr id="6" name="TextBox 5"/>
          <p:cNvSpPr txBox="1"/>
          <p:nvPr/>
        </p:nvSpPr>
        <p:spPr>
          <a:xfrm>
            <a:off x="889762" y="2946400"/>
            <a:ext cx="10412476" cy="30607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החזון השלישי: ה׳ עומד על חומת אנך ובידו אנך. ה׳ שואל ״מה אתה ראה עמוס״ והוא עונה ״אנך״. אנך הוא כלי לבדיקת ישרות של קיר.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323"/>
                </a:solidFill>
                <a:latin typeface="Rubik"/>
                <a:cs typeface="Rubik"/>
                <a:ea typeface="Rubik"/>
              </a:rPr>
              <a:t>קראו פסוקים י׳–י״ז («עמציה ועמוס»). מה מתואר בקטע? הביאו ראיה מן הכתוב.</a:t>
            </a:r>
          </a:p>
        </p:txBody>
      </p:sp>
      <p:sp>
        <p:nvSpPr>
          <p:cNvPr id="6" name="TextBox 5"/>
          <p:cNvSpPr txBox="1"/>
          <p:nvPr/>
        </p:nvSpPr>
        <p:spPr>
          <a:xfrm>
            <a:off x="889762" y="2946400"/>
            <a:ext cx="10412476" cy="30607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עמציה כהן בית אל שולח למלך ירבעם ״קשר עליך עמוס בקרב בית ישראל״ ואומר שהארץ לא תוכל להכיל את דבריו.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מחוון – שאלת הבגרות</a:t>
            </a:r>
          </a:p>
        </p:txBody>
      </p:sp>
      <p:sp>
        <p:nvSpPr>
          <p:cNvPr id="5" name="TextBox 4"/>
          <p:cNvSpPr txBox="1"/>
          <p:nvPr/>
        </p:nvSpPr>
        <p:spPr>
          <a:xfrm>
            <a:off x="889762" y="1866900"/>
            <a:ext cx="10412476" cy="42672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להלן תמלול הטקסט מהתמונה (המהווה פתרון לשאלה 8 במבחן הבגרות בתנ"ך, העוסקת בנביאים עמוס ומיכיהו ובהשוואה לשיר של ביאליק):</a:t>
            </a:r>
          </a:p>
          <a:p>
            <a:pPr algn="r" rtl="1">
              <a:lnSpc>
                <a:spcPts val="2850"/>
              </a:lnSpc>
            </a:pPr>
            <a:r>
              <a:rPr sz="1900" b="0" i="0" lang="he-IL">
                <a:solidFill>
                  <a:srgbClr val="111111"/>
                </a:solidFill>
                <a:latin typeface="Rubik"/>
                <a:cs typeface="Rubik"/>
                <a:ea typeface="Rubik"/>
              </a:rPr>
              <a:t>שאלה 8</a:t>
            </a:r>
          </a:p>
          <a:p>
            <a:pPr algn="r" rtl="1">
              <a:lnSpc>
                <a:spcPts val="2850"/>
              </a:lnSpc>
            </a:pPr>
            <a:r>
              <a:rPr sz="1900" b="0" i="0" lang="he-IL">
                <a:solidFill>
                  <a:srgbClr val="111111"/>
                </a:solidFill>
                <a:latin typeface="Rubik"/>
                <a:cs typeface="Rubik"/>
                <a:ea typeface="Rubik"/>
              </a:rPr>
              <a:t>סעיף א'</a:t>
            </a:r>
          </a:p>
          <a:p>
            <a:pPr algn="r" rtl="1">
              <a:lnSpc>
                <a:spcPts val="2850"/>
              </a:lnSpc>
            </a:pPr>
            <a:r>
              <a:rPr sz="1900" b="0" i="0" lang="he-IL">
                <a:solidFill>
                  <a:srgbClr val="111111"/>
                </a:solidFill>
                <a:latin typeface="Rubik"/>
                <a:cs typeface="Rubik"/>
                <a:ea typeface="Rubik"/>
              </a:rPr>
              <a:t>(1) הנביא עמוס יוצא נגד ההנהגה בישראל, כאשר הוא מנבא את מותו של מלך ממלכת ישראל ואת גלות וחורבן הממלכה כולה. הוא אינו מוכן לשתוק ולהפסיק לומר את דברי נבואתו, גם כאשר כוהן בית אל מאיים עליו ומלשין עליו לפני המלך.</a:t>
            </a:r>
          </a:p>
          <a:p>
            <a:pPr algn="r" rtl="1">
              <a:lnSpc>
                <a:spcPts val="2850"/>
              </a:lnSpc>
            </a:pPr>
            <a:r>
              <a:rPr sz="1900" b="0" i="0" lang="he-IL">
                <a:solidFill>
                  <a:srgbClr val="111111"/>
                </a:solidFill>
                <a:latin typeface="Rubik"/>
                <a:cs typeface="Rubik"/>
                <a:ea typeface="Rubik"/>
              </a:rPr>
              <a:t>הנביא מיכיהו בן ימלה יוצא נגד ההנהגה בישראל, כאשר הוא מנבא למלך ישראל את מותו בקרב, בניגוד ליתר הנביאים שניבאו לו ניצחון.</a:t>
            </a:r>
          </a:p>
          <a:p>
            <a:pPr algn="r" rtl="1">
              <a:lnSpc>
                <a:spcPts val="2850"/>
              </a:lnSpc>
            </a:pPr>
            <a:r>
              <a:rPr sz="1900" b="0" i="0" lang="he-IL">
                <a:solidFill>
                  <a:srgbClr val="111111"/>
                </a:solidFill>
                <a:latin typeface="Rubik"/>
                <a:cs typeface="Rubik"/>
                <a:ea typeface="Rubik"/>
              </a:rPr>
              <a:t>(2) מקור הסמכות של שני הנביאים, המעניק להם עוז להביע דעה המנוגדת לדעת הרווחת: ה'.</a:t>
            </a:r>
          </a:p>
          <a:p>
            <a:pPr algn="r" rtl="1">
              <a:lnSpc>
                <a:spcPts val="2850"/>
              </a:lnSpc>
            </a:pPr>
            <a:r>
              <a:rPr sz="1900" b="0" i="0" lang="he-IL">
                <a:solidFill>
                  <a:srgbClr val="111111"/>
                </a:solidFill>
                <a:latin typeface="Rubik"/>
                <a:cs typeface="Rubik"/>
                <a:ea typeface="Rubik"/>
              </a:rPr>
              <a:t>לביסוס: עמוס: "ויקחני ה' מאחרי הצאן ויאמר אלי ה' לך הנבא אל עמי ישראל...". מיכיהו בן ימלה: "ויאמר מיכיהו חי ה' כי את אשר יאמר ה' אלי אתו אדבר".</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חזונות ועמציה – שאלון 1262</dc:title>
  <dc:subject/>
  <dc:creator/>
  <cp:keywords/>
  <dc:description/>
  <cp:lastModifiedBy/>
  <cp:revision>1</cp:revision>
  <dcterms:created xsi:type="dcterms:W3CDTF">2013-01-27T09:14:16Z</dcterms:created>
  <dcterms:modified xsi:type="dcterms:W3CDTF">2013-01-27T09:15:58Z</dcterms:modified>
  <cp:category/>
</cp:coreProperties>
</file>