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126353" y="1816100"/>
            <a:ext cx="4892294" cy="444500"/>
          </a:xfrm>
          <a:prstGeom prst="rect">
            <a:avLst/>
          </a:prstGeom>
          <a:noFill/>
        </p:spPr>
        <p:txBody>
          <a:bodyPr wrap="square" lIns="0" rIns="0" tIns="0" bIns="0" anchor="t"/>
          <a:lstStyle/>
          <a:p>
            <a:pPr algn="ctr" rtl="1">
              <a:lnSpc>
                <a:spcPts val="3500"/>
              </a:lnSpc>
            </a:pPr>
            <a:r>
              <a:rPr sz="2400" b="0" i="0" lang="he-IL">
                <a:solidFill>
                  <a:srgbClr val="2F6E7A"/>
                </a:solidFill>
                <a:latin typeface="Suez One"/>
                <a:cs typeface="Suez One"/>
                <a:ea typeface="Suez One"/>
              </a:rPr>
              <a:t>דניאל א׳</a:t>
            </a:r>
          </a:p>
        </p:txBody>
      </p:sp>
      <p:sp>
        <p:nvSpPr>
          <p:cNvPr id="4" name="TextBox 3"/>
          <p:cNvSpPr txBox="1"/>
          <p:nvPr/>
        </p:nvSpPr>
        <p:spPr>
          <a:xfrm>
            <a:off x="6126353" y="2260600"/>
            <a:ext cx="4892294" cy="2095500"/>
          </a:xfrm>
          <a:prstGeom prst="rect">
            <a:avLst/>
          </a:prstGeom>
          <a:noFill/>
        </p:spPr>
        <p:txBody>
          <a:bodyPr wrap="square" lIns="0" rIns="0" tIns="0" bIns="0" anchor="ctr"/>
          <a:lstStyle/>
          <a:p>
            <a:pPr algn="ctr" rtl="1">
              <a:lnSpc>
                <a:spcPts val="6480"/>
              </a:lnSpc>
            </a:pPr>
            <a:r>
              <a:rPr sz="6000" b="0" i="0" lang="he-IL">
                <a:solidFill>
                  <a:srgbClr val="3A2C1C"/>
                </a:solidFill>
                <a:latin typeface="Suez One"/>
                <a:cs typeface="Suez One"/>
                <a:ea typeface="Suez One"/>
              </a:rPr>
              <a:t>דניאל וחבריו בבית המלך</a:t>
            </a:r>
          </a:p>
        </p:txBody>
      </p:sp>
      <p:sp>
        <p:nvSpPr>
          <p:cNvPr id="5" name="TextBox 4"/>
          <p:cNvSpPr txBox="1"/>
          <p:nvPr/>
        </p:nvSpPr>
        <p:spPr>
          <a:xfrm>
            <a:off x="6126353" y="4356100"/>
            <a:ext cx="4892294" cy="406400"/>
          </a:xfrm>
          <a:prstGeom prst="rect">
            <a:avLst/>
          </a:prstGeom>
          <a:noFill/>
        </p:spPr>
        <p:txBody>
          <a:bodyPr wrap="square" lIns="0" rIns="0" tIns="0" bIns="0" anchor="t"/>
          <a:lstStyle/>
          <a:p>
            <a:pPr algn="ctr" rtl="1">
              <a:lnSpc>
                <a:spcPts val="3200"/>
              </a:lnSpc>
            </a:pPr>
            <a:r>
              <a:rPr sz="1800" b="0" i="0" lang="he-IL">
                <a:solidFill>
                  <a:srgbClr val="B5523B"/>
                </a:solidFill>
                <a:latin typeface="Suez One"/>
                <a:cs typeface="Suez One"/>
                <a:ea typeface="Suez One"/>
              </a:rPr>
              <a:t>שאלון 1262 · דניאל</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פתיחה</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מטרות השיעור</a:t>
            </a:r>
          </a:p>
        </p:txBody>
      </p:sp>
      <p:sp>
        <p:nvSpPr>
          <p:cNvPr id="5" name="TextBox 4"/>
          <p:cNvSpPr txBox="1"/>
          <p:nvPr/>
        </p:nvSpPr>
        <p:spPr>
          <a:xfrm>
            <a:off x="10515600" y="19431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1</a:t>
            </a:r>
          </a:p>
        </p:txBody>
      </p:sp>
      <p:sp>
        <p:nvSpPr>
          <p:cNvPr id="6" name="TextBox 5"/>
          <p:cNvSpPr txBox="1"/>
          <p:nvPr/>
        </p:nvSpPr>
        <p:spPr>
          <a:xfrm>
            <a:off x="4812538" y="18478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נכיר את הסיפור «דניאל וחבריו בבית המלך» (דניאל א׳) ואת הדמויות בו</a:t>
            </a:r>
          </a:p>
        </p:txBody>
      </p:sp>
      <p:sp>
        <p:nvSpPr>
          <p:cNvPr id="7" name="TextBox 6"/>
          <p:cNvSpPr txBox="1"/>
          <p:nvPr/>
        </p:nvSpPr>
        <p:spPr>
          <a:xfrm>
            <a:off x="10515600" y="30607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2</a:t>
            </a:r>
          </a:p>
        </p:txBody>
      </p:sp>
      <p:sp>
        <p:nvSpPr>
          <p:cNvPr id="8" name="TextBox 7"/>
          <p:cNvSpPr txBox="1"/>
          <p:nvPr/>
        </p:nvSpPr>
        <p:spPr>
          <a:xfrm>
            <a:off x="4812538" y="29654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נבחן כיצד הסיפור מבטא את התמה «דניאל»</a:t>
            </a:r>
          </a:p>
        </p:txBody>
      </p:sp>
      <p:sp>
        <p:nvSpPr>
          <p:cNvPr id="9" name="TextBox 8"/>
          <p:cNvSpPr txBox="1"/>
          <p:nvPr/>
        </p:nvSpPr>
        <p:spPr>
          <a:xfrm>
            <a:off x="10515600" y="41783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3</a:t>
            </a:r>
          </a:p>
        </p:txBody>
      </p:sp>
      <p:sp>
        <p:nvSpPr>
          <p:cNvPr id="10" name="TextBox 9"/>
          <p:cNvSpPr txBox="1"/>
          <p:nvPr/>
        </p:nvSpPr>
        <p:spPr>
          <a:xfrm>
            <a:off x="4812538" y="40830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נקרא פסוקי מפתח ונעמיק בפירוש רש"י ומלבי"ם</a:t>
            </a:r>
          </a:p>
        </p:txBody>
      </p:sp>
      <p:sp>
        <p:nvSpPr>
          <p:cNvPr id="11" name="TextBox 10"/>
          <p:cNvSpPr txBox="1"/>
          <p:nvPr/>
        </p:nvSpPr>
        <p:spPr>
          <a:xfrm>
            <a:off x="10515600" y="52959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4</a:t>
            </a:r>
          </a:p>
        </p:txBody>
      </p:sp>
      <p:sp>
        <p:nvSpPr>
          <p:cNvPr id="12" name="TextBox 11"/>
          <p:cNvSpPr txBox="1"/>
          <p:nvPr/>
        </p:nvSpPr>
        <p:spPr>
          <a:xfrm>
            <a:off x="4812538" y="52006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רקע</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הדמויות בסיפור</a:t>
            </a:r>
          </a:p>
        </p:txBody>
      </p:sp>
      <p:sp>
        <p:nvSpPr>
          <p:cNvPr id="5" name="TextBox 4"/>
          <p:cNvSpPr txBox="1"/>
          <p:nvPr/>
        </p:nvSpPr>
        <p:spPr>
          <a:xfrm>
            <a:off x="6435725" y="2070100"/>
            <a:ext cx="4578350" cy="482600"/>
          </a:xfrm>
          <a:prstGeom prst="rect">
            <a:avLst/>
          </a:prstGeom>
          <a:noFill/>
        </p:spPr>
        <p:txBody>
          <a:bodyPr wrap="square" lIns="0" rIns="0" tIns="0" bIns="0" anchor="t"/>
          <a:lstStyle/>
          <a:p>
            <a:pPr algn="r" rtl="1">
              <a:lnSpc>
                <a:spcPts val="3800"/>
              </a:lnSpc>
            </a:pPr>
            <a:r>
              <a:rPr sz="2800" b="0" i="0" lang="he-IL">
                <a:solidFill>
                  <a:srgbClr val="2F6E7A"/>
                </a:solidFill>
                <a:latin typeface="Suez One"/>
                <a:cs typeface="Suez One"/>
                <a:ea typeface="Suez One"/>
              </a:rPr>
              <a:t>דניאל</a:t>
            </a:r>
          </a:p>
        </p:txBody>
      </p:sp>
      <p:sp>
        <p:nvSpPr>
          <p:cNvPr id="6" name="TextBox 5"/>
          <p:cNvSpPr txBox="1"/>
          <p:nvPr/>
        </p:nvSpPr>
        <p:spPr>
          <a:xfrm>
            <a:off x="6435725" y="2628900"/>
            <a:ext cx="4578350" cy="1159767"/>
          </a:xfrm>
          <a:prstGeom prst="rect">
            <a:avLst/>
          </a:prstGeom>
          <a:noFill/>
        </p:spPr>
        <p:txBody>
          <a:bodyPr wrap="square" lIns="0" rIns="0" tIns="0" bIns="0" anchor="t"/>
          <a:lstStyle/>
          <a:p>
            <a:pPr algn="r" rtl="1">
              <a:lnSpc>
                <a:spcPts val="2565"/>
              </a:lnSpc>
            </a:pPr>
            <a:r>
              <a:rPr sz="1900" b="0" i="0" lang="he-IL">
                <a:solidFill>
                  <a:srgbClr val="2B2117"/>
                </a:solidFill>
                <a:latin typeface="Alef"/>
                <a:cs typeface="Alef"/>
                <a:ea typeface="Alef"/>
              </a:rPr>
              <a:t>דניאל שם על לבו אשר לא יתגאל בפת בג המלך ומבקש מהשר לא להתגאל.</a:t>
            </a:r>
          </a:p>
        </p:txBody>
      </p:sp>
      <p:sp>
        <p:nvSpPr>
          <p:cNvPr id="7" name="TextBox 6"/>
          <p:cNvSpPr txBox="1"/>
          <p:nvPr/>
        </p:nvSpPr>
        <p:spPr>
          <a:xfrm>
            <a:off x="1177925" y="2070100"/>
            <a:ext cx="4578350" cy="482600"/>
          </a:xfrm>
          <a:prstGeom prst="rect">
            <a:avLst/>
          </a:prstGeom>
          <a:noFill/>
        </p:spPr>
        <p:txBody>
          <a:bodyPr wrap="square" lIns="0" rIns="0" tIns="0" bIns="0" anchor="t"/>
          <a:lstStyle/>
          <a:p>
            <a:pPr algn="r" rtl="1">
              <a:lnSpc>
                <a:spcPts val="3800"/>
              </a:lnSpc>
            </a:pPr>
            <a:r>
              <a:rPr sz="2800" b="0" i="0" lang="he-IL">
                <a:solidFill>
                  <a:srgbClr val="2F6E7A"/>
                </a:solidFill>
                <a:latin typeface="Suez One"/>
                <a:cs typeface="Suez One"/>
                <a:ea typeface="Suez One"/>
              </a:rPr>
              <a:t>עזריה</a:t>
            </a:r>
          </a:p>
        </p:txBody>
      </p:sp>
      <p:sp>
        <p:nvSpPr>
          <p:cNvPr id="8" name="TextBox 7"/>
          <p:cNvSpPr txBox="1"/>
          <p:nvPr/>
        </p:nvSpPr>
        <p:spPr>
          <a:xfrm>
            <a:off x="1177925" y="2628900"/>
            <a:ext cx="4578350" cy="1159767"/>
          </a:xfrm>
          <a:prstGeom prst="rect">
            <a:avLst/>
          </a:prstGeom>
          <a:noFill/>
        </p:spPr>
        <p:txBody>
          <a:bodyPr wrap="square" lIns="0" rIns="0" tIns="0" bIns="0" anchor="t"/>
          <a:lstStyle/>
          <a:p>
            <a:pPr algn="r" rtl="1">
              <a:lnSpc>
                <a:spcPts val="2565"/>
              </a:lnSpc>
            </a:pPr>
            <a:r>
              <a:rPr sz="1900" b="0" i="0" lang="he-IL">
                <a:solidFill>
                  <a:srgbClr val="2B2117"/>
                </a:solidFill>
                <a:latin typeface="Alef"/>
                <a:cs typeface="Alef"/>
                <a:ea typeface="Alef"/>
              </a:rPr>
              <a:t>שר הסריסים משנה את שמותיהם: דניאל לבלטשצר, חנניה לשדרך, מישאל למישך ועזריה לעבד נגו.</a:t>
            </a:r>
          </a:p>
        </p:txBody>
      </p:sp>
      <p:sp>
        <p:nvSpPr>
          <p:cNvPr id="9" name="TextBox 8"/>
          <p:cNvSpPr txBox="1"/>
          <p:nvPr/>
        </p:nvSpPr>
        <p:spPr>
          <a:xfrm>
            <a:off x="6435725" y="4474467"/>
            <a:ext cx="4578350" cy="482600"/>
          </a:xfrm>
          <a:prstGeom prst="rect">
            <a:avLst/>
          </a:prstGeom>
          <a:noFill/>
        </p:spPr>
        <p:txBody>
          <a:bodyPr wrap="square" lIns="0" rIns="0" tIns="0" bIns="0" anchor="t"/>
          <a:lstStyle/>
          <a:p>
            <a:pPr algn="r" rtl="1">
              <a:lnSpc>
                <a:spcPts val="3800"/>
              </a:lnSpc>
            </a:pPr>
            <a:r>
              <a:rPr sz="2800" b="0" i="0" lang="he-IL">
                <a:solidFill>
                  <a:srgbClr val="2F6E7A"/>
                </a:solidFill>
                <a:latin typeface="Suez One"/>
                <a:cs typeface="Suez One"/>
                <a:ea typeface="Suez One"/>
              </a:rPr>
              <a:t>נבוכדנאצר</a:t>
            </a:r>
          </a:p>
        </p:txBody>
      </p:sp>
      <p:sp>
        <p:nvSpPr>
          <p:cNvPr id="10" name="TextBox 9"/>
          <p:cNvSpPr txBox="1"/>
          <p:nvPr/>
        </p:nvSpPr>
        <p:spPr>
          <a:xfrm>
            <a:off x="6435725" y="5033267"/>
            <a:ext cx="4578350" cy="834132"/>
          </a:xfrm>
          <a:prstGeom prst="rect">
            <a:avLst/>
          </a:prstGeom>
          <a:noFill/>
        </p:spPr>
        <p:txBody>
          <a:bodyPr wrap="square" lIns="0" rIns="0" tIns="0" bIns="0" anchor="t"/>
          <a:lstStyle/>
          <a:p>
            <a:pPr algn="r" rtl="1">
              <a:lnSpc>
                <a:spcPts val="2565"/>
              </a:lnSpc>
            </a:pPr>
            <a:r>
              <a:rPr sz="1900" b="0" i="0" lang="he-IL">
                <a:solidFill>
                  <a:srgbClr val="2B2117"/>
                </a:solidFill>
                <a:latin typeface="Alef"/>
                <a:cs typeface="Alef"/>
                <a:ea typeface="Alef"/>
              </a:rPr>
              <a:t>נבוכדנאצר לוקח צעירים מיהודה לשרת בהיכלו.</a:t>
            </a:r>
          </a:p>
        </p:txBody>
      </p:sp>
      <p:sp>
        <p:nvSpPr>
          <p:cNvPr id="11" name="TextBox 10"/>
          <p:cNvSpPr txBox="1"/>
          <p:nvPr/>
        </p:nvSpPr>
        <p:spPr>
          <a:xfrm>
            <a:off x="1177925" y="4474467"/>
            <a:ext cx="4578350" cy="482600"/>
          </a:xfrm>
          <a:prstGeom prst="rect">
            <a:avLst/>
          </a:prstGeom>
          <a:noFill/>
        </p:spPr>
        <p:txBody>
          <a:bodyPr wrap="square" lIns="0" rIns="0" tIns="0" bIns="0" anchor="t"/>
          <a:lstStyle/>
          <a:p>
            <a:pPr algn="r" rtl="1">
              <a:lnSpc>
                <a:spcPts val="3800"/>
              </a:lnSpc>
            </a:pPr>
            <a:r>
              <a:rPr sz="2800" b="0" i="0" lang="he-IL">
                <a:solidFill>
                  <a:srgbClr val="2F6E7A"/>
                </a:solidFill>
                <a:latin typeface="Suez One"/>
                <a:cs typeface="Suez One"/>
                <a:ea typeface="Suez One"/>
              </a:rPr>
              <a:t>מישאל</a:t>
            </a:r>
          </a:p>
        </p:txBody>
      </p:sp>
      <p:sp>
        <p:nvSpPr>
          <p:cNvPr id="12" name="TextBox 11"/>
          <p:cNvSpPr txBox="1"/>
          <p:nvPr/>
        </p:nvSpPr>
        <p:spPr>
          <a:xfrm>
            <a:off x="1177925" y="5033267"/>
            <a:ext cx="4578350" cy="834132"/>
          </a:xfrm>
          <a:prstGeom prst="rect">
            <a:avLst/>
          </a:prstGeom>
          <a:noFill/>
        </p:spPr>
        <p:txBody>
          <a:bodyPr wrap="square" lIns="0" rIns="0" tIns="0" bIns="0" anchor="t"/>
          <a:lstStyle/>
          <a:p>
            <a:pPr algn="r" rtl="1">
              <a:lnSpc>
                <a:spcPts val="2565"/>
              </a:lnSpc>
            </a:pPr>
            <a:r>
              <a:rPr sz="1900" b="0" i="0" lang="he-IL">
                <a:solidFill>
                  <a:srgbClr val="2B2117"/>
                </a:solidFill>
                <a:latin typeface="Alef"/>
                <a:cs typeface="Alef"/>
                <a:ea typeface="Alef"/>
              </a:rPr>
              <a:t>בין הנבחרים דניאל, חנניה, מישאל ועזריה.</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רקע</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רצף האירועים</a:t>
            </a:r>
          </a:p>
        </p:txBody>
      </p:sp>
      <p:sp>
        <p:nvSpPr>
          <p:cNvPr id="5" name="TextBox 4"/>
          <p:cNvSpPr txBox="1"/>
          <p:nvPr/>
        </p:nvSpPr>
        <p:spPr>
          <a:xfrm>
            <a:off x="9767887"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1</a:t>
            </a:r>
          </a:p>
        </p:txBody>
      </p:sp>
      <p:sp>
        <p:nvSpPr>
          <p:cNvPr id="6" name="TextBox 5"/>
          <p:cNvSpPr txBox="1"/>
          <p:nvPr/>
        </p:nvSpPr>
        <p:spPr>
          <a:xfrm>
            <a:off x="9002823" y="2578100"/>
            <a:ext cx="2063527"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הגלות והחינוך בבבל (פסוקים א׳–ז׳)</a:t>
            </a:r>
          </a:p>
        </p:txBody>
      </p:sp>
      <p:sp>
        <p:nvSpPr>
          <p:cNvPr id="7" name="TextBox 6"/>
          <p:cNvSpPr txBox="1"/>
          <p:nvPr/>
        </p:nvSpPr>
        <p:spPr>
          <a:xfrm>
            <a:off x="7142162"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2</a:t>
            </a:r>
          </a:p>
        </p:txBody>
      </p:sp>
      <p:sp>
        <p:nvSpPr>
          <p:cNvPr id="8" name="TextBox 7"/>
          <p:cNvSpPr txBox="1"/>
          <p:nvPr/>
        </p:nvSpPr>
        <p:spPr>
          <a:xfrm>
            <a:off x="6377098" y="2578100"/>
            <a:ext cx="2063527"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הסירוב לפת בג (פסוקים ח׳–ט״ז)</a:t>
            </a:r>
          </a:p>
        </p:txBody>
      </p:sp>
      <p:sp>
        <p:nvSpPr>
          <p:cNvPr id="9" name="TextBox 8"/>
          <p:cNvSpPr txBox="1"/>
          <p:nvPr/>
        </p:nvSpPr>
        <p:spPr>
          <a:xfrm>
            <a:off x="4516437"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3</a:t>
            </a:r>
          </a:p>
        </p:txBody>
      </p:sp>
      <p:sp>
        <p:nvSpPr>
          <p:cNvPr id="10" name="TextBox 9"/>
          <p:cNvSpPr txBox="1"/>
          <p:nvPr/>
        </p:nvSpPr>
        <p:spPr>
          <a:xfrm>
            <a:off x="3751373" y="2578100"/>
            <a:ext cx="2063527"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חכמה ושירות (פסוקים י״ז–כ״א)</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1/3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דניאל א', ג'</a:t>
            </a:r>
          </a:p>
        </p:txBody>
      </p:sp>
      <p:sp>
        <p:nvSpPr>
          <p:cNvPr id="5" name="TextBox 4"/>
          <p:cNvSpPr txBox="1"/>
          <p:nvPr/>
        </p:nvSpPr>
        <p:spPr>
          <a:xfrm>
            <a:off x="1308354" y="2708275"/>
            <a:ext cx="9575292" cy="1822450"/>
          </a:xfrm>
          <a:prstGeom prst="rect">
            <a:avLst/>
          </a:prstGeom>
          <a:noFill/>
        </p:spPr>
        <p:txBody>
          <a:bodyPr wrap="square" lIns="0" rIns="0" tIns="0" bIns="0" anchor="t"/>
          <a:lstStyle/>
          <a:p>
            <a:pPr algn="ctr" rtl="1">
              <a:lnSpc>
                <a:spcPts val="7175"/>
              </a:lnSpc>
            </a:pPr>
            <a:r>
              <a:rPr sz="4100" b="1" i="0" lang="he-IL">
                <a:solidFill>
                  <a:srgbClr val="B5523B"/>
                </a:solidFill>
                <a:latin typeface="Frank Ruhl Libre"/>
                <a:cs typeface="Frank Ruhl Libre"/>
                <a:ea typeface="Frank Ruhl Libre"/>
              </a:rPr>
              <a:t>וַיֹּאמֶר הַמֶּלֶךְ לְאַשְׁפְּנַז רַב</a:t>
            </a:r>
            <a:r>
              <a:rPr sz="4100" b="0" i="0" lang="he-IL">
                <a:solidFill>
                  <a:srgbClr val="2B2117"/>
                </a:solidFill>
                <a:latin typeface="Frank Ruhl Libre"/>
                <a:cs typeface="Frank Ruhl Libre"/>
                <a:ea typeface="Frank Ruhl Libre"/>
              </a:rPr>
              <a:t> סָרִיסָיו לְהָבִיא מִבְּנֵי יִשְׂרָאֵל וּמִזֶּרַע הַמְּלוּכָה וּמִן־הַפַּרְתְּמִים</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בשנה השלישית למלכות יהויקים בא נבוכדנאצר על ירושלים ולוקח חלק מכלי בית האלהים אל בית אלהיו בשנער.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2/3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דניאל א', ח'</a:t>
            </a:r>
          </a:p>
        </p:txBody>
      </p:sp>
      <p:sp>
        <p:nvSpPr>
          <p:cNvPr id="5" name="TextBox 4"/>
          <p:cNvSpPr txBox="1"/>
          <p:nvPr/>
        </p:nvSpPr>
        <p:spPr>
          <a:xfrm>
            <a:off x="1308354" y="2708275"/>
            <a:ext cx="9575292" cy="1822450"/>
          </a:xfrm>
          <a:prstGeom prst="rect">
            <a:avLst/>
          </a:prstGeom>
          <a:noFill/>
        </p:spPr>
        <p:txBody>
          <a:bodyPr wrap="square" lIns="0" rIns="0" tIns="0" bIns="0" anchor="t"/>
          <a:lstStyle/>
          <a:p>
            <a:pPr algn="ctr" rtl="1">
              <a:lnSpc>
                <a:spcPts val="7175"/>
              </a:lnSpc>
            </a:pPr>
            <a:r>
              <a:rPr sz="4100" b="0" i="0" lang="he-IL">
                <a:solidFill>
                  <a:srgbClr val="2B2117"/>
                </a:solidFill>
                <a:latin typeface="Frank Ruhl Libre"/>
                <a:cs typeface="Frank Ruhl Libre"/>
                <a:ea typeface="Frank Ruhl Libre"/>
              </a:rPr>
              <a:t>וַיָּשֶׂם דָּנִיֵּאל עַל־לִבּוֹ אֲשֶׁר לֹא־יִתְגָּאַל בְּפַת־</a:t>
            </a:r>
            <a:r>
              <a:rPr sz="4100" b="1" i="0" lang="he-IL">
                <a:solidFill>
                  <a:srgbClr val="B5523B"/>
                </a:solidFill>
                <a:latin typeface="Frank Ruhl Libre"/>
                <a:cs typeface="Frank Ruhl Libre"/>
                <a:ea typeface="Frank Ruhl Libre"/>
              </a:rPr>
              <a:t>בַּג הַמֶּלֶךְ</a:t>
            </a:r>
            <a:r>
              <a:rPr sz="4100" b="0" i="0" lang="he-IL">
                <a:solidFill>
                  <a:srgbClr val="2B2117"/>
                </a:solidFill>
                <a:latin typeface="Frank Ruhl Libre"/>
                <a:cs typeface="Frank Ruhl Libre"/>
                <a:ea typeface="Frank Ruhl Libre"/>
              </a:rPr>
              <a:t> וּבְיֵין מִשְׁתָּיו וַיְבַקֵּשׁ מִשַּׂר הַסָּרִיסִים אֲשֶׁר לֹא יִתְגָּאָל</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דניאל שם על לבו אשר לא יתגאל בפת בג המלך ומבקש מהשר לא להתגאל.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3/3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דניאל א', י"ח</a:t>
            </a:r>
          </a:p>
        </p:txBody>
      </p:sp>
      <p:sp>
        <p:nvSpPr>
          <p:cNvPr id="5" name="TextBox 4"/>
          <p:cNvSpPr txBox="1"/>
          <p:nvPr/>
        </p:nvSpPr>
        <p:spPr>
          <a:xfrm>
            <a:off x="1308354" y="2708275"/>
            <a:ext cx="9575292" cy="1822450"/>
          </a:xfrm>
          <a:prstGeom prst="rect">
            <a:avLst/>
          </a:prstGeom>
          <a:noFill/>
        </p:spPr>
        <p:txBody>
          <a:bodyPr wrap="square" lIns="0" rIns="0" tIns="0" bIns="0" anchor="t"/>
          <a:lstStyle/>
          <a:p>
            <a:pPr algn="ctr" rtl="1">
              <a:lnSpc>
                <a:spcPts val="7175"/>
              </a:lnSpc>
            </a:pPr>
            <a:r>
              <a:rPr sz="4100" b="1" i="0" lang="he-IL">
                <a:solidFill>
                  <a:srgbClr val="B5523B"/>
                </a:solidFill>
                <a:latin typeface="Frank Ruhl Libre"/>
                <a:cs typeface="Frank Ruhl Libre"/>
                <a:ea typeface="Frank Ruhl Libre"/>
              </a:rPr>
              <a:t>וּלְמִקְצָת הַיָּמִים אֲשֶׁר־אָמַר הַמֶּלֶךְ</a:t>
            </a:r>
            <a:r>
              <a:rPr sz="4100" b="0" i="0" lang="he-IL">
                <a:solidFill>
                  <a:srgbClr val="2B2117"/>
                </a:solidFill>
                <a:latin typeface="Frank Ruhl Libre"/>
                <a:cs typeface="Frank Ruhl Libre"/>
                <a:ea typeface="Frank Ruhl Libre"/>
              </a:rPr>
              <a:t> לַהֲבִיאָם וַיְבִיאֵם שַׂר הַסָּרִיסִים לִפְנֵי נְבֻכַדְנֶצַּר</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ה׳ נותן לארבעת הילדים ״מדע והשכל בכל ספר וחכמה״, ולדניאל ״הבין בכל חזון וחלמות״.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מילים ומושגים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ביאורי מילים</a:t>
            </a:r>
          </a:p>
        </p:txBody>
      </p:sp>
      <p:sp>
        <p:nvSpPr>
          <p:cNvPr id="5" name="TextBox 4"/>
          <p:cNvSpPr txBox="1"/>
          <p:nvPr/>
        </p:nvSpPr>
        <p:spPr>
          <a:xfrm>
            <a:off x="81234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יתגאל</a:t>
            </a:r>
          </a:p>
        </p:txBody>
      </p:sp>
      <p:sp>
        <p:nvSpPr>
          <p:cNvPr id="6" name="TextBox 5"/>
          <p:cNvSpPr txBox="1"/>
          <p:nvPr/>
        </p:nvSpPr>
        <p:spPr>
          <a:xfrm>
            <a:off x="81234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ענין לכלוך וטנוף כמו לחם מגואל (מלאכי א).</a:t>
            </a:r>
          </a:p>
        </p:txBody>
      </p:sp>
      <p:sp>
        <p:nvSpPr>
          <p:cNvPr id="7" name="TextBox 6"/>
          <p:cNvSpPr txBox="1"/>
          <p:nvPr/>
        </p:nvSpPr>
        <p:spPr>
          <a:xfrm>
            <a:off x="46309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מילה מנחה</a:t>
            </a:r>
          </a:p>
        </p:txBody>
      </p:sp>
      <p:sp>
        <p:nvSpPr>
          <p:cNvPr id="8" name="TextBox 7"/>
          <p:cNvSpPr txBox="1"/>
          <p:nvPr/>
        </p:nvSpPr>
        <p:spPr>
          <a:xfrm>
            <a:off x="46309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מילה/שורש החוזר/ת על עצמו/ ה במספר פסוקים או פרקים במספר חריג של פעמי או במספר סימלי של פעמי בקטע, או…</a:t>
            </a:r>
          </a:p>
        </p:txBody>
      </p:sp>
      <p:sp>
        <p:nvSpPr>
          <p:cNvPr id="9" name="TextBox 8"/>
          <p:cNvSpPr txBox="1"/>
          <p:nvPr/>
        </p:nvSpPr>
        <p:spPr>
          <a:xfrm>
            <a:off x="11384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נבואה</a:t>
            </a:r>
          </a:p>
        </p:txBody>
      </p:sp>
      <p:sp>
        <p:nvSpPr>
          <p:cNvPr id="10" name="TextBox 9"/>
          <p:cNvSpPr txBox="1"/>
          <p:nvPr/>
        </p:nvSpPr>
        <p:spPr>
          <a:xfrm>
            <a:off x="11384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דברי נביא.</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פרשנים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רש"י</a:t>
            </a:r>
          </a:p>
        </p:txBody>
      </p:sp>
      <p:sp>
        <p:nvSpPr>
          <p:cNvPr id="5" name="TextBox 4"/>
          <p:cNvSpPr txBox="1"/>
          <p:nvPr/>
        </p:nvSpPr>
        <p:spPr>
          <a:xfrm>
            <a:off x="1308354" y="2813050"/>
            <a:ext cx="9575292" cy="304800"/>
          </a:xfrm>
          <a:prstGeom prst="rect">
            <a:avLst/>
          </a:prstGeom>
          <a:noFill/>
        </p:spPr>
        <p:txBody>
          <a:bodyPr wrap="square" lIns="0" rIns="0" tIns="0" bIns="0" anchor="t"/>
          <a:lstStyle/>
          <a:p>
            <a:pPr algn="r" rtl="1">
              <a:lnSpc>
                <a:spcPts val="2400"/>
              </a:lnSpc>
            </a:pPr>
            <a:r>
              <a:rPr sz="1700" b="0" i="0" lang="he-IL">
                <a:solidFill>
                  <a:srgbClr val="2F6E7A"/>
                </a:solidFill>
                <a:latin typeface="Suez One"/>
                <a:cs typeface="Suez One"/>
                <a:ea typeface="Suez One"/>
              </a:rPr>
              <a:t>רש"י על דניאל א', י"ח</a:t>
            </a:r>
          </a:p>
        </p:txBody>
      </p:sp>
      <p:sp>
        <p:nvSpPr>
          <p:cNvPr id="6" name="TextBox 5"/>
          <p:cNvSpPr txBox="1"/>
          <p:nvPr/>
        </p:nvSpPr>
        <p:spPr>
          <a:xfrm>
            <a:off x="1308354" y="3244850"/>
            <a:ext cx="9575292" cy="609600"/>
          </a:xfrm>
          <a:prstGeom prst="rect">
            <a:avLst/>
          </a:prstGeom>
          <a:noFill/>
        </p:spPr>
        <p:txBody>
          <a:bodyPr wrap="square" lIns="0" rIns="0" tIns="0" bIns="0" anchor="t"/>
          <a:lstStyle/>
          <a:p>
            <a:pPr algn="r" rtl="1">
              <a:lnSpc>
                <a:spcPts val="4800"/>
              </a:lnSpc>
            </a:pPr>
            <a:r>
              <a:rPr sz="3000" b="1" i="0" lang="he-IL">
                <a:solidFill>
                  <a:srgbClr val="B5523B"/>
                </a:solidFill>
                <a:latin typeface="Noto Serif Hebrew"/>
                <a:cs typeface="Noto Serif Hebrew"/>
                <a:ea typeface="Noto Serif Hebrew"/>
              </a:rPr>
              <a:t>אֲשֶׁר אָמַר הַמֶּלֶךְ לַהֲבִיאָם</a:t>
            </a:r>
            <a:r>
              <a:rPr sz="3000" b="0" i="0" lang="he-IL">
                <a:solidFill>
                  <a:srgbClr val="2B2117"/>
                </a:solidFill>
                <a:latin typeface="Noto Serif Hebrew"/>
                <a:cs typeface="Noto Serif Hebrew"/>
                <a:ea typeface="Noto Serif Hebrew"/>
              </a:rPr>
              <a:t>. שֶׁיָּבֹאוּ לְפָנָיו:</a:t>
            </a:r>
          </a:p>
        </p:txBody>
      </p:sp>
      <p:sp>
        <p:nvSpPr>
          <p:cNvPr id="7" name="TextBox 6"/>
          <p:cNvSpPr txBox="1"/>
          <p:nvPr/>
        </p:nvSpPr>
        <p:spPr>
          <a:xfrm>
            <a:off x="1125220" y="5016500"/>
            <a:ext cx="9941560" cy="1079500"/>
          </a:xfrm>
          <a:prstGeom prst="rect">
            <a:avLst/>
          </a:prstGeom>
          <a:noFill/>
        </p:spPr>
        <p:txBody>
          <a:bodyPr wrap="square" lIns="0" rIns="0" tIns="0" bIns="0" anchor="ctr"/>
          <a:lstStyle/>
          <a:p>
            <a:pPr algn="r" rtl="1">
              <a:lnSpc>
                <a:spcPts val="2860"/>
              </a:lnSpc>
            </a:pPr>
            <a:r>
              <a:rPr sz="2200" b="0" i="0" lang="he-IL">
                <a:solidFill>
                  <a:srgbClr val="EFE3C8"/>
                </a:solidFill>
                <a:latin typeface="Alef"/>
                <a:cs typeface="Alef"/>
                <a:ea typeface="Alef"/>
              </a:rPr>
              <a:t>מה מסביר רש"י על «אֲשֶׁר אָמַר הַמֶּלֶךְ לַהֲבִיאָם»?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פרשנים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מלבי"ם</a:t>
            </a:r>
          </a:p>
        </p:txBody>
      </p:sp>
      <p:sp>
        <p:nvSpPr>
          <p:cNvPr id="5" name="TextBox 4"/>
          <p:cNvSpPr txBox="1"/>
          <p:nvPr/>
        </p:nvSpPr>
        <p:spPr>
          <a:xfrm>
            <a:off x="1308354" y="2292548"/>
            <a:ext cx="9575292" cy="304800"/>
          </a:xfrm>
          <a:prstGeom prst="rect">
            <a:avLst/>
          </a:prstGeom>
          <a:noFill/>
        </p:spPr>
        <p:txBody>
          <a:bodyPr wrap="square" lIns="0" rIns="0" tIns="0" bIns="0" anchor="t"/>
          <a:lstStyle/>
          <a:p>
            <a:pPr algn="r" rtl="1">
              <a:lnSpc>
                <a:spcPts val="2400"/>
              </a:lnSpc>
            </a:pPr>
            <a:r>
              <a:rPr sz="1700" b="0" i="0" lang="he-IL">
                <a:solidFill>
                  <a:srgbClr val="2F6E7A"/>
                </a:solidFill>
                <a:latin typeface="Suez One"/>
                <a:cs typeface="Suez One"/>
                <a:ea typeface="Suez One"/>
              </a:rPr>
              <a:t>מלבי"ם על דניאל א', ג'</a:t>
            </a:r>
          </a:p>
        </p:txBody>
      </p:sp>
      <p:sp>
        <p:nvSpPr>
          <p:cNvPr id="6" name="TextBox 5"/>
          <p:cNvSpPr txBox="1"/>
          <p:nvPr/>
        </p:nvSpPr>
        <p:spPr>
          <a:xfrm>
            <a:off x="1308354" y="2724348"/>
            <a:ext cx="9575292" cy="1650503"/>
          </a:xfrm>
          <a:prstGeom prst="rect">
            <a:avLst/>
          </a:prstGeom>
          <a:noFill/>
        </p:spPr>
        <p:txBody>
          <a:bodyPr wrap="square" lIns="0" rIns="0" tIns="0" bIns="0" anchor="t"/>
          <a:lstStyle/>
          <a:p>
            <a:pPr algn="r" rtl="1">
              <a:lnSpc>
                <a:spcPts val="4332"/>
              </a:lnSpc>
            </a:pPr>
            <a:r>
              <a:rPr sz="2700" b="1" i="0" lang="he-IL">
                <a:solidFill>
                  <a:srgbClr val="B5523B"/>
                </a:solidFill>
                <a:latin typeface="Noto Serif Hebrew"/>
                <a:cs typeface="Noto Serif Hebrew"/>
                <a:ea typeface="Noto Serif Hebrew"/>
              </a:rPr>
              <a:t>ויאמר המלך,</a:t>
            </a:r>
            <a:r>
              <a:rPr sz="2700" b="0" i="0" lang="he-IL">
                <a:solidFill>
                  <a:srgbClr val="2B2117"/>
                </a:solidFill>
                <a:latin typeface="Noto Serif Hebrew"/>
                <a:cs typeface="Noto Serif Hebrew"/>
                <a:ea typeface="Noto Serif Hebrew"/>
              </a:rPr>
              <a:t> צוה להביא ילדים בין מן ההמון, שעז"א מבני ישראל, ובין מן הגדולים מזרע המלוכה ומן השרים, כי באשר רצה שיעמדו לפניו יחלק לכ"א עבודה כפי יחוסו, שמזרע המלוכה יעמדו בבית ...</a:t>
            </a:r>
          </a:p>
        </p:txBody>
      </p:sp>
      <p:sp>
        <p:nvSpPr>
          <p:cNvPr id="7" name="TextBox 6"/>
          <p:cNvSpPr txBox="1"/>
          <p:nvPr/>
        </p:nvSpPr>
        <p:spPr>
          <a:xfrm>
            <a:off x="1125220" y="5016500"/>
            <a:ext cx="9941560" cy="1079500"/>
          </a:xfrm>
          <a:prstGeom prst="rect">
            <a:avLst/>
          </a:prstGeom>
          <a:noFill/>
        </p:spPr>
        <p:txBody>
          <a:bodyPr wrap="square" lIns="0" rIns="0" tIns="0" bIns="0" anchor="ctr"/>
          <a:lstStyle/>
          <a:p>
            <a:pPr algn="r" rtl="1">
              <a:lnSpc>
                <a:spcPts val="2860"/>
              </a:lnSpc>
            </a:pPr>
            <a:r>
              <a:rPr sz="2200" b="0" i="0" lang="he-IL">
                <a:solidFill>
                  <a:srgbClr val="EFE3C8"/>
                </a:solidFill>
                <a:latin typeface="Alef"/>
                <a:cs typeface="Alef"/>
                <a:ea typeface="Alef"/>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1/3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1</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פסוקים א׳–ז׳ («הגלות והחינוך בבבל»). מה מתואר בקטע?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2/3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2</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פסוקים ח׳–ט״ז («הסירוב לפת בג»). מה מתואר בקטע?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3/3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3</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פסוקים י״ז–כ״א («חכמה ושירות»). מה מתואר בקטע?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דיון בכיתה</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מה דעתכם?</a:t>
            </a:r>
          </a:p>
        </p:txBody>
      </p:sp>
      <p:sp>
        <p:nvSpPr>
          <p:cNvPr id="5" name="TextBox 4"/>
          <p:cNvSpPr txBox="1"/>
          <p:nvPr/>
        </p:nvSpPr>
        <p:spPr>
          <a:xfrm>
            <a:off x="4929632" y="1968500"/>
            <a:ext cx="5964936" cy="1460500"/>
          </a:xfrm>
          <a:prstGeom prst="rect">
            <a:avLst/>
          </a:prstGeom>
          <a:noFill/>
        </p:spPr>
        <p:txBody>
          <a:bodyPr wrap="square" lIns="0" rIns="0" tIns="0" bIns="0" anchor="ctr"/>
          <a:lstStyle/>
          <a:p>
            <a:pPr algn="r" rtl="1">
              <a:lnSpc>
                <a:spcPts val="3105"/>
              </a:lnSpc>
            </a:pPr>
            <a:r>
              <a:rPr sz="2300" b="0" i="0" lang="he-IL">
                <a:solidFill>
                  <a:srgbClr val="2B2117"/>
                </a:solidFill>
                <a:latin typeface="Alef"/>
                <a:cs typeface="Alef"/>
                <a:ea typeface="Alef"/>
              </a:rPr>
              <a:t>מה לדעתכם המסר המרכזי של דניאל א׳?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סיכום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מפת מושגים</a:t>
            </a:r>
          </a:p>
        </p:txBody>
      </p:sp>
      <p:sp>
        <p:nvSpPr>
          <p:cNvPr id="5" name="TextBox 4"/>
          <p:cNvSpPr txBox="1"/>
          <p:nvPr/>
        </p:nvSpPr>
        <p:spPr>
          <a:xfrm>
            <a:off x="4853305" y="3492500"/>
            <a:ext cx="2485390" cy="952500"/>
          </a:xfrm>
          <a:prstGeom prst="rect">
            <a:avLst/>
          </a:prstGeom>
          <a:noFill/>
        </p:spPr>
        <p:txBody>
          <a:bodyPr wrap="square" lIns="0" rIns="0" tIns="0" bIns="0" anchor="ctr"/>
          <a:lstStyle/>
          <a:p>
            <a:pPr algn="ctr" rtl="1">
              <a:lnSpc>
                <a:spcPts val="3105"/>
              </a:lnSpc>
            </a:pPr>
            <a:r>
              <a:rPr sz="2700" b="0" i="0" lang="he-IL">
                <a:solidFill>
                  <a:srgbClr val="EFE3C8"/>
                </a:solidFill>
                <a:latin typeface="Suez One"/>
                <a:cs typeface="Suez One"/>
                <a:ea typeface="Suez One"/>
              </a:rPr>
              <a:t>דניאל וחבריו בבית המלך</a:t>
            </a:r>
          </a:p>
        </p:txBody>
      </p:sp>
      <p:sp>
        <p:nvSpPr>
          <p:cNvPr id="6" name="TextBox 5"/>
          <p:cNvSpPr txBox="1"/>
          <p:nvPr/>
        </p:nvSpPr>
        <p:spPr>
          <a:xfrm>
            <a:off x="7832915" y="1987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הגלות והחינוך בבבל</a:t>
            </a:r>
          </a:p>
        </p:txBody>
      </p:sp>
      <p:sp>
        <p:nvSpPr>
          <p:cNvPr id="7" name="TextBox 6"/>
          <p:cNvSpPr txBox="1"/>
          <p:nvPr/>
        </p:nvSpPr>
        <p:spPr>
          <a:xfrm>
            <a:off x="1101915" y="1987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הסירוב לפת בג</a:t>
            </a:r>
          </a:p>
        </p:txBody>
      </p:sp>
      <p:sp>
        <p:nvSpPr>
          <p:cNvPr id="8" name="TextBox 7"/>
          <p:cNvSpPr txBox="1"/>
          <p:nvPr/>
        </p:nvSpPr>
        <p:spPr>
          <a:xfrm>
            <a:off x="7832915" y="3638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חכמה ושירות</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תרגול לקראת הבגרות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בסגנון בגרות</a:t>
            </a:r>
          </a:p>
        </p:txBody>
      </p:sp>
      <p:sp>
        <p:nvSpPr>
          <p:cNvPr id="5" name="TextBox 4"/>
          <p:cNvSpPr txBox="1"/>
          <p:nvPr/>
        </p:nvSpPr>
        <p:spPr>
          <a:xfrm>
            <a:off x="1125220" y="2032000"/>
            <a:ext cx="9941560" cy="3873500"/>
          </a:xfrm>
          <a:prstGeom prst="rect">
            <a:avLst/>
          </a:prstGeom>
          <a:noFill/>
        </p:spPr>
        <p:txBody>
          <a:bodyPr wrap="square" lIns="0" rIns="0" tIns="0" bIns="0" anchor="t"/>
          <a:lstStyle/>
          <a:p>
            <a:pPr algn="r" rtl="1">
              <a:lnSpc>
                <a:spcPts val="3000"/>
              </a:lnSpc>
            </a:pPr>
            <a:r>
              <a:rPr sz="2000" b="0" i="0" lang="he-IL">
                <a:solidFill>
                  <a:srgbClr val="2B2117"/>
                </a:solidFill>
                <a:latin typeface="Alef"/>
                <a:cs typeface="Alef"/>
                <a:ea typeface="Alef"/>
              </a:rPr>
              <a:t>(קיץ תשפ"א (שאלון 1362))</a:t>
            </a:r>
          </a:p>
          <a:p>
            <a:pPr algn="r" rtl="1">
              <a:lnSpc>
                <a:spcPts val="3000"/>
              </a:lnSpc>
            </a:pPr>
            <a:r>
              <a:rPr sz="2000" b="0" i="0" lang="he-IL">
                <a:solidFill>
                  <a:srgbClr val="2B2117"/>
                </a:solidFill>
                <a:latin typeface="Alef"/>
                <a:cs typeface="Alef"/>
                <a:ea typeface="Alef"/>
              </a:rPr>
              <a:t>4. קרא דניאל, פרק א', פסוקים ג'–י"ז.</a:t>
            </a:r>
          </a:p>
          <a:p>
            <a:pPr algn="r" rtl="1">
              <a:lnSpc>
                <a:spcPts val="3000"/>
              </a:lnSpc>
            </a:pPr>
            <a:r>
              <a:rPr sz="2000" b="0" i="0" lang="he-IL">
                <a:solidFill>
                  <a:srgbClr val="2B2117"/>
                </a:solidFill>
                <a:latin typeface="Alef"/>
                <a:cs typeface="Alef"/>
                <a:ea typeface="Alef"/>
              </a:rPr>
              <a:t>על פי קטע זה, מלך בבל מצווה על רב סריסיו להביא לבבל ילדים מבני ישראל ומזרע המלוכה.</a:t>
            </a:r>
          </a:p>
          <a:p>
            <a:pPr algn="r" rtl="1">
              <a:lnSpc>
                <a:spcPts val="3000"/>
              </a:lnSpc>
            </a:pPr>
            <a:r>
              <a:rPr sz="2000" b="0" i="0" lang="he-IL">
                <a:solidFill>
                  <a:srgbClr val="2B2117"/>
                </a:solidFill>
                <a:latin typeface="Alef"/>
                <a:cs typeface="Alef"/>
                <a:ea typeface="Alef"/>
              </a:rPr>
              <a:t>א. (1) ציין והסבר פעולה אחת של המלך שהייתה יכולה להועיל לילדים ופעולה אחת של המלך שהייתה עלולה להזיק להם.</a:t>
            </a:r>
          </a:p>
          <a:p>
            <a:pPr algn="r" rtl="1">
              <a:lnSpc>
                <a:spcPts val="3000"/>
              </a:lnSpc>
            </a:pPr>
            <a:r>
              <a:rPr sz="2000" b="0" i="0" lang="he-IL">
                <a:solidFill>
                  <a:srgbClr val="2B2117"/>
                </a:solidFill>
                <a:latin typeface="Alef"/>
                <a:cs typeface="Alef"/>
                <a:ea typeface="Alef"/>
              </a:rPr>
              <a:t>בסס את דבריך על הכתוב. (6 נקודות)</a:t>
            </a:r>
          </a:p>
          <a:p>
            <a:pPr algn="r" rtl="1">
              <a:lnSpc>
                <a:spcPts val="3000"/>
              </a:lnSpc>
            </a:pPr>
            <a:r>
              <a:rPr sz="2000" b="0" i="0" lang="he-IL">
                <a:solidFill>
                  <a:srgbClr val="2B2117"/>
                </a:solidFill>
                <a:latin typeface="Alef"/>
                <a:cs typeface="Alef"/>
                <a:ea typeface="Alef"/>
              </a:rPr>
              <a:t>(2) מה הייתה המטרה של מלך בבל בפעולות אלה? (4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1</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פסוקים א׳–ז׳ («הגלות והחינוך בבבל»). מה מתואר בקטע?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בשנה השלישית למלכות יהויקים בא נבוכדנאצר על ירושלים ולוקח חלק מכלי בית האלהים אל בית אלהיו בשנער. הוא מצווה להביא ילדים מזרע המלוכה בלא מום, ״משכילים בכל חכמה״, ללמדם ספר ולשון כשדים.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2</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פסוקים ח׳–ט״ז («הסירוב לפת בג»). מה מתואר בקטע?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דניאל שם על לבו אשר לא יתגאל בפת בג המלך ומבקש מהשר לא להתגאל. השר חושש לראשו אם ייראו פניהם זעפים.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3</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פסוקים י״ז–כ״א («חכמה ושירות»). מה מתואר בקטע?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ה׳ נותן לארבעת הילדים ״מדע והשכל בכל ספר וחכמה״, ולדניאל ״הבין בכל חזון וחלמות״.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מחוון – שאלת הבגרות</a:t>
            </a:r>
          </a:p>
        </p:txBody>
      </p:sp>
      <p:sp>
        <p:nvSpPr>
          <p:cNvPr id="5" name="TextBox 4"/>
          <p:cNvSpPr txBox="1"/>
          <p:nvPr/>
        </p:nvSpPr>
        <p:spPr>
          <a:xfrm>
            <a:off x="1059815" y="1968500"/>
            <a:ext cx="10072370" cy="4000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שאלה 4</a:t>
            </a:r>
          </a:p>
          <a:p>
            <a:pPr algn="r" rtl="1">
              <a:lnSpc>
                <a:spcPts val="2850"/>
              </a:lnSpc>
            </a:pPr>
            <a:r>
              <a:rPr sz="1900" b="0" i="0" lang="he-IL">
                <a:solidFill>
                  <a:srgbClr val="2B2117"/>
                </a:solidFill>
                <a:latin typeface="Alef"/>
                <a:cs typeface="Alef"/>
                <a:ea typeface="Alef"/>
              </a:rPr>
              <a:t>סעיף א'</a:t>
            </a:r>
          </a:p>
          <a:p>
            <a:pPr algn="r" rtl="1">
              <a:lnSpc>
                <a:spcPts val="2850"/>
              </a:lnSpc>
            </a:pPr>
            <a:r>
              <a:rPr sz="1900" b="0" i="0" lang="he-IL">
                <a:solidFill>
                  <a:srgbClr val="2B2117"/>
                </a:solidFill>
                <a:latin typeface="Alef"/>
                <a:cs typeface="Alef"/>
                <a:ea typeface="Alef"/>
              </a:rPr>
              <a:t>(1) פעולה של המלך שהייתה יכולה להועיל לילדים :</a:t>
            </a:r>
          </a:p>
          <a:p>
            <a:pPr algn="r" rtl="1">
              <a:lnSpc>
                <a:spcPts val="2850"/>
              </a:lnSpc>
            </a:pPr>
            <a:r>
              <a:rPr sz="1900" b="0" i="0" lang="he-IL">
                <a:solidFill>
                  <a:srgbClr val="2B2117"/>
                </a:solidFill>
                <a:latin typeface="Alef"/>
                <a:cs typeface="Alef"/>
                <a:ea typeface="Alef"/>
              </a:rPr>
              <a:t>המלך מצווה ללמד את הילדים את השפה הבבלית ולהרחיב את הידע שלהם. לביסוס : "ויאמר המלך לאשפנז רב סריסיו להביא מבני ישראל... וללמדם ספר ולשון כשדים".</a:t>
            </a:r>
          </a:p>
          <a:p>
            <a:pPr algn="r" rtl="1">
              <a:lnSpc>
                <a:spcPts val="2850"/>
              </a:lnSpc>
            </a:pPr>
            <a:r>
              <a:rPr sz="1900" b="0" i="0" lang="he-IL">
                <a:solidFill>
                  <a:srgbClr val="2B2117"/>
                </a:solidFill>
                <a:latin typeface="Alef"/>
                <a:cs typeface="Alef"/>
                <a:ea typeface="Alef"/>
              </a:rPr>
              <a:t>פעולה של המלך שהייתה עלולה להזיק להם :</a:t>
            </a:r>
          </a:p>
          <a:p>
            <a:pPr algn="r" rtl="1">
              <a:lnSpc>
                <a:spcPts val="2850"/>
              </a:lnSpc>
            </a:pPr>
            <a:r>
              <a:rPr sz="1900" b="0" i="0" lang="he-IL">
                <a:solidFill>
                  <a:srgbClr val="2B2117"/>
                </a:solidFill>
                <a:latin typeface="Alef"/>
                <a:cs typeface="Alef"/>
                <a:ea typeface="Alef"/>
              </a:rPr>
              <a:t>המלך מצווה לתת לילדים ממאכלי שולחנו ומהיין שלו, שהם אינם כשרים ואסורים למאכל ומשתה לילדים. סכנת התבוללות. לביסוס : "וימן להם המלך דבר יום ביומו מפת בג המלך ומיין משתיו".</a:t>
            </a:r>
          </a:p>
          <a:p>
            <a:pPr algn="r" rtl="1">
              <a:lnSpc>
                <a:spcPts val="2850"/>
              </a:lnSpc>
            </a:pPr>
            <a:r>
              <a:rPr sz="1900" b="0" i="0" lang="he-IL">
                <a:solidFill>
                  <a:srgbClr val="2B2117"/>
                </a:solidFill>
                <a:latin typeface="Alef"/>
                <a:cs typeface="Alef"/>
                <a:ea typeface="Alef"/>
              </a:rPr>
              <a:t>(2) המטרה של מלך בבל בפעולות אלה, היא לחנך את אותם הילדים, במשך שלוש שנים, ולבחור מתוכם את המובחרים ש"ייעמדו לפני המלך", שישמשו כפקידים, כיועצים בחצר המלך.</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דניאל וחבריו בבית המלך – שאלון 1262</dc:title>
  <dc:subject/>
  <dc:creator/>
  <cp:keywords/>
  <dc:description/>
  <cp:lastModifiedBy/>
  <cp:revision>1</cp:revision>
  <dcterms:created xsi:type="dcterms:W3CDTF">2013-01-27T09:14:16Z</dcterms:created>
  <dcterms:modified xsi:type="dcterms:W3CDTF">2013-01-27T09:15:58Z</dcterms:modified>
  <cp:category/>
</cp:coreProperties>
</file>