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דניאל ג׳</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הכבשן הבוער</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1262 · דניאל</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«הכבשן הבוער» (דניאל ג׳)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«דניאל»</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ומלבי"ם</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67803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נבוכדנאצר</a:t>
            </a:r>
          </a:p>
        </p:txBody>
      </p:sp>
      <p:sp>
        <p:nvSpPr>
          <p:cNvPr id="6" name="TextBox 5"/>
          <p:cNvSpPr txBox="1"/>
          <p:nvPr/>
        </p:nvSpPr>
        <p:spPr>
          <a:xfrm>
            <a:off x="6780339" y="2501900"/>
            <a:ext cx="4460621"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נבוכדנאצר מקים צלם זהב בבקעת דורא, גבהו שישים אמה ורוחבו שש אמות.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1000601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925075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הצלם והציווי (פסוקים א׳–י״ב)</a:t>
            </a:r>
          </a:p>
        </p:txBody>
      </p:sp>
      <p:sp>
        <p:nvSpPr>
          <p:cNvPr id="7" name="TextBox 6"/>
          <p:cNvSpPr txBox="1"/>
          <p:nvPr/>
        </p:nvSpPr>
        <p:spPr>
          <a:xfrm>
            <a:off x="747553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672028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הסירוב והשלכה (פסוקים י״ג–כ״ג)</a:t>
            </a:r>
          </a:p>
        </p:txBody>
      </p:sp>
      <p:sp>
        <p:nvSpPr>
          <p:cNvPr id="9" name="TextBox 8"/>
          <p:cNvSpPr txBox="1"/>
          <p:nvPr/>
        </p:nvSpPr>
        <p:spPr>
          <a:xfrm>
            <a:off x="494506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418980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הנס והברכה (פסוקים כ״ד–ל״ג)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דניאל ג', א'</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נְבוּכַדְנֶצַּר מַלְכָּא עֲבַד צְלֵם</a:t>
            </a:r>
            <a:r>
              <a:rPr sz="4100" b="0" i="0" lang="he-IL">
                <a:solidFill>
                  <a:srgbClr val="111111"/>
                </a:solidFill>
                <a:latin typeface="Frank Ruhl Libre"/>
                <a:cs typeface="Frank Ruhl Libre"/>
                <a:ea typeface="Frank Ruhl Libre"/>
              </a:rPr>
              <a:t> דִּי־דְהַב רוּמֵהּ אַמִּין שִׁתִּין פְּתָיֵהּ אַמִּין שִׁת אֲקִימֵהּ בְּבִקְעַת דּוּרָא בִּמְדִינַת בָּבֶל</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נבוכדנאצר מקים צלם זהב בבקעת דורא, גבהו שישים אמה ורוחבו שש אמות.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דניאל ג', י"ג</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בֵּאדַיִן נְבוּכַדְנֶצַּר בִּרְגַז וַחֲמָא</a:t>
            </a:r>
            <a:r>
              <a:rPr sz="4100" b="0" i="0" lang="he-IL">
                <a:solidFill>
                  <a:srgbClr val="111111"/>
                </a:solidFill>
                <a:latin typeface="Frank Ruhl Libre"/>
                <a:cs typeface="Frank Ruhl Libre"/>
                <a:ea typeface="Frank Ruhl Libre"/>
              </a:rPr>
              <a:t> אֲמַר לְהַיְתָיָה לְשַׁדְרַךְ מֵישַׁךְ וַעֲבֵד נְגוֹ בֵּאדַיִן גֻּבְרַיָּא אִלֵּךְ הֵיתָיוּ קֳדָם מַלְכָּא</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נבוכדנאצר זועם ומזמן אותם.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דניאל ג', ל'</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בֵּאדַיִן מַלְכָּא הַצְלַח לְשַׁדְרַךְ</a:t>
            </a:r>
            <a:r>
              <a:rPr sz="4100" b="0" i="0" lang="he-IL">
                <a:solidFill>
                  <a:srgbClr val="111111"/>
                </a:solidFill>
                <a:latin typeface="Frank Ruhl Libre"/>
                <a:cs typeface="Frank Ruhl Libre"/>
                <a:ea typeface="Frank Ruhl Libre"/>
              </a:rPr>
              <a:t> מֵישַׁךְ וַעֲבֵד נְגוֹ בִּמְדִינַת בָּבֶל</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המלך רואה ארבעה אנשים מהלכים בתוך האש, בלי חבלה, והרביעי ״דמה לבר אלהין״.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דניאל ג', ט"ו</a:t>
            </a:r>
          </a:p>
        </p:txBody>
      </p:sp>
      <p:sp>
        <p:nvSpPr>
          <p:cNvPr id="5" name="TextBox 4"/>
          <p:cNvSpPr txBox="1"/>
          <p:nvPr/>
        </p:nvSpPr>
        <p:spPr>
          <a:xfrm>
            <a:off x="1834578" y="2082403"/>
            <a:ext cx="9195943" cy="2820193"/>
          </a:xfrm>
          <a:prstGeom prst="rect">
            <a:avLst/>
          </a:prstGeom>
          <a:noFill/>
        </p:spPr>
        <p:txBody>
          <a:bodyPr wrap="square" lIns="0" rIns="0" tIns="0" bIns="0" anchor="t"/>
          <a:lstStyle/>
          <a:p>
            <a:pPr algn="r" rtl="1">
              <a:lnSpc>
                <a:spcPts val="5551"/>
              </a:lnSpc>
            </a:pPr>
            <a:r>
              <a:rPr sz="3150" b="0" i="0" lang="he-IL">
                <a:solidFill>
                  <a:srgbClr val="111111"/>
                </a:solidFill>
                <a:latin typeface="Frank Ruhl Libre"/>
                <a:cs typeface="Frank Ruhl Libre"/>
                <a:ea typeface="Frank Ruhl Libre"/>
              </a:rPr>
              <a:t>כְּעַן הֵן אִיתֵיכוֹן עֲתִידִין דִּי בְעִדָּנָא דִּי־תִשְׁמְעוּן קָל קַרְנָא מַשְׁרוֹקִיתָא קַתְרוֹס שַׂבְּכָא פְּסַנְתֵּרִין וְסוּמְפֹּנְיָה וְכֹל זְנֵי זְמָרָא תִּפְּלוּן וְתִסְגְּדוּן לְצַלְמָא דִי־עַבְדֵת וְהֵן לָא תִסְגְּדוּן בַּהּ־שַׁעֲתָא תִתְרְמוֹן לְגוֹא־אַתּוּן נוּרָא יָקִדְתָּא </a:t>
            </a:r>
            <a:r>
              <a:rPr sz="3150" b="0" i="0" lang="he-IL">
                <a:solidFill>
                  <a:srgbClr val="FFFFFF"/>
                </a:solidFill>
                <a:latin typeface="Frank Ruhl Libre"/>
                <a:cs typeface="Frank Ruhl Libre"/>
                <a:ea typeface="Frank Ruhl Libre"/>
              </a:rPr>
              <a:t>וּמַן־הוּא אֱלָהּ דִּי יְשֵׁיזְבִנְכוֹן מִן־יְדָי</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נבוכדנאצר זועם ומזמן אותם.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מספר טיפולוגי</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מספרים מסוימים חוזרים במקרא הרבה יותר ממספרים אחרים.</a:t>
            </a:r>
          </a:p>
        </p:txBody>
      </p:sp>
      <p:sp>
        <p:nvSpPr>
          <p:cNvPr id="9" name="TextBox 8"/>
          <p:cNvSpPr txBox="1"/>
          <p:nvPr/>
        </p:nvSpPr>
        <p:spPr>
          <a:xfrm>
            <a:off x="1672589"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ברית</a:t>
            </a:r>
          </a:p>
        </p:txBody>
      </p:sp>
      <p:sp>
        <p:nvSpPr>
          <p:cNvPr id="10" name="TextBox 9"/>
          <p:cNvSpPr txBox="1"/>
          <p:nvPr/>
        </p:nvSpPr>
        <p:spPr>
          <a:xfrm>
            <a:off x="1672589"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הסכם בין שני צדדים שווים במעמדם או שאינם שווים, המתחייבים זה לזה או שרק צד אחד מתחייב.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3812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דניאל ג', א'</a:t>
            </a:r>
          </a:p>
        </p:txBody>
      </p:sp>
      <p:sp>
        <p:nvSpPr>
          <p:cNvPr id="6" name="TextBox 5"/>
          <p:cNvSpPr txBox="1"/>
          <p:nvPr/>
        </p:nvSpPr>
        <p:spPr>
          <a:xfrm>
            <a:off x="1833245" y="2813050"/>
            <a:ext cx="9287510" cy="12192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פְּתָיֵהּ אַמִּין שִׁת אֲקִימֵהּ וְגוֹ׳</a:t>
            </a:r>
            <a:r>
              <a:rPr sz="3000" b="0" i="0" lang="he-IL">
                <a:solidFill>
                  <a:srgbClr val="111111"/>
                </a:solidFill>
                <a:latin typeface="Noto Serif Hebrew"/>
                <a:cs typeface="Noto Serif Hebrew"/>
                <a:ea typeface="Noto Serif Hebrew"/>
              </a:rPr>
              <a:t>. אִם אֵין עָבְיוֹ אֶלָּא שֵׁשׁ, הֵיאַךְ יָכוֹל לַעֲמֹד בְּגֹבַהּ אַמִּין שִׁתִּין? אָמַר רַב בִּיבִי:</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«פְּתָיֵהּ אַמִּין שִׁת אֲקִימֵהּ וְגוֹ׳»?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מלבי"ם</a:t>
            </a:r>
          </a:p>
        </p:txBody>
      </p:sp>
      <p:sp>
        <p:nvSpPr>
          <p:cNvPr id="5" name="TextBox 4"/>
          <p:cNvSpPr txBox="1"/>
          <p:nvPr/>
        </p:nvSpPr>
        <p:spPr>
          <a:xfrm>
            <a:off x="1833245" y="2206922"/>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מלבי"ם על דניאל ג', י"ג</a:t>
            </a:r>
          </a:p>
        </p:txBody>
      </p:sp>
      <p:sp>
        <p:nvSpPr>
          <p:cNvPr id="6" name="TextBox 5"/>
          <p:cNvSpPr txBox="1"/>
          <p:nvPr/>
        </p:nvSpPr>
        <p:spPr>
          <a:xfrm>
            <a:off x="1833245" y="2638722"/>
            <a:ext cx="9287510" cy="1567755"/>
          </a:xfrm>
          <a:prstGeom prst="rect">
            <a:avLst/>
          </a:prstGeom>
          <a:noFill/>
        </p:spPr>
        <p:txBody>
          <a:bodyPr wrap="square" lIns="0" rIns="0" tIns="0" bIns="0" anchor="t"/>
          <a:lstStyle/>
          <a:p>
            <a:pPr algn="r" rtl="1">
              <a:lnSpc>
                <a:spcPts val="4115"/>
              </a:lnSpc>
            </a:pPr>
            <a:r>
              <a:rPr sz="2550" b="1" i="0" lang="he-IL">
                <a:solidFill>
                  <a:srgbClr val="0047FF"/>
                </a:solidFill>
                <a:latin typeface="Noto Serif Hebrew"/>
                <a:cs typeface="Noto Serif Hebrew"/>
                <a:ea typeface="Noto Serif Hebrew"/>
              </a:rPr>
              <a:t>השאלות:</a:t>
            </a:r>
            <a:r>
              <a:rPr sz="2550" b="0" i="0" lang="he-IL">
                <a:solidFill>
                  <a:srgbClr val="111111"/>
                </a:solidFill>
                <a:latin typeface="Noto Serif Hebrew"/>
                <a:cs typeface="Noto Serif Hebrew"/>
                <a:ea typeface="Noto Serif Hebrew"/>
              </a:rPr>
              <a:t>(יג - טו) למה צוה להביאם לפניו, ולמה אמר להם שישתחוו עתה אל הצלם, והלא כבר נתחייבו מיתה על ידי שלא השתחוו תיכף והפקודה היתה שמי שלא יפול וישתחוה תיכף בההוא שעתא ...</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א׳–י״ב («הצלם והציווי»).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י״ג–כ״ג («הסירוב והשלכה»).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כ״ד–ל״ג («הנס והברכה»).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מהי הטענה, ומה יכול להיות לדעתכם המניע לטענה זו?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הכבשן הבוער</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הצלם והציווי</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הסירוב והשלכה</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הנס והברכה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(קיץ תשפ"ה (שאלון 1362))</a:t>
            </a:r>
          </a:p>
          <a:p>
            <a:pPr algn="r" rtl="1">
              <a:lnSpc>
                <a:spcPts val="3000"/>
              </a:lnSpc>
            </a:pPr>
            <a:r>
              <a:rPr sz="2000" b="0" i="0" lang="he-IL">
                <a:solidFill>
                  <a:srgbClr val="111111"/>
                </a:solidFill>
                <a:latin typeface="IBM Plex Sans Hebrew"/>
                <a:cs typeface="IBM Plex Sans Hebrew"/>
                <a:ea typeface="IBM Plex Sans Hebrew"/>
              </a:rPr>
              <a:t>קראו גם את הקטע שלפניכם, וענו על סעיפי השאלה שאחריו.</a:t>
            </a:r>
          </a:p>
          <a:p>
            <a:pPr algn="r" rtl="1">
              <a:lnSpc>
                <a:spcPts val="3000"/>
              </a:lnSpc>
            </a:pPr>
            <a:r>
              <a:rPr sz="2000" b="0" i="0" lang="he-IL">
                <a:solidFill>
                  <a:srgbClr val="111111"/>
                </a:solidFill>
                <a:latin typeface="IBM Plex Sans Hebrew"/>
                <a:cs typeface="IBM Plex Sans Hebrew"/>
                <a:ea typeface="IBM Plex Sans Hebrew"/>
              </a:rPr>
              <a:t>השקפת העולם שהנחתה את קליטת העלייה [בשנות החמישים והשישים של המאה ה-20] נקראה "מיזוג גלויות" או באופן ציורי יותר "כור היתוך". תפיסה זו שאפה ליצור תרבות עברית חדשה ומקורית שתצמח ממיזוג הקהילות שהגיעו לארץ ישראל. כמו מתכות המותכות בכור היתוך [בכבשן] לכדי משהו חדש ואחיד... כך, טענו, "יותכו" התרבויות הקודמות של העולים... אולם מבחינה מעשית... העולים נדרשו לדחות את העולם שממנו הגיעו ולהפוך לישראלים.</a:t>
            </a:r>
          </a:p>
          <a:p>
            <a:pPr algn="r" rtl="1">
              <a:lnSpc>
                <a:spcPts val="3000"/>
              </a:lnSpc>
            </a:pPr>
            <a:r>
              <a:rPr sz="2000" b="0" i="0" lang="he-IL">
                <a:solidFill>
                  <a:srgbClr val="111111"/>
                </a:solidFill>
                <a:latin typeface="IBM Plex Sans Hebrew"/>
                <a:cs typeface="IBM Plex Sans Hebrew"/>
                <a:ea typeface="IBM Plex Sans Hebrew"/>
              </a:rPr>
              <a:t>(מעובד על פי א' נווה ואח' (2009), הלאומיות בישראל ובעמים: בונים מדינה במזרח התיכון, רכס, עמ' 287)</a:t>
            </a:r>
          </a:p>
          <a:p>
            <a:pPr algn="r" rtl="1">
              <a:lnSpc>
                <a:spcPts val="3000"/>
              </a:lnSpc>
            </a:pPr>
            <a:r>
              <a:rPr sz="2000" b="0" i="0" lang="he-IL">
                <a:solidFill>
                  <a:srgbClr val="111111"/>
                </a:solidFill>
                <a:latin typeface="IBM Plex Sans Hebrew"/>
                <a:cs typeface="IBM Plex Sans Hebrew"/>
                <a:ea typeface="IBM Plex Sans Hebrew"/>
              </a:rPr>
              <a:t>א. קראו פסוקים א'–ו'.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א׳–י״ב («הצלם והציווי»).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נבוכדנאצר מקים צלם זהב בבקעת דורא, גבהו שישים אמה ורוחבו שש אמות. הוא מזמן את כל השרים והפחות לחנוכתו.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י״ג–כ״ג («הסירוב והשלכה»).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נבוכדנאצר זועם ומזמן אותם. הוא מציע להם הזדמנות אחרונה, ושואל ״ומן הוא אלה די ישיזבנכון מן ידי״.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כ״ד–ל״ג («הנס והברכה»).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המלך רואה ארבעה אנשים מהלכים בתוך האש, בלי חבלה, והרביעי ״דמה לבר אלהין״. הוא קורא לשלושה לצאת. שיער ראשם לא נשרף, בגדיהם לא שונו, וריח האש לא עלה בהם.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(1/2)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572"/>
              </a:lnSpc>
            </a:pPr>
            <a:r>
              <a:rPr sz="1700" b="0" i="0" lang="he-IL">
                <a:solidFill>
                  <a:srgbClr val="111111"/>
                </a:solidFill>
                <a:latin typeface="IBM Plex Sans Hebrew"/>
                <a:cs typeface="IBM Plex Sans Hebrew"/>
                <a:ea typeface="IBM Plex Sans Hebrew"/>
              </a:rPr>
              <a:t>שאלה 4</a:t>
            </a:r>
          </a:p>
          <a:p>
            <a:pPr algn="r" rtl="1">
              <a:lnSpc>
                <a:spcPts val="2572"/>
              </a:lnSpc>
            </a:pPr>
            <a:r>
              <a:rPr sz="1700" b="0" i="0" lang="he-IL">
                <a:solidFill>
                  <a:srgbClr val="111111"/>
                </a:solidFill>
                <a:latin typeface="IBM Plex Sans Hebrew"/>
                <a:cs typeface="IBM Plex Sans Hebrew"/>
                <a:ea typeface="IBM Plex Sans Hebrew"/>
              </a:rPr>
              <a:t>סעיף א'</a:t>
            </a:r>
          </a:p>
          <a:p>
            <a:pPr algn="r" rtl="1">
              <a:lnSpc>
                <a:spcPts val="2572"/>
              </a:lnSpc>
            </a:pPr>
            <a:r>
              <a:rPr sz="1700" b="0" i="0" lang="he-IL">
                <a:solidFill>
                  <a:srgbClr val="111111"/>
                </a:solidFill>
                <a:latin typeface="IBM Plex Sans Hebrew"/>
                <a:cs typeface="IBM Plex Sans Hebrew"/>
                <a:ea typeface="IBM Plex Sans Hebrew"/>
              </a:rPr>
              <a:t>המשותף למדיניות של המלך בספר דניאל ולמדיניות המתוארת בקטע: על קבוצות המיעוט לדחות את מנהגיהם הקדומים ולקבל עליהם את חוקי המקום בו הם נמצאו. המדיניות המתוארת בקטע, היא הניסיון "למזוג גלויות", לגרום לקבוצות השונות להתאחד לכדי דבר אחד חדש. אך בפועל, נאלצו קבוצות המיעוט להיטמע באוכלוסייה המקומית ולאמץ את מנהגיה.</a:t>
            </a:r>
          </a:p>
          <a:p>
            <a:pPr algn="r" rtl="1">
              <a:lnSpc>
                <a:spcPts val="2572"/>
              </a:lnSpc>
            </a:pPr>
            <a:r>
              <a:rPr sz="1700" b="0" i="0" lang="he-IL">
                <a:solidFill>
                  <a:srgbClr val="111111"/>
                </a:solidFill>
                <a:latin typeface="IBM Plex Sans Hebrew"/>
                <a:cs typeface="IBM Plex Sans Hebrew"/>
                <a:ea typeface="IBM Plex Sans Hebrew"/>
              </a:rPr>
              <a:t>לביסוס מהקטע: "... אולם מבחינה מעשית... העולים נדרשו לדחות את העולם שממנו הגיעו ולהפוך לישראלים". "כור ההיתוך" היה לכור שריפת הישן, במקום למאוחד וממוזג בין השונים".</a:t>
            </a:r>
          </a:p>
          <a:p>
            <a:pPr algn="r" rtl="1">
              <a:lnSpc>
                <a:spcPts val="2572"/>
              </a:lnSpc>
            </a:pPr>
            <a:r>
              <a:rPr sz="1700" b="0" i="0" lang="he-IL">
                <a:solidFill>
                  <a:srgbClr val="111111"/>
                </a:solidFill>
                <a:latin typeface="IBM Plex Sans Hebrew"/>
                <a:cs typeface="IBM Plex Sans Hebrew"/>
                <a:ea typeface="IBM Plex Sans Hebrew"/>
              </a:rPr>
              <a:t>בדומה למלך בספר דניאל, שציווה על כל העמים השונים לעשות כמצוותו, אחרת יומתו.</a:t>
            </a:r>
          </a:p>
          <a:p>
            <a:pPr algn="r" rtl="1">
              <a:lnSpc>
                <a:spcPts val="2572"/>
              </a:lnSpc>
            </a:pPr>
            <a:r>
              <a:rPr sz="1700" b="0" i="0" lang="he-IL">
                <a:solidFill>
                  <a:srgbClr val="111111"/>
                </a:solidFill>
                <a:latin typeface="IBM Plex Sans Hebrew"/>
                <a:cs typeface="IBM Plex Sans Hebrew"/>
                <a:ea typeface="IBM Plex Sans Hebrew"/>
              </a:rPr>
              <a:t>דוגמה אחת שנקט נבוכדנצר כדי ליישם מדיניות זו: "ויקרא הכרוז בקול רם: אומרים לכם – העמים האומות והלשונות, כאשר תשמעו את קול הקרן, המשרוקית... פלו ארצה והשתחוו לצלם הזהב אשר הקים נבוכדנצר המלך" – נבוכדנצר ציווה על כל העמים השונים בממלכתו, ללא כל קשר לדתם ואמונתם, להשתחוות לפסל שהקים, כאשר תישמע נגינה.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(2/2)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572"/>
              </a:lnSpc>
            </a:pPr>
            <a:r>
              <a:rPr sz="1700" b="0" i="0" lang="he-IL">
                <a:solidFill>
                  <a:srgbClr val="111111"/>
                </a:solidFill>
                <a:latin typeface="IBM Plex Sans Hebrew"/>
                <a:cs typeface="IBM Plex Sans Hebrew"/>
                <a:ea typeface="IBM Plex Sans Hebrew"/>
              </a:rPr>
              <a:t>סעיף ב'</a:t>
            </a:r>
          </a:p>
          <a:p>
            <a:pPr algn="r" rtl="1">
              <a:lnSpc>
                <a:spcPts val="2572"/>
              </a:lnSpc>
            </a:pPr>
            <a:r>
              <a:rPr sz="1700" b="0" i="0" lang="he-IL">
                <a:solidFill>
                  <a:srgbClr val="111111"/>
                </a:solidFill>
                <a:latin typeface="IBM Plex Sans Hebrew"/>
                <a:cs typeface="IBM Plex Sans Hebrew"/>
                <a:ea typeface="IBM Plex Sans Hebrew"/>
              </a:rPr>
              <a:t>הביקורת האירונית על מדיניותו של נבוכדנצר: שהוא ניסה לכפות בכוח על האנשים בממלכתו לנהוג על פי מצוותו ובניגוד לאמונותיהם, וכשניסה להענישם, דווקא אנשיו שלו הם שנענשו. ככל שציווה להסיק יותר את הכבשן, אנשיו שהיו בחוץ נשרפו, בעוד שרעיו דניאל שהיו בתוך הכבשן – נותרו בחיים וללא פגע.</a:t>
            </a:r>
          </a:p>
          <a:p>
            <a:pPr algn="r" rtl="1">
              <a:lnSpc>
                <a:spcPts val="2572"/>
              </a:lnSpc>
            </a:pPr>
            <a:r>
              <a:rPr sz="1700" b="0" i="0" lang="he-IL">
                <a:solidFill>
                  <a:srgbClr val="111111"/>
                </a:solidFill>
                <a:latin typeface="IBM Plex Sans Hebrew"/>
                <a:cs typeface="IBM Plex Sans Hebrew"/>
                <a:ea typeface="IBM Plex Sans Hebrew"/>
              </a:rPr>
              <a:t>לביסוס: "ומאחר שפקודת המלך הייתה חמורה והכבשן הוסק במידה מרובה, המיתה לשון האש את האנשים שהעלו את שדרך מישך ועבד נגו לכבשן".</a:t>
            </a:r>
          </a:p>
          <a:p>
            <a:pPr algn="r" rtl="1">
              <a:lnSpc>
                <a:spcPts val="2572"/>
              </a:lnSpc>
            </a:pPr>
            <a:r>
              <a:rPr sz="1700" b="0" i="0" lang="he-IL">
                <a:solidFill>
                  <a:srgbClr val="111111"/>
                </a:solidFill>
                <a:latin typeface="IBM Plex Sans Hebrew"/>
                <a:cs typeface="IBM Plex Sans Hebrew"/>
                <a:ea typeface="IBM Plex Sans Hebrew"/>
              </a:rPr>
              <a:t>או: למרות ניסיונותיו ומדיניותו של נבוכדנצר לכפות את מצוותו על העמים השונים, הוא מכיר בכוחו ובנוכחותו של אלוהי ישראל, כלומר הוא מכיר בייחודיות האמונה באלוהי ישראל.</a:t>
            </a:r>
          </a:p>
          <a:p>
            <a:pPr algn="r" rtl="1">
              <a:lnSpc>
                <a:spcPts val="2572"/>
              </a:lnSpc>
            </a:pPr>
            <a:r>
              <a:rPr sz="1700" b="0" i="0" lang="he-IL">
                <a:solidFill>
                  <a:srgbClr val="111111"/>
                </a:solidFill>
                <a:latin typeface="IBM Plex Sans Hebrew"/>
                <a:cs typeface="IBM Plex Sans Hebrew"/>
                <a:ea typeface="IBM Plex Sans Hebrew"/>
              </a:rPr>
              <a:t>לביסוס: "ויקרב נבוכדנצר... ויאמר: שדרך, מישך ועבד נגו, עבדיו של האל העליון".</a:t>
            </a:r>
          </a:p>
          <a:p>
            <a:pPr algn="r" rtl="1">
              <a:lnSpc>
                <a:spcPts val="2572"/>
              </a:lnSpc>
            </a:pPr>
            <a:r>
              <a:rPr sz="1700" b="0" i="0" lang="he-IL">
                <a:solidFill>
                  <a:srgbClr val="111111"/>
                </a:solidFill>
                <a:latin typeface="IBM Plex Sans Hebrew"/>
                <a:cs typeface="IBM Plex Sans Hebrew"/>
                <a:ea typeface="IBM Plex Sans Hebrew"/>
              </a:rPr>
              <a:t>נבוכדנצר כשל במדיניותו, הוא לא הצליח לגרום ליהודים לדחות מעליהם את העולם שממנו הגיעו, גם לאחר שהשליך אותם לכבשן בוער, הלכה למעשה.</a:t>
            </a:r>
          </a:p>
          <a:p>
            <a:pPr algn="r" rtl="1">
              <a:lnSpc>
                <a:spcPts val="2572"/>
              </a:lnSpc>
            </a:pPr>
            <a:r>
              <a:rPr sz="1700" b="0" i="0" lang="he-IL">
                <a:solidFill>
                  <a:srgbClr val="111111"/>
                </a:solidFill>
                <a:latin typeface="IBM Plex Sans Hebrew"/>
                <a:cs typeface="IBM Plex Sans Hebrew"/>
                <a:ea typeface="IBM Plex Sans Hebrew"/>
              </a:rPr>
              <a:t>לביסוס מהקטע: "תפיסה זו שאפה ליצור תרבות עברית חדשה ומקורית שתצמח ממיזוג הקהילות שהגיעו לארץ ישראל. כמו מתכות המותכות בכור היתוך...".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הכבשן הבוער – שאלון 1262</dc:title>
  <dc:subject/>
  <dc:creator/>
  <cp:keywords/>
  <dc:description/>
  <cp:lastModifiedBy/>
  <cp:revision>1</cp:revision>
  <dcterms:created xsi:type="dcterms:W3CDTF">2013-01-27T09:14:16Z</dcterms:created>
  <dcterms:modified xsi:type="dcterms:W3CDTF">2013-01-27T09:15:58Z</dcterms:modified>
  <cp:category/>
</cp:coreProperties>
</file>