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406260" y="1270000"/>
            <a:ext cx="1023739" cy="444500"/>
          </a:xfrm>
          <a:prstGeom prst="rect">
            <a:avLst/>
          </a:prstGeom>
          <a:noFill/>
        </p:spPr>
        <p:txBody>
          <a:bodyPr wrap="square" lIns="0" rIns="0" tIns="0" bIns="0" anchor="t"/>
          <a:lstStyle/>
          <a:p>
            <a:pPr algn="r" rtl="1">
              <a:lnSpc>
                <a:spcPts val="3500"/>
              </a:lnSpc>
            </a:pPr>
            <a:r>
              <a:rPr sz="2400" b="0" i="0" lang="he-IL">
                <a:solidFill>
                  <a:srgbClr val="FFD23F"/>
                </a:solidFill>
                <a:latin typeface="Secular One"/>
                <a:cs typeface="Secular One"/>
                <a:ea typeface="Secular One"/>
              </a:rPr>
              <a:t>דניאל ו׳</a:t>
            </a:r>
          </a:p>
        </p:txBody>
      </p:sp>
      <p:sp>
        <p:nvSpPr>
          <p:cNvPr id="4" name="TextBox 3"/>
          <p:cNvSpPr txBox="1"/>
          <p:nvPr/>
        </p:nvSpPr>
        <p:spPr>
          <a:xfrm>
            <a:off x="5885180" y="1714500"/>
            <a:ext cx="5755640" cy="2794000"/>
          </a:xfrm>
          <a:prstGeom prst="rect">
            <a:avLst/>
          </a:prstGeom>
          <a:noFill/>
        </p:spPr>
        <p:txBody>
          <a:bodyPr wrap="square" lIns="0" rIns="0" tIns="0" bIns="0" anchor="ctr"/>
          <a:lstStyle/>
          <a:p>
            <a:pPr algn="r" rtl="1">
              <a:lnSpc>
                <a:spcPts val="7559"/>
              </a:lnSpc>
            </a:pPr>
            <a:r>
              <a:rPr sz="7000" b="0" i="0" lang="he-IL">
                <a:solidFill>
                  <a:srgbClr val="FFFFFF"/>
                </a:solidFill>
                <a:latin typeface="Suez One"/>
                <a:cs typeface="Suez One"/>
                <a:ea typeface="Suez One"/>
              </a:rPr>
              <a:t>דניאל בגוב האריות</a:t>
            </a:r>
          </a:p>
        </p:txBody>
      </p:sp>
      <p:sp>
        <p:nvSpPr>
          <p:cNvPr id="5" name="TextBox 4"/>
          <p:cNvSpPr txBox="1"/>
          <p:nvPr/>
        </p:nvSpPr>
        <p:spPr>
          <a:xfrm>
            <a:off x="9247232" y="4533900"/>
            <a:ext cx="2163474" cy="406400"/>
          </a:xfrm>
          <a:prstGeom prst="rect">
            <a:avLst/>
          </a:prstGeom>
          <a:noFill/>
        </p:spPr>
        <p:txBody>
          <a:bodyPr wrap="square" lIns="0" rIns="0" tIns="0" bIns="0" anchor="t"/>
          <a:lstStyle/>
          <a:p>
            <a:pPr algn="r" rtl="1">
              <a:lnSpc>
                <a:spcPts val="3200"/>
              </a:lnSpc>
            </a:pPr>
            <a:r>
              <a:rPr sz="2100" b="0" i="0" lang="he-IL">
                <a:solidFill>
                  <a:srgbClr val="111111"/>
                </a:solidFill>
                <a:latin typeface="Rubik"/>
                <a:cs typeface="Rubik"/>
                <a:ea typeface="Rubik"/>
              </a:rPr>
              <a:t>שאלון 1262 · דניאל</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655234" y="305799"/>
            <a:ext cx="651600" cy="328200"/>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פתיחה</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מטרות השיעור</a:t>
            </a:r>
          </a:p>
        </p:txBody>
      </p:sp>
      <p:sp>
        <p:nvSpPr>
          <p:cNvPr id="5" name="TextBox 4"/>
          <p:cNvSpPr txBox="1"/>
          <p:nvPr/>
        </p:nvSpPr>
        <p:spPr>
          <a:xfrm>
            <a:off x="10515600" y="1873250"/>
            <a:ext cx="685800" cy="698500"/>
          </a:xfrm>
          <a:prstGeom prst="rect">
            <a:avLst/>
          </a:prstGeom>
          <a:noFill/>
        </p:spPr>
        <p:txBody>
          <a:bodyPr wrap="square" lIns="0" rIns="0" tIns="0" bIns="0" anchor="t"/>
          <a:lstStyle/>
          <a:p>
            <a:pPr algn="ctr" rtl="1">
              <a:lnSpc>
                <a:spcPts val="5500"/>
              </a:lnSpc>
            </a:pPr>
            <a:r>
              <a:rPr sz="3100" b="0" i="0" lang="he-IL">
                <a:solidFill>
                  <a:srgbClr val="FFFFFF"/>
                </a:solidFill>
                <a:latin typeface="Suez One"/>
                <a:cs typeface="Suez One"/>
                <a:ea typeface="Suez One"/>
              </a:rPr>
              <a:t>1</a:t>
            </a:r>
          </a:p>
        </p:txBody>
      </p:sp>
      <p:sp>
        <p:nvSpPr>
          <p:cNvPr id="6" name="TextBox 5"/>
          <p:cNvSpPr txBox="1"/>
          <p:nvPr/>
        </p:nvSpPr>
        <p:spPr>
          <a:xfrm>
            <a:off x="4840859" y="1746250"/>
            <a:ext cx="5520182" cy="889000"/>
          </a:xfrm>
          <a:prstGeom prst="rect">
            <a:avLst/>
          </a:prstGeom>
          <a:noFill/>
        </p:spPr>
        <p:txBody>
          <a:bodyPr wrap="square" lIns="0" rIns="0" tIns="0" bIns="0" anchor="ctr"/>
          <a:lstStyle/>
          <a:p>
            <a:pPr algn="r" rtl="1">
              <a:lnSpc>
                <a:spcPts val="3000"/>
              </a:lnSpc>
            </a:pPr>
            <a:r>
              <a:rPr sz="2400" b="0" i="0" lang="he-IL">
                <a:solidFill>
                  <a:srgbClr val="111111"/>
                </a:solidFill>
                <a:latin typeface="Rubik"/>
                <a:cs typeface="Rubik"/>
                <a:ea typeface="Rubik"/>
              </a:rPr>
              <a:t>נכיר את הסיפור «דניאל בגוב האריות» (דניאל ו׳) ואת הדמויות בו</a:t>
            </a:r>
          </a:p>
        </p:txBody>
      </p:sp>
      <p:sp>
        <p:nvSpPr>
          <p:cNvPr id="7" name="TextBox 6"/>
          <p:cNvSpPr txBox="1"/>
          <p:nvPr/>
        </p:nvSpPr>
        <p:spPr>
          <a:xfrm>
            <a:off x="10515600" y="3041650"/>
            <a:ext cx="685800" cy="698500"/>
          </a:xfrm>
          <a:prstGeom prst="rect">
            <a:avLst/>
          </a:prstGeom>
          <a:noFill/>
        </p:spPr>
        <p:txBody>
          <a:bodyPr wrap="square" lIns="0" rIns="0" tIns="0" bIns="0" anchor="t"/>
          <a:lstStyle/>
          <a:p>
            <a:pPr algn="ctr" rtl="1">
              <a:lnSpc>
                <a:spcPts val="5500"/>
              </a:lnSpc>
            </a:pPr>
            <a:r>
              <a:rPr sz="3100" b="0" i="0" lang="he-IL">
                <a:solidFill>
                  <a:srgbClr val="FFFFFF"/>
                </a:solidFill>
                <a:latin typeface="Suez One"/>
                <a:cs typeface="Suez One"/>
                <a:ea typeface="Suez One"/>
              </a:rPr>
              <a:t>2</a:t>
            </a:r>
          </a:p>
        </p:txBody>
      </p:sp>
      <p:sp>
        <p:nvSpPr>
          <p:cNvPr id="8" name="TextBox 7"/>
          <p:cNvSpPr txBox="1"/>
          <p:nvPr/>
        </p:nvSpPr>
        <p:spPr>
          <a:xfrm>
            <a:off x="4840859" y="2914650"/>
            <a:ext cx="5520182" cy="889000"/>
          </a:xfrm>
          <a:prstGeom prst="rect">
            <a:avLst/>
          </a:prstGeom>
          <a:noFill/>
        </p:spPr>
        <p:txBody>
          <a:bodyPr wrap="square" lIns="0" rIns="0" tIns="0" bIns="0" anchor="ctr"/>
          <a:lstStyle/>
          <a:p>
            <a:pPr algn="r" rtl="1">
              <a:lnSpc>
                <a:spcPts val="3000"/>
              </a:lnSpc>
            </a:pPr>
            <a:r>
              <a:rPr sz="2400" b="0" i="0" lang="he-IL">
                <a:solidFill>
                  <a:srgbClr val="111111"/>
                </a:solidFill>
                <a:latin typeface="Rubik"/>
                <a:cs typeface="Rubik"/>
                <a:ea typeface="Rubik"/>
              </a:rPr>
              <a:t>נבחן כיצד הסיפור מבטא את התמה «דניאל»</a:t>
            </a:r>
          </a:p>
        </p:txBody>
      </p:sp>
      <p:sp>
        <p:nvSpPr>
          <p:cNvPr id="9" name="TextBox 8"/>
          <p:cNvSpPr txBox="1"/>
          <p:nvPr/>
        </p:nvSpPr>
        <p:spPr>
          <a:xfrm>
            <a:off x="10515600" y="4210050"/>
            <a:ext cx="685800" cy="698500"/>
          </a:xfrm>
          <a:prstGeom prst="rect">
            <a:avLst/>
          </a:prstGeom>
          <a:noFill/>
        </p:spPr>
        <p:txBody>
          <a:bodyPr wrap="square" lIns="0" rIns="0" tIns="0" bIns="0" anchor="t"/>
          <a:lstStyle/>
          <a:p>
            <a:pPr algn="ctr" rtl="1">
              <a:lnSpc>
                <a:spcPts val="5500"/>
              </a:lnSpc>
            </a:pPr>
            <a:r>
              <a:rPr sz="3100" b="0" i="0" lang="he-IL">
                <a:solidFill>
                  <a:srgbClr val="FFFFFF"/>
                </a:solidFill>
                <a:latin typeface="Suez One"/>
                <a:cs typeface="Suez One"/>
                <a:ea typeface="Suez One"/>
              </a:rPr>
              <a:t>3</a:t>
            </a:r>
          </a:p>
        </p:txBody>
      </p:sp>
      <p:sp>
        <p:nvSpPr>
          <p:cNvPr id="10" name="TextBox 9"/>
          <p:cNvSpPr txBox="1"/>
          <p:nvPr/>
        </p:nvSpPr>
        <p:spPr>
          <a:xfrm>
            <a:off x="4840859" y="4083050"/>
            <a:ext cx="5520182" cy="889000"/>
          </a:xfrm>
          <a:prstGeom prst="rect">
            <a:avLst/>
          </a:prstGeom>
          <a:noFill/>
        </p:spPr>
        <p:txBody>
          <a:bodyPr wrap="square" lIns="0" rIns="0" tIns="0" bIns="0" anchor="ctr"/>
          <a:lstStyle/>
          <a:p>
            <a:pPr algn="r" rtl="1">
              <a:lnSpc>
                <a:spcPts val="3000"/>
              </a:lnSpc>
            </a:pPr>
            <a:r>
              <a:rPr sz="2400" b="0" i="0" lang="he-IL">
                <a:solidFill>
                  <a:srgbClr val="111111"/>
                </a:solidFill>
                <a:latin typeface="Rubik"/>
                <a:cs typeface="Rubik"/>
                <a:ea typeface="Rubik"/>
              </a:rPr>
              <a:t>נקרא פסוקי מפתח ונעמיק בפירוש רש"י ומלבי"ם</a:t>
            </a:r>
          </a:p>
        </p:txBody>
      </p:sp>
      <p:sp>
        <p:nvSpPr>
          <p:cNvPr id="11" name="TextBox 10"/>
          <p:cNvSpPr txBox="1"/>
          <p:nvPr/>
        </p:nvSpPr>
        <p:spPr>
          <a:xfrm>
            <a:off x="10515600" y="5378450"/>
            <a:ext cx="685800" cy="698500"/>
          </a:xfrm>
          <a:prstGeom prst="rect">
            <a:avLst/>
          </a:prstGeom>
          <a:noFill/>
        </p:spPr>
        <p:txBody>
          <a:bodyPr wrap="square" lIns="0" rIns="0" tIns="0" bIns="0" anchor="t"/>
          <a:lstStyle/>
          <a:p>
            <a:pPr algn="ctr" rtl="1">
              <a:lnSpc>
                <a:spcPts val="5500"/>
              </a:lnSpc>
            </a:pPr>
            <a:r>
              <a:rPr sz="3100" b="0" i="0" lang="he-IL">
                <a:solidFill>
                  <a:srgbClr val="FFFFFF"/>
                </a:solidFill>
                <a:latin typeface="Suez One"/>
                <a:cs typeface="Suez One"/>
                <a:ea typeface="Suez One"/>
              </a:rPr>
              <a:t>4</a:t>
            </a:r>
          </a:p>
        </p:txBody>
      </p:sp>
      <p:sp>
        <p:nvSpPr>
          <p:cNvPr id="12" name="TextBox 11"/>
          <p:cNvSpPr txBox="1"/>
          <p:nvPr/>
        </p:nvSpPr>
        <p:spPr>
          <a:xfrm>
            <a:off x="4840859" y="5251450"/>
            <a:ext cx="5520182" cy="889000"/>
          </a:xfrm>
          <a:prstGeom prst="rect">
            <a:avLst/>
          </a:prstGeom>
          <a:noFill/>
        </p:spPr>
        <p:txBody>
          <a:bodyPr wrap="square" lIns="0" rIns="0" tIns="0" bIns="0" anchor="ctr"/>
          <a:lstStyle/>
          <a:p>
            <a:pPr algn="r" rtl="1">
              <a:lnSpc>
                <a:spcPts val="3000"/>
              </a:lnSpc>
            </a:pPr>
            <a:r>
              <a:rPr sz="2400" b="0" i="0" lang="he-IL">
                <a:solidFill>
                  <a:srgbClr val="111111"/>
                </a:solidFill>
                <a:latin typeface="Rubik"/>
                <a:cs typeface="Rubik"/>
                <a:ea typeface="Rubik"/>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893814" y="308922"/>
            <a:ext cx="413061" cy="321955"/>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רקע</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הדמויות בסיפור</a:t>
            </a:r>
          </a:p>
        </p:txBody>
      </p:sp>
      <p:sp>
        <p:nvSpPr>
          <p:cNvPr id="5" name="TextBox 4"/>
          <p:cNvSpPr txBox="1"/>
          <p:nvPr/>
        </p:nvSpPr>
        <p:spPr>
          <a:xfrm>
            <a:off x="8240895" y="1917180"/>
            <a:ext cx="2923719" cy="522095"/>
          </a:xfrm>
          <a:prstGeom prst="rect">
            <a:avLst/>
          </a:prstGeom>
          <a:noFill/>
        </p:spPr>
        <p:txBody>
          <a:bodyPr wrap="square" lIns="0" rIns="0" tIns="0" bIns="0" anchor="t"/>
          <a:lstStyle/>
          <a:p>
            <a:pPr algn="r" rtl="1">
              <a:lnSpc>
                <a:spcPts val="3800"/>
              </a:lnSpc>
            </a:pPr>
            <a:r>
              <a:rPr sz="2800" b="0" i="0" lang="he-IL">
                <a:solidFill>
                  <a:srgbClr val="FF4D4D"/>
                </a:solidFill>
                <a:latin typeface="Suez One"/>
                <a:cs typeface="Suez One"/>
                <a:ea typeface="Suez One"/>
              </a:rPr>
              <a:t>דניאל</a:t>
            </a:r>
          </a:p>
        </p:txBody>
      </p:sp>
      <p:sp>
        <p:nvSpPr>
          <p:cNvPr id="6" name="TextBox 5"/>
          <p:cNvSpPr txBox="1"/>
          <p:nvPr/>
        </p:nvSpPr>
        <p:spPr>
          <a:xfrm>
            <a:off x="8248050" y="2475924"/>
            <a:ext cx="2968100" cy="3607896"/>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דניאל שומע ועולה לעליתו, החלונות פתוחים לירושלים, וכורע שלוש פעמים ביום כדרכו.</a:t>
            </a:r>
          </a:p>
        </p:txBody>
      </p:sp>
      <p:sp>
        <p:nvSpPr>
          <p:cNvPr id="7" name="TextBox 6"/>
          <p:cNvSpPr txBox="1"/>
          <p:nvPr/>
        </p:nvSpPr>
        <p:spPr>
          <a:xfrm>
            <a:off x="4659585" y="1917180"/>
            <a:ext cx="2923719" cy="522095"/>
          </a:xfrm>
          <a:prstGeom prst="rect">
            <a:avLst/>
          </a:prstGeom>
          <a:noFill/>
        </p:spPr>
        <p:txBody>
          <a:bodyPr wrap="square" lIns="0" rIns="0" tIns="0" bIns="0" anchor="t"/>
          <a:lstStyle/>
          <a:p>
            <a:pPr algn="r" rtl="1">
              <a:lnSpc>
                <a:spcPts val="3800"/>
              </a:lnSpc>
            </a:pPr>
            <a:r>
              <a:rPr sz="2800" b="0" i="0" lang="he-IL">
                <a:solidFill>
                  <a:srgbClr val="FF4D4D"/>
                </a:solidFill>
                <a:latin typeface="Suez One"/>
                <a:cs typeface="Suez One"/>
                <a:ea typeface="Suez One"/>
              </a:rPr>
              <a:t>דריוש</a:t>
            </a:r>
          </a:p>
        </p:txBody>
      </p:sp>
      <p:sp>
        <p:nvSpPr>
          <p:cNvPr id="8" name="TextBox 7"/>
          <p:cNvSpPr txBox="1"/>
          <p:nvPr/>
        </p:nvSpPr>
        <p:spPr>
          <a:xfrm>
            <a:off x="4608048" y="2475924"/>
            <a:ext cx="2968100" cy="3607896"/>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דריוש המדי מעמיד מאה עשרים אחשדרפנים, ועליהם שלושה סרכים, ודניאל אחד מהם.</a:t>
            </a:r>
          </a:p>
        </p:txBody>
      </p:sp>
      <p:sp>
        <p:nvSpPr>
          <p:cNvPr id="9" name="TextBox 8"/>
          <p:cNvSpPr txBox="1"/>
          <p:nvPr/>
        </p:nvSpPr>
        <p:spPr>
          <a:xfrm>
            <a:off x="976495" y="1917180"/>
            <a:ext cx="2923719" cy="522095"/>
          </a:xfrm>
          <a:prstGeom prst="rect">
            <a:avLst/>
          </a:prstGeom>
          <a:noFill/>
        </p:spPr>
        <p:txBody>
          <a:bodyPr wrap="square" lIns="0" rIns="0" tIns="0" bIns="0" anchor="t"/>
          <a:lstStyle/>
          <a:p>
            <a:pPr algn="r" rtl="1">
              <a:lnSpc>
                <a:spcPts val="3800"/>
              </a:lnSpc>
            </a:pPr>
            <a:r>
              <a:rPr sz="2800" b="0" i="0" lang="he-IL">
                <a:solidFill>
                  <a:srgbClr val="FF4D4D"/>
                </a:solidFill>
                <a:latin typeface="Suez One"/>
                <a:cs typeface="Suez One"/>
                <a:ea typeface="Suez One"/>
              </a:rPr>
              <a:t>כורש</a:t>
            </a:r>
          </a:p>
        </p:txBody>
      </p:sp>
      <p:sp>
        <p:nvSpPr>
          <p:cNvPr id="10" name="TextBox 9"/>
          <p:cNvSpPr txBox="1"/>
          <p:nvPr/>
        </p:nvSpPr>
        <p:spPr>
          <a:xfrm>
            <a:off x="983650" y="2475924"/>
            <a:ext cx="2968100" cy="3607896"/>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דניאל מצליח בימי דריוש ובימי כורש הפרסי.</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893814" y="308922"/>
            <a:ext cx="413061" cy="321955"/>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רקע</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רצף האירועים</a:t>
            </a:r>
          </a:p>
        </p:txBody>
      </p:sp>
      <p:sp>
        <p:nvSpPr>
          <p:cNvPr id="5" name="TextBox 4"/>
          <p:cNvSpPr txBox="1"/>
          <p:nvPr/>
        </p:nvSpPr>
        <p:spPr>
          <a:xfrm>
            <a:off x="9936162" y="1911350"/>
            <a:ext cx="482600" cy="482600"/>
          </a:xfrm>
          <a:prstGeom prst="rect">
            <a:avLst/>
          </a:prstGeom>
          <a:noFill/>
        </p:spPr>
        <p:txBody>
          <a:bodyPr wrap="square" lIns="0" rIns="0" tIns="0" bIns="0" anchor="t"/>
          <a:lstStyle/>
          <a:p>
            <a:pPr algn="ctr" rtl="1">
              <a:lnSpc>
                <a:spcPts val="3800"/>
              </a:lnSpc>
            </a:pPr>
            <a:r>
              <a:rPr sz="2100" b="0" i="0" lang="he-IL">
                <a:solidFill>
                  <a:srgbClr val="111111"/>
                </a:solidFill>
                <a:latin typeface="Suez One"/>
                <a:cs typeface="Suez One"/>
                <a:ea typeface="Suez One"/>
              </a:rPr>
              <a:t>1</a:t>
            </a:r>
          </a:p>
        </p:txBody>
      </p:sp>
      <p:sp>
        <p:nvSpPr>
          <p:cNvPr id="6" name="TextBox 5"/>
          <p:cNvSpPr txBox="1"/>
          <p:nvPr/>
        </p:nvSpPr>
        <p:spPr>
          <a:xfrm>
            <a:off x="9090104"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הקנאה והצו (פסוקים א׳–י׳)</a:t>
            </a:r>
          </a:p>
        </p:txBody>
      </p:sp>
      <p:sp>
        <p:nvSpPr>
          <p:cNvPr id="7" name="TextBox 6"/>
          <p:cNvSpPr txBox="1"/>
          <p:nvPr/>
        </p:nvSpPr>
        <p:spPr>
          <a:xfrm>
            <a:off x="7215187" y="1911350"/>
            <a:ext cx="482600" cy="482600"/>
          </a:xfrm>
          <a:prstGeom prst="rect">
            <a:avLst/>
          </a:prstGeom>
          <a:noFill/>
        </p:spPr>
        <p:txBody>
          <a:bodyPr wrap="square" lIns="0" rIns="0" tIns="0" bIns="0" anchor="t"/>
          <a:lstStyle/>
          <a:p>
            <a:pPr algn="ctr" rtl="1">
              <a:lnSpc>
                <a:spcPts val="3800"/>
              </a:lnSpc>
            </a:pPr>
            <a:r>
              <a:rPr sz="2100" b="0" i="0" lang="he-IL">
                <a:solidFill>
                  <a:srgbClr val="111111"/>
                </a:solidFill>
                <a:latin typeface="Suez One"/>
                <a:cs typeface="Suez One"/>
                <a:ea typeface="Suez One"/>
              </a:rPr>
              <a:t>2</a:t>
            </a:r>
          </a:p>
        </p:txBody>
      </p:sp>
      <p:sp>
        <p:nvSpPr>
          <p:cNvPr id="8" name="TextBox 7"/>
          <p:cNvSpPr txBox="1"/>
          <p:nvPr/>
        </p:nvSpPr>
        <p:spPr>
          <a:xfrm>
            <a:off x="6369129"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ההשלכה (פסוקים י״א–י״ט)</a:t>
            </a:r>
          </a:p>
        </p:txBody>
      </p:sp>
      <p:sp>
        <p:nvSpPr>
          <p:cNvPr id="9" name="TextBox 8"/>
          <p:cNvSpPr txBox="1"/>
          <p:nvPr/>
        </p:nvSpPr>
        <p:spPr>
          <a:xfrm>
            <a:off x="4494212" y="1911350"/>
            <a:ext cx="482600" cy="482600"/>
          </a:xfrm>
          <a:prstGeom prst="rect">
            <a:avLst/>
          </a:prstGeom>
          <a:noFill/>
        </p:spPr>
        <p:txBody>
          <a:bodyPr wrap="square" lIns="0" rIns="0" tIns="0" bIns="0" anchor="t"/>
          <a:lstStyle/>
          <a:p>
            <a:pPr algn="ctr" rtl="1">
              <a:lnSpc>
                <a:spcPts val="3800"/>
              </a:lnSpc>
            </a:pPr>
            <a:r>
              <a:rPr sz="2100" b="0" i="0" lang="he-IL">
                <a:solidFill>
                  <a:srgbClr val="111111"/>
                </a:solidFill>
                <a:latin typeface="Suez One"/>
                <a:cs typeface="Suez One"/>
                <a:ea typeface="Suez One"/>
              </a:rPr>
              <a:t>3</a:t>
            </a:r>
          </a:p>
        </p:txBody>
      </p:sp>
      <p:sp>
        <p:nvSpPr>
          <p:cNvPr id="10" name="TextBox 9"/>
          <p:cNvSpPr txBox="1"/>
          <p:nvPr/>
        </p:nvSpPr>
        <p:spPr>
          <a:xfrm>
            <a:off x="3648154"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הישועה והצו (פסוקים כ׳–כ״ט)</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333156" y="288537"/>
            <a:ext cx="1976842" cy="362725"/>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קוראים בפסוקים · 1/3</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דניאל ו', ג'</a:t>
            </a:r>
          </a:p>
        </p:txBody>
      </p:sp>
      <p:sp>
        <p:nvSpPr>
          <p:cNvPr id="5" name="TextBox 4"/>
          <p:cNvSpPr txBox="1"/>
          <p:nvPr/>
        </p:nvSpPr>
        <p:spPr>
          <a:xfrm>
            <a:off x="1099058" y="2125662"/>
            <a:ext cx="9993884" cy="2733675"/>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וְעֵלָּא מִנְּהוֹן סָרְכִין תְּלָתָה</a:t>
            </a:r>
            <a:r>
              <a:rPr sz="4100" b="0" i="0" lang="he-IL">
                <a:solidFill>
                  <a:srgbClr val="111111"/>
                </a:solidFill>
                <a:latin typeface="Frank Ruhl Libre"/>
                <a:cs typeface="Frank Ruhl Libre"/>
                <a:ea typeface="Frank Ruhl Libre"/>
              </a:rPr>
              <a:t> דִּי דָנִיֵּאל חַד־מִנְּהוֹן דִּי־לֶהֱוֺן אֲחַשְׁדַּרְפְּנַיָּא אִלֵּין יָהֲבִין לְהוֹן טַעְמָא וּמַלְכָּא לָא־לֶהֱוֵא נָזִק</a:t>
            </a:r>
          </a:p>
        </p:txBody>
      </p:sp>
      <p:sp>
        <p:nvSpPr>
          <p:cNvPr id="6" name="TextBox 5"/>
          <p:cNvSpPr txBox="1"/>
          <p:nvPr/>
        </p:nvSpPr>
        <p:spPr>
          <a:xfrm>
            <a:off x="896302" y="5619750"/>
            <a:ext cx="10399395" cy="7620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דריוש המדי מעמיד מאה עשרים אחשדרפנים, ועליהם שלושה סרכים, ודניאל אחד מהם.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315838" y="288314"/>
            <a:ext cx="1994413" cy="363171"/>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קוראים בפסוקים · 2/3</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דניאל ו', ט"ו</a:t>
            </a:r>
          </a:p>
        </p:txBody>
      </p:sp>
      <p:sp>
        <p:nvSpPr>
          <p:cNvPr id="5" name="TextBox 4"/>
          <p:cNvSpPr txBox="1"/>
          <p:nvPr/>
        </p:nvSpPr>
        <p:spPr>
          <a:xfrm>
            <a:off x="1099058" y="2125662"/>
            <a:ext cx="9993884" cy="2733675"/>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אֱדַיִן מַלְכָּא כְּדִי מִלְּתָא</a:t>
            </a:r>
            <a:r>
              <a:rPr sz="4100" b="0" i="0" lang="he-IL">
                <a:solidFill>
                  <a:srgbClr val="111111"/>
                </a:solidFill>
                <a:latin typeface="Frank Ruhl Libre"/>
                <a:cs typeface="Frank Ruhl Libre"/>
                <a:ea typeface="Frank Ruhl Libre"/>
              </a:rPr>
              <a:t> שְׁמַע שַׂגִּיא בְּאֵשׁ עֲלוֹהִי וְעַל דָּנִיֵּאל שָׂם בָּל לְשֵׁיזָבוּתֵהּ וְעַד מֶעָלֵי שִׁמְשָׁא הֲוָא מִשְׁתַּדַּר לְהַצָּלוּתֵהּ</a:t>
            </a:r>
          </a:p>
        </p:txBody>
      </p:sp>
      <p:sp>
        <p:nvSpPr>
          <p:cNvPr id="6" name="TextBox 5"/>
          <p:cNvSpPr txBox="1"/>
          <p:nvPr/>
        </p:nvSpPr>
        <p:spPr>
          <a:xfrm>
            <a:off x="896302" y="5619750"/>
            <a:ext cx="10399395" cy="7620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השרים מוצאים את דניאל מבקש ומתחנן ומקבלים אותו אל המלך: ״די ...</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322584" y="288401"/>
            <a:ext cx="1987567" cy="362997"/>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קוראים בפסוקים · 3/3</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דניאל ו', כ'</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בֵּאדַיִן מַלְכָּא בִּשְׁפַּרְפָּרָא יְקוּם</a:t>
            </a:r>
            <a:r>
              <a:rPr sz="4100" b="0" i="0" lang="he-IL">
                <a:solidFill>
                  <a:srgbClr val="111111"/>
                </a:solidFill>
                <a:latin typeface="Frank Ruhl Libre"/>
                <a:cs typeface="Frank Ruhl Libre"/>
                <a:ea typeface="Frank Ruhl Libre"/>
              </a:rPr>
              <a:t> בְּנָגְהָא וּבְהִתְבְּהָלָה לְגֻבָּא דִי־אַרְיָוָתָא אֲזַל</a:t>
            </a:r>
          </a:p>
        </p:txBody>
      </p:sp>
      <p:sp>
        <p:nvSpPr>
          <p:cNvPr id="6" name="TextBox 5"/>
          <p:cNvSpPr txBox="1"/>
          <p:nvPr/>
        </p:nvSpPr>
        <p:spPr>
          <a:xfrm>
            <a:off x="896302" y="5619750"/>
            <a:ext cx="10399395" cy="7620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בבוקר המלך ממהר לגוב וקורא דניאל עבד אלהא חיא האלהך די אנת פלח ליה בתדירא היכל לשיזבותך מן אריותא.</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959930" y="296698"/>
            <a:ext cx="1346786" cy="34640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מילים ומושגים</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ביאורי מילים</a:t>
            </a:r>
          </a:p>
        </p:txBody>
      </p:sp>
      <p:sp>
        <p:nvSpPr>
          <p:cNvPr id="5" name="TextBox 4"/>
          <p:cNvSpPr txBox="1"/>
          <p:nvPr/>
        </p:nvSpPr>
        <p:spPr>
          <a:xfrm>
            <a:off x="8166001" y="1890603"/>
            <a:ext cx="3079579" cy="448028"/>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סרכין</a:t>
            </a:r>
          </a:p>
        </p:txBody>
      </p:sp>
      <p:sp>
        <p:nvSpPr>
          <p:cNvPr id="6" name="TextBox 5"/>
          <p:cNvSpPr txBox="1"/>
          <p:nvPr/>
        </p:nvSpPr>
        <p:spPr>
          <a:xfrm>
            <a:off x="8172369" y="236045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שם מין שררה.</a:t>
            </a:r>
          </a:p>
        </p:txBody>
      </p:sp>
      <p:sp>
        <p:nvSpPr>
          <p:cNvPr id="7" name="TextBox 6"/>
          <p:cNvSpPr txBox="1"/>
          <p:nvPr/>
        </p:nvSpPr>
        <p:spPr>
          <a:xfrm>
            <a:off x="4565918" y="1890603"/>
            <a:ext cx="3079579" cy="448028"/>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משתדר</a:t>
            </a:r>
          </a:p>
        </p:txBody>
      </p:sp>
      <p:sp>
        <p:nvSpPr>
          <p:cNvPr id="8" name="TextBox 7"/>
          <p:cNvSpPr txBox="1"/>
          <p:nvPr/>
        </p:nvSpPr>
        <p:spPr>
          <a:xfrm>
            <a:off x="4546308" y="236045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ענין ספק והשתדלות בדרז״ל השתדל להיות איש (אבות פ״ב).</a:t>
            </a:r>
          </a:p>
        </p:txBody>
      </p:sp>
      <p:sp>
        <p:nvSpPr>
          <p:cNvPr id="9" name="TextBox 8"/>
          <p:cNvSpPr txBox="1"/>
          <p:nvPr/>
        </p:nvSpPr>
        <p:spPr>
          <a:xfrm>
            <a:off x="927001" y="1890603"/>
            <a:ext cx="3079579" cy="448028"/>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בשפרפרא</a:t>
            </a:r>
          </a:p>
        </p:txBody>
      </p:sp>
      <p:sp>
        <p:nvSpPr>
          <p:cNvPr id="10" name="TextBox 9"/>
          <p:cNvSpPr txBox="1"/>
          <p:nvPr/>
        </p:nvSpPr>
        <p:spPr>
          <a:xfrm>
            <a:off x="933369" y="236045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כן ת״י על השחר.</a:t>
            </a:r>
          </a:p>
        </p:txBody>
      </p:sp>
      <p:sp>
        <p:nvSpPr>
          <p:cNvPr id="11" name="TextBox 10"/>
          <p:cNvSpPr txBox="1"/>
          <p:nvPr/>
        </p:nvSpPr>
        <p:spPr>
          <a:xfrm>
            <a:off x="8185418" y="427185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בנגהא</a:t>
            </a:r>
          </a:p>
        </p:txBody>
      </p:sp>
      <p:sp>
        <p:nvSpPr>
          <p:cNvPr id="12" name="TextBox 11"/>
          <p:cNvSpPr txBox="1"/>
          <p:nvPr/>
        </p:nvSpPr>
        <p:spPr>
          <a:xfrm>
            <a:off x="8165808" y="474170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מל׳ נוגה ואורה.</a:t>
            </a:r>
          </a:p>
        </p:txBody>
      </p:sp>
      <p:sp>
        <p:nvSpPr>
          <p:cNvPr id="13" name="TextBox 12"/>
          <p:cNvSpPr txBox="1"/>
          <p:nvPr/>
        </p:nvSpPr>
        <p:spPr>
          <a:xfrm>
            <a:off x="4546501" y="427185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מילה מנחה</a:t>
            </a:r>
          </a:p>
        </p:txBody>
      </p:sp>
      <p:sp>
        <p:nvSpPr>
          <p:cNvPr id="14" name="TextBox 13"/>
          <p:cNvSpPr txBox="1"/>
          <p:nvPr/>
        </p:nvSpPr>
        <p:spPr>
          <a:xfrm>
            <a:off x="4552869" y="474170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מילה/שורש החוזר/ת על עצמו/ ה במספר פסוקים או פרקים במספר חריג של פעמי או במספר סימלי של פעמי בקטע, או…</a:t>
            </a:r>
          </a:p>
        </p:txBody>
      </p:sp>
      <p:sp>
        <p:nvSpPr>
          <p:cNvPr id="15" name="TextBox 14"/>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78353" y="304793"/>
            <a:ext cx="728468" cy="330212"/>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פרשנים</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רש"י</a:t>
            </a:r>
          </a:p>
        </p:txBody>
      </p:sp>
      <p:sp>
        <p:nvSpPr>
          <p:cNvPr id="5" name="TextBox 4"/>
          <p:cNvSpPr txBox="1"/>
          <p:nvPr/>
        </p:nvSpPr>
        <p:spPr>
          <a:xfrm>
            <a:off x="1099058" y="2381250"/>
            <a:ext cx="9993884" cy="304800"/>
          </a:xfrm>
          <a:prstGeom prst="rect">
            <a:avLst/>
          </a:prstGeom>
          <a:noFill/>
        </p:spPr>
        <p:txBody>
          <a:bodyPr wrap="square" lIns="0" rIns="0" tIns="0" bIns="0" anchor="t"/>
          <a:lstStyle/>
          <a:p>
            <a:pPr algn="r" rtl="1">
              <a:lnSpc>
                <a:spcPts val="2400"/>
              </a:lnSpc>
            </a:pPr>
            <a:r>
              <a:rPr sz="1700" b="0" i="0" lang="he-IL">
                <a:solidFill>
                  <a:srgbClr val="FF4D4D"/>
                </a:solidFill>
                <a:latin typeface="Secular One"/>
                <a:cs typeface="Secular One"/>
                <a:ea typeface="Secular One"/>
              </a:rPr>
              <a:t>רש"י על דניאל ו', ג'</a:t>
            </a:r>
          </a:p>
        </p:txBody>
      </p:sp>
      <p:sp>
        <p:nvSpPr>
          <p:cNvPr id="6" name="TextBox 5"/>
          <p:cNvSpPr txBox="1"/>
          <p:nvPr/>
        </p:nvSpPr>
        <p:spPr>
          <a:xfrm>
            <a:off x="1099058" y="2813050"/>
            <a:ext cx="9993884" cy="1219200"/>
          </a:xfrm>
          <a:prstGeom prst="rect">
            <a:avLst/>
          </a:prstGeom>
          <a:noFill/>
        </p:spPr>
        <p:txBody>
          <a:bodyPr wrap="square" lIns="0" rIns="0" tIns="0" bIns="0" anchor="t"/>
          <a:lstStyle/>
          <a:p>
            <a:pPr algn="r" rtl="1">
              <a:lnSpc>
                <a:spcPts val="4800"/>
              </a:lnSpc>
            </a:pPr>
            <a:r>
              <a:rPr sz="3000" b="1" i="0" lang="he-IL">
                <a:solidFill>
                  <a:srgbClr val="111111"/>
                </a:solidFill>
                <a:latin typeface="Noto Serif Hebrew"/>
                <a:cs typeface="Noto Serif Hebrew"/>
                <a:ea typeface="Noto Serif Hebrew"/>
              </a:rPr>
              <a:t>וּמַלְכָּא לָא לֶהֱוֵא נָזִיק</a:t>
            </a:r>
            <a:r>
              <a:rPr sz="3000" b="0" i="0" lang="he-IL">
                <a:solidFill>
                  <a:srgbClr val="111111"/>
                </a:solidFill>
                <a:latin typeface="Noto Serif Hebrew"/>
                <a:cs typeface="Noto Serif Hebrew"/>
                <a:ea typeface="Noto Serif Hebrew"/>
              </a:rPr>
              <a:t>. וְהַמֶּלֶךְ לֹא יְהֵא נִפְסָד בְּשׁוּם דָּבָר מַלְכוּת הַמּוּטָּל עֲלֵיהֶם לַעֲשׂוֹת:</a:t>
            </a:r>
          </a:p>
        </p:txBody>
      </p:sp>
      <p:sp>
        <p:nvSpPr>
          <p:cNvPr id="7" name="TextBox 6"/>
          <p:cNvSpPr txBox="1"/>
          <p:nvPr/>
        </p:nvSpPr>
        <p:spPr>
          <a:xfrm>
            <a:off x="961707" y="5238750"/>
            <a:ext cx="10268585" cy="1016000"/>
          </a:xfrm>
          <a:prstGeom prst="rect">
            <a:avLst/>
          </a:prstGeom>
          <a:noFill/>
        </p:spPr>
        <p:txBody>
          <a:bodyPr wrap="square" lIns="0" rIns="0" tIns="0" bIns="0" anchor="ctr"/>
          <a:lstStyle/>
          <a:p>
            <a:pPr algn="r" rtl="1">
              <a:lnSpc>
                <a:spcPts val="2860"/>
              </a:lnSpc>
            </a:pPr>
            <a:r>
              <a:rPr sz="2200" b="1" i="0" lang="he-IL">
                <a:solidFill>
                  <a:srgbClr val="FFFFFF"/>
                </a:solidFill>
                <a:latin typeface="Rubik"/>
                <a:cs typeface="Rubik"/>
                <a:ea typeface="Rubik"/>
              </a:rPr>
              <a:t>מה מסביר רש"י על «וּמַלְכָּא לָא לֶהֱוֵא נָזִיק»?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78353" y="304793"/>
            <a:ext cx="728468" cy="330212"/>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פרשנים</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מלבי"ם</a:t>
            </a:r>
          </a:p>
        </p:txBody>
      </p:sp>
      <p:sp>
        <p:nvSpPr>
          <p:cNvPr id="5" name="TextBox 4"/>
          <p:cNvSpPr txBox="1"/>
          <p:nvPr/>
        </p:nvSpPr>
        <p:spPr>
          <a:xfrm>
            <a:off x="1099058" y="2381250"/>
            <a:ext cx="9993884" cy="304800"/>
          </a:xfrm>
          <a:prstGeom prst="rect">
            <a:avLst/>
          </a:prstGeom>
          <a:noFill/>
        </p:spPr>
        <p:txBody>
          <a:bodyPr wrap="square" lIns="0" rIns="0" tIns="0" bIns="0" anchor="t"/>
          <a:lstStyle/>
          <a:p>
            <a:pPr algn="r" rtl="1">
              <a:lnSpc>
                <a:spcPts val="2400"/>
              </a:lnSpc>
            </a:pPr>
            <a:r>
              <a:rPr sz="1700" b="0" i="0" lang="he-IL">
                <a:solidFill>
                  <a:srgbClr val="FF4D4D"/>
                </a:solidFill>
                <a:latin typeface="Secular One"/>
                <a:cs typeface="Secular One"/>
                <a:ea typeface="Secular One"/>
              </a:rPr>
              <a:t>מלבי"ם על דניאל ו', ט"ו</a:t>
            </a:r>
          </a:p>
        </p:txBody>
      </p:sp>
      <p:sp>
        <p:nvSpPr>
          <p:cNvPr id="6" name="TextBox 5"/>
          <p:cNvSpPr txBox="1"/>
          <p:nvPr/>
        </p:nvSpPr>
        <p:spPr>
          <a:xfrm>
            <a:off x="1099058" y="2813050"/>
            <a:ext cx="9993884" cy="1219200"/>
          </a:xfrm>
          <a:prstGeom prst="rect">
            <a:avLst/>
          </a:prstGeom>
          <a:noFill/>
        </p:spPr>
        <p:txBody>
          <a:bodyPr wrap="square" lIns="0" rIns="0" tIns="0" bIns="0" anchor="t"/>
          <a:lstStyle/>
          <a:p>
            <a:pPr algn="r" rtl="1">
              <a:lnSpc>
                <a:spcPts val="4800"/>
              </a:lnSpc>
            </a:pPr>
            <a:r>
              <a:rPr sz="3000" b="1" i="0" lang="he-IL">
                <a:solidFill>
                  <a:srgbClr val="111111"/>
                </a:solidFill>
                <a:latin typeface="Noto Serif Hebrew"/>
                <a:cs typeface="Noto Serif Hebrew"/>
                <a:ea typeface="Noto Serif Hebrew"/>
              </a:rPr>
              <a:t>השאלות:</a:t>
            </a:r>
            <a:r>
              <a:rPr sz="3000" b="0" i="0" lang="he-IL">
                <a:solidFill>
                  <a:srgbClr val="111111"/>
                </a:solidFill>
                <a:latin typeface="Noto Serif Hebrew"/>
                <a:cs typeface="Noto Serif Hebrew"/>
                <a:ea typeface="Noto Serif Hebrew"/>
              </a:rPr>
              <a:t>(טו) באיזה אופן רצה המלך להצילו וכי לא ידע כי כתב אשר נכתב בשם המלך אין להשיב?:</a:t>
            </a:r>
          </a:p>
        </p:txBody>
      </p:sp>
      <p:sp>
        <p:nvSpPr>
          <p:cNvPr id="7" name="TextBox 6"/>
          <p:cNvSpPr txBox="1"/>
          <p:nvPr/>
        </p:nvSpPr>
        <p:spPr>
          <a:xfrm>
            <a:off x="961707" y="5238750"/>
            <a:ext cx="10268585" cy="1016000"/>
          </a:xfrm>
          <a:prstGeom prst="rect">
            <a:avLst/>
          </a:prstGeom>
          <a:noFill/>
        </p:spPr>
        <p:txBody>
          <a:bodyPr wrap="square" lIns="0" rIns="0" tIns="0" bIns="0" anchor="ctr"/>
          <a:lstStyle/>
          <a:p>
            <a:pPr algn="r" rtl="1">
              <a:lnSpc>
                <a:spcPts val="2860"/>
              </a:lnSpc>
            </a:pPr>
            <a:r>
              <a:rPr sz="2200" b="1" i="0" lang="he-IL">
                <a:solidFill>
                  <a:srgbClr val="FFFFFF"/>
                </a:solidFill>
                <a:latin typeface="Rubik"/>
                <a:cs typeface="Rubik"/>
                <a:ea typeface="Rubik"/>
              </a:rPr>
              <a:t>מה מוסיף פירושו של מלבי"ם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8883577" y="282736"/>
            <a:ext cx="2432987" cy="374327"/>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שאלות הבנה ופרשנות · 1/3</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שאלה 1</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200"/>
              </a:lnSpc>
            </a:pPr>
            <a:r>
              <a:rPr sz="3000" b="0" i="0" lang="he-IL">
                <a:solidFill>
                  <a:srgbClr val="111111"/>
                </a:solidFill>
                <a:latin typeface="Secular One"/>
                <a:cs typeface="Secular One"/>
                <a:ea typeface="Secular One"/>
              </a:rPr>
              <a:t>קראו פסוקים א׳–י׳ («הקנאה והצו»). מה מתואר בקטע? הביאו ראיה מן הכתוב.</a:t>
            </a:r>
          </a:p>
        </p:txBody>
      </p:sp>
      <p:sp>
        <p:nvSpPr>
          <p:cNvPr id="6" name="TextBox 5"/>
          <p:cNvSpPr txBox="1"/>
          <p:nvPr/>
        </p:nvSpPr>
        <p:spPr>
          <a:xfrm>
            <a:off x="889000" y="5969000"/>
            <a:ext cx="833536" cy="317500"/>
          </a:xfrm>
          <a:prstGeom prst="rect">
            <a:avLst/>
          </a:prstGeom>
          <a:noFill/>
        </p:spPr>
        <p:txBody>
          <a:bodyPr wrap="square" lIns="0" rIns="0" tIns="0" bIns="0" anchor="t"/>
          <a:lstStyle/>
          <a:p>
            <a:pPr algn="r" rtl="1">
              <a:lnSpc>
                <a:spcPts val="2500"/>
              </a:lnSpc>
            </a:pPr>
            <a:r>
              <a:rPr sz="1700" b="0" i="0" lang="he-IL">
                <a:solidFill>
                  <a:srgbClr val="FFD23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8866259" y="282512"/>
            <a:ext cx="2450558" cy="374774"/>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שאלות הבנה ופרשנות · 2/3</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שאלה 2</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200"/>
              </a:lnSpc>
            </a:pPr>
            <a:r>
              <a:rPr sz="3000" b="0" i="0" lang="he-IL">
                <a:solidFill>
                  <a:srgbClr val="111111"/>
                </a:solidFill>
                <a:latin typeface="Secular One"/>
                <a:cs typeface="Secular One"/>
                <a:ea typeface="Secular One"/>
              </a:rPr>
              <a:t>קראו פסוקים י״א–י״ט («ההשלכה»). מה מתואר בקטע? הביאו ראיה מן הכתוב.</a:t>
            </a:r>
          </a:p>
        </p:txBody>
      </p:sp>
      <p:sp>
        <p:nvSpPr>
          <p:cNvPr id="6" name="TextBox 5"/>
          <p:cNvSpPr txBox="1"/>
          <p:nvPr/>
        </p:nvSpPr>
        <p:spPr>
          <a:xfrm>
            <a:off x="889000" y="5969000"/>
            <a:ext cx="833536" cy="317500"/>
          </a:xfrm>
          <a:prstGeom prst="rect">
            <a:avLst/>
          </a:prstGeom>
          <a:noFill/>
        </p:spPr>
        <p:txBody>
          <a:bodyPr wrap="square" lIns="0" rIns="0" tIns="0" bIns="0" anchor="t"/>
          <a:lstStyle/>
          <a:p>
            <a:pPr algn="r" rtl="1">
              <a:lnSpc>
                <a:spcPts val="2500"/>
              </a:lnSpc>
            </a:pPr>
            <a:r>
              <a:rPr sz="1700" b="0" i="0" lang="he-IL">
                <a:solidFill>
                  <a:srgbClr val="FFD23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8873006" y="282599"/>
            <a:ext cx="2443713" cy="374600"/>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שאלות הבנה ופרשנות · 3/3</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שאלה 3</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200"/>
              </a:lnSpc>
            </a:pPr>
            <a:r>
              <a:rPr sz="3000" b="0" i="0" lang="he-IL">
                <a:solidFill>
                  <a:srgbClr val="111111"/>
                </a:solidFill>
                <a:latin typeface="Secular One"/>
                <a:cs typeface="Secular One"/>
                <a:ea typeface="Secular One"/>
              </a:rPr>
              <a:t>קראו פסוקים כ׳–כ״ט («הישועה והצו»). מה מתואר בקטע? הביאו ראיה מן הכתוב.</a:t>
            </a:r>
          </a:p>
        </p:txBody>
      </p:sp>
      <p:sp>
        <p:nvSpPr>
          <p:cNvPr id="6" name="TextBox 5"/>
          <p:cNvSpPr txBox="1"/>
          <p:nvPr/>
        </p:nvSpPr>
        <p:spPr>
          <a:xfrm>
            <a:off x="889000" y="5969000"/>
            <a:ext cx="833536" cy="317500"/>
          </a:xfrm>
          <a:prstGeom prst="rect">
            <a:avLst/>
          </a:prstGeom>
          <a:noFill/>
        </p:spPr>
        <p:txBody>
          <a:bodyPr wrap="square" lIns="0" rIns="0" tIns="0" bIns="0" anchor="t"/>
          <a:lstStyle/>
          <a:p>
            <a:pPr algn="r" rtl="1">
              <a:lnSpc>
                <a:spcPts val="2500"/>
              </a:lnSpc>
            </a:pPr>
            <a:r>
              <a:rPr sz="1700" b="0" i="0" lang="he-IL">
                <a:solidFill>
                  <a:srgbClr val="FFD23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305945" y="301228"/>
            <a:ext cx="1000830" cy="3373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דיון בכיתה</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מה דעתכם?</a:t>
            </a:r>
          </a:p>
        </p:txBody>
      </p:sp>
      <p:sp>
        <p:nvSpPr>
          <p:cNvPr id="5" name="TextBox 4"/>
          <p:cNvSpPr txBox="1"/>
          <p:nvPr/>
        </p:nvSpPr>
        <p:spPr>
          <a:xfrm>
            <a:off x="4957762" y="1873250"/>
            <a:ext cx="6213475" cy="1397000"/>
          </a:xfrm>
          <a:prstGeom prst="rect">
            <a:avLst/>
          </a:prstGeom>
          <a:noFill/>
        </p:spPr>
        <p:txBody>
          <a:bodyPr wrap="square" lIns="0" rIns="0" tIns="0" bIns="0" anchor="ctr"/>
          <a:lstStyle/>
          <a:p>
            <a:pPr algn="r" rtl="1">
              <a:lnSpc>
                <a:spcPts val="3105"/>
              </a:lnSpc>
            </a:pPr>
            <a:r>
              <a:rPr sz="2300" b="0" i="0" lang="he-IL">
                <a:solidFill>
                  <a:srgbClr val="111111"/>
                </a:solidFill>
                <a:latin typeface="Rubik"/>
                <a:cs typeface="Rubik"/>
                <a:ea typeface="Rubik"/>
              </a:rPr>
              <a:t>מה לדעתכם המסר המרכזי של דניאל ו׳?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729536" y="306771"/>
            <a:ext cx="577312" cy="326256"/>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סיכום</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מפת מושגים</a:t>
            </a:r>
          </a:p>
        </p:txBody>
      </p:sp>
      <p:sp>
        <p:nvSpPr>
          <p:cNvPr id="5" name="TextBox 4"/>
          <p:cNvSpPr txBox="1"/>
          <p:nvPr/>
        </p:nvSpPr>
        <p:spPr>
          <a:xfrm>
            <a:off x="4892548" y="3562350"/>
            <a:ext cx="2406904" cy="876300"/>
          </a:xfrm>
          <a:prstGeom prst="rect">
            <a:avLst/>
          </a:prstGeom>
          <a:noFill/>
        </p:spPr>
        <p:txBody>
          <a:bodyPr wrap="square" lIns="0" rIns="0" tIns="0" bIns="0" anchor="ctr"/>
          <a:lstStyle/>
          <a:p>
            <a:pPr algn="ctr" rtl="1">
              <a:lnSpc>
                <a:spcPts val="3105"/>
              </a:lnSpc>
            </a:pPr>
            <a:r>
              <a:rPr sz="2700" b="0" i="0" lang="he-IL">
                <a:solidFill>
                  <a:srgbClr val="FFFFFF"/>
                </a:solidFill>
                <a:latin typeface="Suez One"/>
                <a:cs typeface="Suez One"/>
                <a:ea typeface="Suez One"/>
              </a:rPr>
              <a:t>דניאל בגוב האריות</a:t>
            </a:r>
          </a:p>
        </p:txBody>
      </p:sp>
      <p:sp>
        <p:nvSpPr>
          <p:cNvPr id="6" name="TextBox 5"/>
          <p:cNvSpPr txBox="1"/>
          <p:nvPr/>
        </p:nvSpPr>
        <p:spPr>
          <a:xfrm>
            <a:off x="8023415" y="1860550"/>
            <a:ext cx="3257169" cy="9779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הקנאה והצו</a:t>
            </a:r>
          </a:p>
        </p:txBody>
      </p:sp>
      <p:sp>
        <p:nvSpPr>
          <p:cNvPr id="7" name="TextBox 6"/>
          <p:cNvSpPr txBox="1"/>
          <p:nvPr/>
        </p:nvSpPr>
        <p:spPr>
          <a:xfrm>
            <a:off x="911415" y="1860550"/>
            <a:ext cx="3257169" cy="9779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ההשלכה</a:t>
            </a:r>
          </a:p>
        </p:txBody>
      </p:sp>
      <p:sp>
        <p:nvSpPr>
          <p:cNvPr id="8" name="TextBox 7"/>
          <p:cNvSpPr txBox="1"/>
          <p:nvPr/>
        </p:nvSpPr>
        <p:spPr>
          <a:xfrm>
            <a:off x="8023415" y="3511550"/>
            <a:ext cx="3257169" cy="9779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הישועה והצו</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399712" y="289396"/>
            <a:ext cx="1909313" cy="361007"/>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תרגול לקראת הבגרות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שאלה בסגנון בגרות</a:t>
            </a:r>
          </a:p>
        </p:txBody>
      </p:sp>
      <p:sp>
        <p:nvSpPr>
          <p:cNvPr id="5" name="TextBox 4"/>
          <p:cNvSpPr txBox="1"/>
          <p:nvPr/>
        </p:nvSpPr>
        <p:spPr>
          <a:xfrm>
            <a:off x="961707" y="1936750"/>
            <a:ext cx="10268585" cy="4127500"/>
          </a:xfrm>
          <a:prstGeom prst="rect">
            <a:avLst/>
          </a:prstGeom>
          <a:noFill/>
        </p:spPr>
        <p:txBody>
          <a:bodyPr wrap="square" lIns="0" rIns="0" tIns="0" bIns="0" anchor="t"/>
          <a:lstStyle/>
          <a:p>
            <a:pPr algn="r" rtl="1">
              <a:lnSpc>
                <a:spcPts val="3000"/>
              </a:lnSpc>
            </a:pPr>
            <a:r>
              <a:rPr sz="2000" b="0" i="0" lang="he-IL">
                <a:solidFill>
                  <a:srgbClr val="111111"/>
                </a:solidFill>
                <a:latin typeface="Rubik"/>
                <a:cs typeface="Rubik"/>
                <a:ea typeface="Rubik"/>
              </a:rPr>
              <a:t>(קיץ תשפ"ד (שאלון 1362))</a:t>
            </a:r>
          </a:p>
          <a:p>
            <a:pPr algn="r" rtl="1">
              <a:lnSpc>
                <a:spcPts val="3000"/>
              </a:lnSpc>
            </a:pPr>
            <a:r>
              <a:rPr sz="2000" b="0" i="0" lang="he-IL">
                <a:solidFill>
                  <a:srgbClr val="111111"/>
                </a:solidFill>
                <a:latin typeface="Rubik"/>
                <a:cs typeface="Rubik"/>
                <a:ea typeface="Rubik"/>
              </a:rPr>
              <a:t>א. (1) קראו פסוקים א'–כ"ז. הסבירו מדוע פעלו השרים נגד דניאל, וכיצד הם ניצלו את זרותו כדי לפגוע בו. בססו את דבריכם על הכתוב.</a:t>
            </a:r>
          </a:p>
          <a:p>
            <a:pPr algn="r" rtl="1">
              <a:lnSpc>
                <a:spcPts val="3000"/>
              </a:lnSpc>
            </a:pPr>
            <a:r>
              <a:rPr sz="2000" b="0" i="0" lang="he-IL">
                <a:solidFill>
                  <a:srgbClr val="111111"/>
                </a:solidFill>
                <a:latin typeface="Rubik"/>
                <a:cs typeface="Rubik"/>
                <a:ea typeface="Rubik"/>
              </a:rPr>
              <a:t>(4 נקודות)</a:t>
            </a:r>
          </a:p>
          <a:p>
            <a:pPr algn="r" rtl="1">
              <a:lnSpc>
                <a:spcPts val="3000"/>
              </a:lnSpc>
            </a:pPr>
            <a:r>
              <a:rPr sz="2000" b="0" i="0" lang="he-IL">
                <a:solidFill>
                  <a:srgbClr val="111111"/>
                </a:solidFill>
                <a:latin typeface="Rubik"/>
                <a:cs typeface="Rubik"/>
                <a:ea typeface="Rubik"/>
              </a:rPr>
              <a:t>(2) לפי פסוקים ט"ז–כ"ז, מה הייתה התוצאה של פעולת השרים, ומהי האירוניה המשתקפת בתוצאה זו?</a:t>
            </a:r>
          </a:p>
          <a:p>
            <a:pPr algn="r" rtl="1">
              <a:lnSpc>
                <a:spcPts val="3000"/>
              </a:lnSpc>
            </a:pPr>
            <a:r>
              <a:rPr sz="2000" b="0" i="0" lang="he-IL">
                <a:solidFill>
                  <a:srgbClr val="111111"/>
                </a:solidFill>
                <a:latin typeface="Rubik"/>
                <a:cs typeface="Rubik"/>
                <a:ea typeface="Rubik"/>
              </a:rPr>
              <a:t>(4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111111"/>
                </a:solidFill>
                <a:latin typeface="Rubik"/>
                <a:cs typeface="Rubik"/>
                <a:ea typeface="Rubik"/>
              </a:rPr>
              <a:t>קראו פסוקים א׳–י׳ («הקנאה והצו»). מה מתואר בקטע? הביאו ראיה מן הכתוב.</a:t>
            </a:r>
          </a:p>
        </p:txBody>
      </p:sp>
      <p:sp>
        <p:nvSpPr>
          <p:cNvPr id="6" name="TextBox 5"/>
          <p:cNvSpPr txBox="1"/>
          <p:nvPr/>
        </p:nvSpPr>
        <p:spPr>
          <a:xfrm>
            <a:off x="896302" y="2952750"/>
            <a:ext cx="10399395" cy="30480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דריוש המדי מעמיד מאה עשרים אחשדרפנים, ועליהם שלושה סרכים, ודניאל אחד מהם. דניאל מצטיין, כל קבל די רוח יתירה בה, והמלך מתכנן למנות אותו על כל המלכות.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111111"/>
                </a:solidFill>
                <a:latin typeface="Rubik"/>
                <a:cs typeface="Rubik"/>
                <a:ea typeface="Rubik"/>
              </a:rPr>
              <a:t>קראו פסוקים י״א–י״ט («ההשלכה»). מה מתואר בקטע? הביאו ראיה מן הכתוב.</a:t>
            </a:r>
          </a:p>
        </p:txBody>
      </p:sp>
      <p:sp>
        <p:nvSpPr>
          <p:cNvPr id="6" name="TextBox 5"/>
          <p:cNvSpPr txBox="1"/>
          <p:nvPr/>
        </p:nvSpPr>
        <p:spPr>
          <a:xfrm>
            <a:off x="896302" y="2952750"/>
            <a:ext cx="10399395" cy="30480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השרים מוצאים את דניאל מבקש ומתחנן ומקבלים אותו אל המלך: ״די ... דניאל ... לא שם עליך מלכא טעם״. המלך מצטער ומתאמץ להצילו עד שקיעת החמה.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111111"/>
                </a:solidFill>
                <a:latin typeface="Rubik"/>
                <a:cs typeface="Rubik"/>
                <a:ea typeface="Rubik"/>
              </a:rPr>
              <a:t>קראו פסוקים כ׳–כ״ט («הישועה והצו»). מה מתואר בקטע? הביאו ראיה מן הכתוב.</a:t>
            </a:r>
          </a:p>
        </p:txBody>
      </p:sp>
      <p:sp>
        <p:nvSpPr>
          <p:cNvPr id="6" name="TextBox 5"/>
          <p:cNvSpPr txBox="1"/>
          <p:nvPr/>
        </p:nvSpPr>
        <p:spPr>
          <a:xfrm>
            <a:off x="896302" y="2952750"/>
            <a:ext cx="10399395" cy="30480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בבוקר המלך ממהר לגוב וקורא דניאל עבד אלהא חיא האלהך די אנת פלח ליה בתדירא היכל לשיזבותך מן אריותא. דניאל עונה: אלוהי שלח מלאכו וסגר פי האריות, ״ולא חבלוני״, כי נמצא בי זכות.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מחוון – שאלת הבגרות (1/2)</a:t>
            </a:r>
          </a:p>
        </p:txBody>
      </p:sp>
      <p:sp>
        <p:nvSpPr>
          <p:cNvPr id="5" name="TextBox 4"/>
          <p:cNvSpPr txBox="1"/>
          <p:nvPr/>
        </p:nvSpPr>
        <p:spPr>
          <a:xfrm>
            <a:off x="896302" y="1873250"/>
            <a:ext cx="10399395" cy="42545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שאלה 3</a:t>
            </a:r>
          </a:p>
          <a:p>
            <a:pPr algn="r" rtl="1">
              <a:lnSpc>
                <a:spcPts val="2850"/>
              </a:lnSpc>
            </a:pPr>
            <a:r>
              <a:rPr sz="1900" b="0" i="0" lang="he-IL">
                <a:solidFill>
                  <a:srgbClr val="111111"/>
                </a:solidFill>
                <a:latin typeface="Rubik"/>
                <a:cs typeface="Rubik"/>
                <a:ea typeface="Rubik"/>
              </a:rPr>
              <a:t>סעיף א'</a:t>
            </a:r>
          </a:p>
          <a:p>
            <a:pPr algn="r" rtl="1">
              <a:lnSpc>
                <a:spcPts val="2850"/>
              </a:lnSpc>
            </a:pPr>
            <a:r>
              <a:rPr sz="1900" b="0" i="0" lang="he-IL">
                <a:solidFill>
                  <a:srgbClr val="111111"/>
                </a:solidFill>
                <a:latin typeface="Rubik"/>
                <a:cs typeface="Rubik"/>
                <a:ea typeface="Rubik"/>
              </a:rPr>
              <a:t>(1) השרים פעלו נגד דניאל, כי הם קינאו בו. דריוש המלך בנה היררכיה שלטונית, ומעל לכל פקידיו ושריו הוא מינה שלושה משגיחים וביניהם דניאל. אבל דניאל גבר על כולם והיה הטוב מביניהם, עד כדי שהמלך חשב למנותו כאחראי על כל הממלכה (משנה למלך), לכן השרים האחרים פעלו נגדו, כדי למנוע מינוי זה.</a:t>
            </a:r>
          </a:p>
          <a:p>
            <a:pPr algn="r" rtl="1">
              <a:lnSpc>
                <a:spcPts val="2850"/>
              </a:lnSpc>
            </a:pPr>
            <a:r>
              <a:rPr sz="1900" b="0" i="0" lang="he-IL">
                <a:solidFill>
                  <a:srgbClr val="111111"/>
                </a:solidFill>
                <a:latin typeface="Rubik"/>
                <a:cs typeface="Rubik"/>
                <a:ea typeface="Rubik"/>
              </a:rPr>
              <a:t>לביסוס : "ויהי דניאל גובר על המשגיחים והאחשדרפנים... עד שחשב המלך להעמידו על הממלכה. אז ביקשו המשגיחים והאחשדרפנים למצוא עלילת דברים על דניאל...".</a:t>
            </a:r>
          </a:p>
          <a:p>
            <a:pPr algn="r" rtl="1">
              <a:lnSpc>
                <a:spcPts val="2850"/>
              </a:lnSpc>
            </a:pPr>
            <a:r>
              <a:rPr sz="1900" b="0" i="0" lang="he-IL">
                <a:solidFill>
                  <a:srgbClr val="111111"/>
                </a:solidFill>
                <a:latin typeface="Rubik"/>
                <a:cs typeface="Rubik"/>
                <a:ea typeface="Rubik"/>
              </a:rPr>
              <a:t>השרים ניצלו את זרותו כדי לפגוע בו, כאשר הבינו שהם לא מוצאים כל דופי בהתנהגותו מלבד באמצעות אמונתו השונה. השרים ביקשו מהמלך להוציא צו האוסר על כל אדם בממלכה להתפלל אל כל אל או אדם מלבד אל דריוש המלך, במשך 30 ימים, כי ידעו שדניאל יפר זאת ויתפלל לאלוהיו בלבד.</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מחוון – שאלת הבגרות (2/2)</a:t>
            </a:r>
          </a:p>
        </p:txBody>
      </p:sp>
      <p:sp>
        <p:nvSpPr>
          <p:cNvPr id="5" name="TextBox 4"/>
          <p:cNvSpPr txBox="1"/>
          <p:nvPr/>
        </p:nvSpPr>
        <p:spPr>
          <a:xfrm>
            <a:off x="896302" y="1873250"/>
            <a:ext cx="10399395" cy="42545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לביסוס : "ויאמרו האנשים האלה: לא נמצא על דניאל זה עלילה אחרת מלבד עבודת אלוהיו". או : "ויענו ויאמרו למלך: דניאל... לא שם ליבו אליך המלך, וגם לא אל האיסור אשר כתבת ושלוש פעמים ביום מבקש את בקשתו".</a:t>
            </a:r>
          </a:p>
          <a:p>
            <a:pPr algn="r" rtl="1">
              <a:lnSpc>
                <a:spcPts val="2850"/>
              </a:lnSpc>
            </a:pPr>
            <a:r>
              <a:rPr sz="1900" b="0" i="0" lang="he-IL">
                <a:solidFill>
                  <a:srgbClr val="111111"/>
                </a:solidFill>
                <a:latin typeface="Rubik"/>
                <a:cs typeface="Rubik"/>
                <a:ea typeface="Rubik"/>
              </a:rPr>
              <a:t>ייתכנו ציטוטים אחרים.</a:t>
            </a:r>
          </a:p>
          <a:p>
            <a:pPr algn="r" rtl="1">
              <a:lnSpc>
                <a:spcPts val="2850"/>
              </a:lnSpc>
            </a:pPr>
            <a:r>
              <a:rPr sz="1900" b="0" i="0" lang="he-IL">
                <a:solidFill>
                  <a:srgbClr val="111111"/>
                </a:solidFill>
                <a:latin typeface="Rubik"/>
                <a:cs typeface="Rubik"/>
                <a:ea typeface="Rubik"/>
              </a:rPr>
              <a:t>(2) התוצאה של פעולת השרים : הם ובני משפחותיהם, הושלכו אל גוב האריות ונטרפו על ידם.</a:t>
            </a:r>
          </a:p>
          <a:p>
            <a:pPr algn="r" rtl="1">
              <a:lnSpc>
                <a:spcPts val="2850"/>
              </a:lnSpc>
            </a:pPr>
            <a:r>
              <a:rPr sz="1900" b="0" i="0" lang="he-IL">
                <a:solidFill>
                  <a:srgbClr val="111111"/>
                </a:solidFill>
                <a:latin typeface="Rubik"/>
                <a:cs typeface="Rubik"/>
                <a:ea typeface="Rubik"/>
              </a:rPr>
              <a:t>האירוניה המשתקפת בתוצאה זו : מה שהשרים רצו שיקרה לדניאל, שייטרף על ידי האריות, קרה להם (לשרים ולבני משפחותיהם).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דניאל בגוב האריות – שאלון 1262</dc:title>
  <dc:subject/>
  <dc:creator/>
  <cp:keywords/>
  <dc:description/>
  <cp:lastModifiedBy/>
  <cp:revision>1</cp:revision>
  <dcterms:created xsi:type="dcterms:W3CDTF">2013-01-27T09:14:16Z</dcterms:created>
  <dcterms:modified xsi:type="dcterms:W3CDTF">2013-01-27T09:15:58Z</dcterms:modified>
  <cp:category/>
</cp:coreProperties>
</file>