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126353" y="1816100"/>
            <a:ext cx="4892294" cy="444500"/>
          </a:xfrm>
          <a:prstGeom prst="rect">
            <a:avLst/>
          </a:prstGeom>
          <a:noFill/>
        </p:spPr>
        <p:txBody>
          <a:bodyPr wrap="square" lIns="0" rIns="0" tIns="0" bIns="0" anchor="t"/>
          <a:lstStyle/>
          <a:p>
            <a:pPr algn="ctr" rtl="1">
              <a:lnSpc>
                <a:spcPts val="3500"/>
              </a:lnSpc>
            </a:pPr>
            <a:r>
              <a:rPr sz="2400" b="0" i="0" lang="he-IL">
                <a:solidFill>
                  <a:srgbClr val="2F6E7A"/>
                </a:solidFill>
                <a:latin typeface="Suez One"/>
                <a:cs typeface="Suez One"/>
                <a:ea typeface="Suez One"/>
              </a:rPr>
              <a:t>דברים ט״ו</a:t>
            </a:r>
          </a:p>
        </p:txBody>
      </p:sp>
      <p:sp>
        <p:nvSpPr>
          <p:cNvPr id="4" name="TextBox 3"/>
          <p:cNvSpPr txBox="1"/>
          <p:nvPr/>
        </p:nvSpPr>
        <p:spPr>
          <a:xfrm>
            <a:off x="6126353" y="2260600"/>
            <a:ext cx="4892294" cy="2095500"/>
          </a:xfrm>
          <a:prstGeom prst="rect">
            <a:avLst/>
          </a:prstGeom>
          <a:noFill/>
        </p:spPr>
        <p:txBody>
          <a:bodyPr wrap="square" lIns="0" rIns="0" tIns="0" bIns="0" anchor="ctr"/>
          <a:lstStyle/>
          <a:p>
            <a:pPr algn="ctr" rtl="1">
              <a:lnSpc>
                <a:spcPts val="6480"/>
              </a:lnSpc>
            </a:pPr>
            <a:r>
              <a:rPr sz="6000" b="0" i="0" lang="he-IL">
                <a:solidFill>
                  <a:srgbClr val="3A2C1C"/>
                </a:solidFill>
                <a:latin typeface="Suez One"/>
                <a:cs typeface="Suez One"/>
                <a:ea typeface="Suez One"/>
              </a:rPr>
              <a:t>שמיטת כספים וצדקה</a:t>
            </a:r>
          </a:p>
        </p:txBody>
      </p:sp>
      <p:sp>
        <p:nvSpPr>
          <p:cNvPr id="5" name="TextBox 4"/>
          <p:cNvSpPr txBox="1"/>
          <p:nvPr/>
        </p:nvSpPr>
        <p:spPr>
          <a:xfrm>
            <a:off x="6126353" y="4356100"/>
            <a:ext cx="4892294" cy="406400"/>
          </a:xfrm>
          <a:prstGeom prst="rect">
            <a:avLst/>
          </a:prstGeom>
          <a:noFill/>
        </p:spPr>
        <p:txBody>
          <a:bodyPr wrap="square" lIns="0" rIns="0" tIns="0" bIns="0" anchor="t"/>
          <a:lstStyle/>
          <a:p>
            <a:pPr algn="ctr" rtl="1">
              <a:lnSpc>
                <a:spcPts val="3200"/>
              </a:lnSpc>
            </a:pPr>
            <a:r>
              <a:rPr sz="1800" b="0" i="0" lang="he-IL">
                <a:solidFill>
                  <a:srgbClr val="B5523B"/>
                </a:solidFill>
                <a:latin typeface="Suez One"/>
                <a:cs typeface="Suez One"/>
                <a:ea typeface="Suez One"/>
              </a:rPr>
              <a:t>שאלון 1261 · דברים</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פתיחה</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מטרות השיעור</a:t>
            </a:r>
          </a:p>
        </p:txBody>
      </p:sp>
      <p:sp>
        <p:nvSpPr>
          <p:cNvPr id="5" name="TextBox 4"/>
          <p:cNvSpPr txBox="1"/>
          <p:nvPr/>
        </p:nvSpPr>
        <p:spPr>
          <a:xfrm>
            <a:off x="10515600" y="1943100"/>
            <a:ext cx="749300" cy="698500"/>
          </a:xfrm>
          <a:prstGeom prst="rect">
            <a:avLst/>
          </a:prstGeom>
          <a:noFill/>
        </p:spPr>
        <p:txBody>
          <a:bodyPr wrap="square" lIns="0" rIns="0" tIns="0" bIns="0" anchor="t"/>
          <a:lstStyle/>
          <a:p>
            <a:pPr algn="ctr" rtl="1">
              <a:lnSpc>
                <a:spcPts val="5500"/>
              </a:lnSpc>
            </a:pPr>
            <a:r>
              <a:rPr sz="3100" b="0" i="0" lang="he-IL">
                <a:solidFill>
                  <a:srgbClr val="EFE3C8"/>
                </a:solidFill>
                <a:latin typeface="Suez One"/>
                <a:cs typeface="Suez One"/>
                <a:ea typeface="Suez One"/>
              </a:rPr>
              <a:t>1</a:t>
            </a:r>
          </a:p>
        </p:txBody>
      </p:sp>
      <p:sp>
        <p:nvSpPr>
          <p:cNvPr id="6" name="TextBox 5"/>
          <p:cNvSpPr txBox="1"/>
          <p:nvPr/>
        </p:nvSpPr>
        <p:spPr>
          <a:xfrm>
            <a:off x="4812538" y="1847850"/>
            <a:ext cx="5284724" cy="889000"/>
          </a:xfrm>
          <a:prstGeom prst="rect">
            <a:avLst/>
          </a:prstGeom>
          <a:noFill/>
        </p:spPr>
        <p:txBody>
          <a:bodyPr wrap="square" lIns="0" rIns="0" tIns="0" bIns="0" anchor="ctr"/>
          <a:lstStyle/>
          <a:p>
            <a:pPr algn="r" rtl="1">
              <a:lnSpc>
                <a:spcPts val="3125"/>
              </a:lnSpc>
            </a:pPr>
            <a:r>
              <a:rPr sz="2500" b="0" i="0" lang="he-IL">
                <a:solidFill>
                  <a:srgbClr val="2B2117"/>
                </a:solidFill>
                <a:latin typeface="Alef"/>
                <a:cs typeface="Alef"/>
                <a:ea typeface="Alef"/>
              </a:rPr>
              <a:t>נכיר את הסיפור «שמיטת כספים וצדקה» (דברים ט״ו) ואת הדמויות בו</a:t>
            </a:r>
          </a:p>
        </p:txBody>
      </p:sp>
      <p:sp>
        <p:nvSpPr>
          <p:cNvPr id="7" name="TextBox 6"/>
          <p:cNvSpPr txBox="1"/>
          <p:nvPr/>
        </p:nvSpPr>
        <p:spPr>
          <a:xfrm>
            <a:off x="10515600" y="3060700"/>
            <a:ext cx="749300" cy="698500"/>
          </a:xfrm>
          <a:prstGeom prst="rect">
            <a:avLst/>
          </a:prstGeom>
          <a:noFill/>
        </p:spPr>
        <p:txBody>
          <a:bodyPr wrap="square" lIns="0" rIns="0" tIns="0" bIns="0" anchor="t"/>
          <a:lstStyle/>
          <a:p>
            <a:pPr algn="ctr" rtl="1">
              <a:lnSpc>
                <a:spcPts val="5500"/>
              </a:lnSpc>
            </a:pPr>
            <a:r>
              <a:rPr sz="3100" b="0" i="0" lang="he-IL">
                <a:solidFill>
                  <a:srgbClr val="EFE3C8"/>
                </a:solidFill>
                <a:latin typeface="Suez One"/>
                <a:cs typeface="Suez One"/>
                <a:ea typeface="Suez One"/>
              </a:rPr>
              <a:t>2</a:t>
            </a:r>
          </a:p>
        </p:txBody>
      </p:sp>
      <p:sp>
        <p:nvSpPr>
          <p:cNvPr id="8" name="TextBox 7"/>
          <p:cNvSpPr txBox="1"/>
          <p:nvPr/>
        </p:nvSpPr>
        <p:spPr>
          <a:xfrm>
            <a:off x="4812538" y="2965450"/>
            <a:ext cx="5284724" cy="889000"/>
          </a:xfrm>
          <a:prstGeom prst="rect">
            <a:avLst/>
          </a:prstGeom>
          <a:noFill/>
        </p:spPr>
        <p:txBody>
          <a:bodyPr wrap="square" lIns="0" rIns="0" tIns="0" bIns="0" anchor="ctr"/>
          <a:lstStyle/>
          <a:p>
            <a:pPr algn="r" rtl="1">
              <a:lnSpc>
                <a:spcPts val="3125"/>
              </a:lnSpc>
            </a:pPr>
            <a:r>
              <a:rPr sz="2500" b="0" i="0" lang="he-IL">
                <a:solidFill>
                  <a:srgbClr val="2B2117"/>
                </a:solidFill>
                <a:latin typeface="Alef"/>
                <a:cs typeface="Alef"/>
                <a:ea typeface="Alef"/>
              </a:rPr>
              <a:t>נבחן כיצד הסיפור מבטא את התמה «דברים»</a:t>
            </a:r>
          </a:p>
        </p:txBody>
      </p:sp>
      <p:sp>
        <p:nvSpPr>
          <p:cNvPr id="9" name="TextBox 8"/>
          <p:cNvSpPr txBox="1"/>
          <p:nvPr/>
        </p:nvSpPr>
        <p:spPr>
          <a:xfrm>
            <a:off x="10515600" y="4178300"/>
            <a:ext cx="749300" cy="698500"/>
          </a:xfrm>
          <a:prstGeom prst="rect">
            <a:avLst/>
          </a:prstGeom>
          <a:noFill/>
        </p:spPr>
        <p:txBody>
          <a:bodyPr wrap="square" lIns="0" rIns="0" tIns="0" bIns="0" anchor="t"/>
          <a:lstStyle/>
          <a:p>
            <a:pPr algn="ctr" rtl="1">
              <a:lnSpc>
                <a:spcPts val="5500"/>
              </a:lnSpc>
            </a:pPr>
            <a:r>
              <a:rPr sz="3100" b="0" i="0" lang="he-IL">
                <a:solidFill>
                  <a:srgbClr val="EFE3C8"/>
                </a:solidFill>
                <a:latin typeface="Suez One"/>
                <a:cs typeface="Suez One"/>
                <a:ea typeface="Suez One"/>
              </a:rPr>
              <a:t>3</a:t>
            </a:r>
          </a:p>
        </p:txBody>
      </p:sp>
      <p:sp>
        <p:nvSpPr>
          <p:cNvPr id="10" name="TextBox 9"/>
          <p:cNvSpPr txBox="1"/>
          <p:nvPr/>
        </p:nvSpPr>
        <p:spPr>
          <a:xfrm>
            <a:off x="4812538" y="4083050"/>
            <a:ext cx="5284724" cy="889000"/>
          </a:xfrm>
          <a:prstGeom prst="rect">
            <a:avLst/>
          </a:prstGeom>
          <a:noFill/>
        </p:spPr>
        <p:txBody>
          <a:bodyPr wrap="square" lIns="0" rIns="0" tIns="0" bIns="0" anchor="ctr"/>
          <a:lstStyle/>
          <a:p>
            <a:pPr algn="r" rtl="1">
              <a:lnSpc>
                <a:spcPts val="3125"/>
              </a:lnSpc>
            </a:pPr>
            <a:r>
              <a:rPr sz="2500" b="0" i="0" lang="he-IL">
                <a:solidFill>
                  <a:srgbClr val="2B2117"/>
                </a:solidFill>
                <a:latin typeface="Alef"/>
                <a:cs typeface="Alef"/>
                <a:ea typeface="Alef"/>
              </a:rPr>
              <a:t>נקרא פסוקי מפתח ונעמיק בפירוש רש"י ומלבי"ם</a:t>
            </a:r>
          </a:p>
        </p:txBody>
      </p:sp>
      <p:sp>
        <p:nvSpPr>
          <p:cNvPr id="11" name="TextBox 10"/>
          <p:cNvSpPr txBox="1"/>
          <p:nvPr/>
        </p:nvSpPr>
        <p:spPr>
          <a:xfrm>
            <a:off x="10515600" y="5295900"/>
            <a:ext cx="749300" cy="698500"/>
          </a:xfrm>
          <a:prstGeom prst="rect">
            <a:avLst/>
          </a:prstGeom>
          <a:noFill/>
        </p:spPr>
        <p:txBody>
          <a:bodyPr wrap="square" lIns="0" rIns="0" tIns="0" bIns="0" anchor="t"/>
          <a:lstStyle/>
          <a:p>
            <a:pPr algn="ctr" rtl="1">
              <a:lnSpc>
                <a:spcPts val="5500"/>
              </a:lnSpc>
            </a:pPr>
            <a:r>
              <a:rPr sz="3100" b="0" i="0" lang="he-IL">
                <a:solidFill>
                  <a:srgbClr val="EFE3C8"/>
                </a:solidFill>
                <a:latin typeface="Suez One"/>
                <a:cs typeface="Suez One"/>
                <a:ea typeface="Suez One"/>
              </a:rPr>
              <a:t>4</a:t>
            </a:r>
          </a:p>
        </p:txBody>
      </p:sp>
      <p:sp>
        <p:nvSpPr>
          <p:cNvPr id="12" name="TextBox 11"/>
          <p:cNvSpPr txBox="1"/>
          <p:nvPr/>
        </p:nvSpPr>
        <p:spPr>
          <a:xfrm>
            <a:off x="4812538" y="5200650"/>
            <a:ext cx="5284724" cy="889000"/>
          </a:xfrm>
          <a:prstGeom prst="rect">
            <a:avLst/>
          </a:prstGeom>
          <a:noFill/>
        </p:spPr>
        <p:txBody>
          <a:bodyPr wrap="square" lIns="0" rIns="0" tIns="0" bIns="0" anchor="ctr"/>
          <a:lstStyle/>
          <a:p>
            <a:pPr algn="r" rtl="1">
              <a:lnSpc>
                <a:spcPts val="3125"/>
              </a:lnSpc>
            </a:pPr>
            <a:r>
              <a:rPr sz="2500" b="0" i="0" lang="he-IL">
                <a:solidFill>
                  <a:srgbClr val="2B2117"/>
                </a:solidFill>
                <a:latin typeface="Alef"/>
                <a:cs typeface="Alef"/>
                <a:ea typeface="Alef"/>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רקע</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רצף האירועים</a:t>
            </a:r>
          </a:p>
        </p:txBody>
      </p:sp>
      <p:sp>
        <p:nvSpPr>
          <p:cNvPr id="5" name="TextBox 4"/>
          <p:cNvSpPr txBox="1"/>
          <p:nvPr/>
        </p:nvSpPr>
        <p:spPr>
          <a:xfrm>
            <a:off x="9767887" y="2019300"/>
            <a:ext cx="533400" cy="482600"/>
          </a:xfrm>
          <a:prstGeom prst="rect">
            <a:avLst/>
          </a:prstGeom>
          <a:noFill/>
        </p:spPr>
        <p:txBody>
          <a:bodyPr wrap="square" lIns="0" rIns="0" tIns="0" bIns="0" anchor="t"/>
          <a:lstStyle/>
          <a:p>
            <a:pPr algn="ctr" rtl="1">
              <a:lnSpc>
                <a:spcPts val="3800"/>
              </a:lnSpc>
            </a:pPr>
            <a:r>
              <a:rPr sz="2100" b="0" i="0" lang="he-IL">
                <a:solidFill>
                  <a:srgbClr val="EFE3C8"/>
                </a:solidFill>
                <a:latin typeface="Suez One"/>
                <a:cs typeface="Suez One"/>
                <a:ea typeface="Suez One"/>
              </a:rPr>
              <a:t>1</a:t>
            </a:r>
          </a:p>
        </p:txBody>
      </p:sp>
      <p:sp>
        <p:nvSpPr>
          <p:cNvPr id="6" name="TextBox 5"/>
          <p:cNvSpPr txBox="1"/>
          <p:nvPr/>
        </p:nvSpPr>
        <p:spPr>
          <a:xfrm>
            <a:off x="9002823" y="2578100"/>
            <a:ext cx="2063527" cy="1085850"/>
          </a:xfrm>
          <a:prstGeom prst="rect">
            <a:avLst/>
          </a:prstGeom>
          <a:noFill/>
        </p:spPr>
        <p:txBody>
          <a:bodyPr wrap="square" lIns="0" rIns="0" tIns="0" bIns="0" anchor="t"/>
          <a:lstStyle/>
          <a:p>
            <a:pPr algn="ctr" rtl="1">
              <a:lnSpc>
                <a:spcPts val="2340"/>
              </a:lnSpc>
            </a:pPr>
            <a:r>
              <a:rPr sz="1800" b="0" i="0" lang="he-IL">
                <a:solidFill>
                  <a:srgbClr val="2B2117"/>
                </a:solidFill>
                <a:latin typeface="Alef"/>
                <a:cs typeface="Alef"/>
                <a:ea typeface="Alef"/>
              </a:rPr>
              <a:t>שמיטת כספים בשנה השביעית: ״אפס כי לא יהיה בך אביון״.</a:t>
            </a:r>
          </a:p>
        </p:txBody>
      </p:sp>
      <p:sp>
        <p:nvSpPr>
          <p:cNvPr id="7" name="TextBox 6"/>
          <p:cNvSpPr txBox="1"/>
          <p:nvPr/>
        </p:nvSpPr>
        <p:spPr>
          <a:xfrm>
            <a:off x="7142162" y="2019300"/>
            <a:ext cx="533400" cy="482600"/>
          </a:xfrm>
          <a:prstGeom prst="rect">
            <a:avLst/>
          </a:prstGeom>
          <a:noFill/>
        </p:spPr>
        <p:txBody>
          <a:bodyPr wrap="square" lIns="0" rIns="0" tIns="0" bIns="0" anchor="t"/>
          <a:lstStyle/>
          <a:p>
            <a:pPr algn="ctr" rtl="1">
              <a:lnSpc>
                <a:spcPts val="3800"/>
              </a:lnSpc>
            </a:pPr>
            <a:r>
              <a:rPr sz="2100" b="0" i="0" lang="he-IL">
                <a:solidFill>
                  <a:srgbClr val="EFE3C8"/>
                </a:solidFill>
                <a:latin typeface="Suez One"/>
                <a:cs typeface="Suez One"/>
                <a:ea typeface="Suez One"/>
              </a:rPr>
              <a:t>2</a:t>
            </a:r>
          </a:p>
        </p:txBody>
      </p:sp>
      <p:sp>
        <p:nvSpPr>
          <p:cNvPr id="8" name="TextBox 7"/>
          <p:cNvSpPr txBox="1"/>
          <p:nvPr/>
        </p:nvSpPr>
        <p:spPr>
          <a:xfrm>
            <a:off x="6377098" y="2578100"/>
            <a:ext cx="2063527" cy="1085850"/>
          </a:xfrm>
          <a:prstGeom prst="rect">
            <a:avLst/>
          </a:prstGeom>
          <a:noFill/>
        </p:spPr>
        <p:txBody>
          <a:bodyPr wrap="square" lIns="0" rIns="0" tIns="0" bIns="0" anchor="t"/>
          <a:lstStyle/>
          <a:p>
            <a:pPr algn="ctr" rtl="1">
              <a:lnSpc>
                <a:spcPts val="2340"/>
              </a:lnSpc>
            </a:pPr>
            <a:r>
              <a:rPr sz="1800" b="0" i="0" lang="he-IL">
                <a:solidFill>
                  <a:srgbClr val="2B2117"/>
                </a:solidFill>
                <a:latin typeface="Alef"/>
                <a:cs typeface="Alef"/>
                <a:ea typeface="Alef"/>
              </a:rPr>
              <a:t>אסור להקשות לב ולקפוץ יד מהעני, ויש להלוות לו.</a:t>
            </a:r>
          </a:p>
        </p:txBody>
      </p:sp>
      <p:sp>
        <p:nvSpPr>
          <p:cNvPr id="9" name="TextBox 8"/>
          <p:cNvSpPr txBox="1"/>
          <p:nvPr/>
        </p:nvSpPr>
        <p:spPr>
          <a:xfrm>
            <a:off x="4516437" y="2019300"/>
            <a:ext cx="533400" cy="482600"/>
          </a:xfrm>
          <a:prstGeom prst="rect">
            <a:avLst/>
          </a:prstGeom>
          <a:noFill/>
        </p:spPr>
        <p:txBody>
          <a:bodyPr wrap="square" lIns="0" rIns="0" tIns="0" bIns="0" anchor="t"/>
          <a:lstStyle/>
          <a:p>
            <a:pPr algn="ctr" rtl="1">
              <a:lnSpc>
                <a:spcPts val="3800"/>
              </a:lnSpc>
            </a:pPr>
            <a:r>
              <a:rPr sz="2100" b="0" i="0" lang="he-IL">
                <a:solidFill>
                  <a:srgbClr val="EFE3C8"/>
                </a:solidFill>
                <a:latin typeface="Suez One"/>
                <a:cs typeface="Suez One"/>
                <a:ea typeface="Suez One"/>
              </a:rPr>
              <a:t>3</a:t>
            </a:r>
          </a:p>
        </p:txBody>
      </p:sp>
      <p:sp>
        <p:nvSpPr>
          <p:cNvPr id="10" name="TextBox 9"/>
          <p:cNvSpPr txBox="1"/>
          <p:nvPr/>
        </p:nvSpPr>
        <p:spPr>
          <a:xfrm>
            <a:off x="3751373" y="2578100"/>
            <a:ext cx="2063527" cy="1085850"/>
          </a:xfrm>
          <a:prstGeom prst="rect">
            <a:avLst/>
          </a:prstGeom>
          <a:noFill/>
        </p:spPr>
        <p:txBody>
          <a:bodyPr wrap="square" lIns="0" rIns="0" tIns="0" bIns="0" anchor="t"/>
          <a:lstStyle/>
          <a:p>
            <a:pPr algn="ctr" rtl="1">
              <a:lnSpc>
                <a:spcPts val="2340"/>
              </a:lnSpc>
            </a:pPr>
            <a:r>
              <a:rPr sz="1800" b="0" i="0" lang="he-IL">
                <a:solidFill>
                  <a:srgbClr val="2B2117"/>
                </a:solidFill>
                <a:latin typeface="Alef"/>
                <a:cs typeface="Alef"/>
                <a:ea typeface="Alef"/>
              </a:rPr>
              <a:t>שחרור עבד עברי בשנה השביעית, וענקה.</a:t>
            </a:r>
          </a:p>
        </p:txBody>
      </p:sp>
      <p:sp>
        <p:nvSpPr>
          <p:cNvPr id="11" name="TextBox 10"/>
          <p:cNvSpPr txBox="1"/>
          <p:nvPr/>
        </p:nvSpPr>
        <p:spPr>
          <a:xfrm>
            <a:off x="1890712" y="2019300"/>
            <a:ext cx="533400" cy="482600"/>
          </a:xfrm>
          <a:prstGeom prst="rect">
            <a:avLst/>
          </a:prstGeom>
          <a:noFill/>
        </p:spPr>
        <p:txBody>
          <a:bodyPr wrap="square" lIns="0" rIns="0" tIns="0" bIns="0" anchor="t"/>
          <a:lstStyle/>
          <a:p>
            <a:pPr algn="ctr" rtl="1">
              <a:lnSpc>
                <a:spcPts val="3800"/>
              </a:lnSpc>
            </a:pPr>
            <a:r>
              <a:rPr sz="2100" b="0" i="0" lang="he-IL">
                <a:solidFill>
                  <a:srgbClr val="EFE3C8"/>
                </a:solidFill>
                <a:latin typeface="Suez One"/>
                <a:cs typeface="Suez One"/>
                <a:ea typeface="Suez One"/>
              </a:rPr>
              <a:t>4</a:t>
            </a:r>
          </a:p>
        </p:txBody>
      </p:sp>
      <p:sp>
        <p:nvSpPr>
          <p:cNvPr id="12" name="TextBox 11"/>
          <p:cNvSpPr txBox="1"/>
          <p:nvPr/>
        </p:nvSpPr>
        <p:spPr>
          <a:xfrm>
            <a:off x="1125648" y="2578100"/>
            <a:ext cx="2063527" cy="1085850"/>
          </a:xfrm>
          <a:prstGeom prst="rect">
            <a:avLst/>
          </a:prstGeom>
          <a:noFill/>
        </p:spPr>
        <p:txBody>
          <a:bodyPr wrap="square" lIns="0" rIns="0" tIns="0" bIns="0" anchor="t"/>
          <a:lstStyle/>
          <a:p>
            <a:pPr algn="ctr" rtl="1">
              <a:lnSpc>
                <a:spcPts val="2340"/>
              </a:lnSpc>
            </a:pPr>
            <a:r>
              <a:rPr sz="1800" b="0" i="0" lang="he-IL">
                <a:solidFill>
                  <a:srgbClr val="2B2117"/>
                </a:solidFill>
                <a:latin typeface="Alef"/>
                <a:cs typeface="Alef"/>
                <a:ea typeface="Alef"/>
              </a:rPr>
              <a:t>קדשת הבכור והאכילה לפני ה׳.</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קוראים בפסוקים · 1/5</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דברים ט"ו, א'</a:t>
            </a:r>
          </a:p>
        </p:txBody>
      </p:sp>
      <p:sp>
        <p:nvSpPr>
          <p:cNvPr id="5" name="TextBox 4"/>
          <p:cNvSpPr txBox="1"/>
          <p:nvPr/>
        </p:nvSpPr>
        <p:spPr>
          <a:xfrm>
            <a:off x="1308354" y="3163887"/>
            <a:ext cx="9575292" cy="911225"/>
          </a:xfrm>
          <a:prstGeom prst="rect">
            <a:avLst/>
          </a:prstGeom>
          <a:noFill/>
        </p:spPr>
        <p:txBody>
          <a:bodyPr wrap="square" lIns="0" rIns="0" tIns="0" bIns="0" anchor="t"/>
          <a:lstStyle/>
          <a:p>
            <a:pPr algn="ctr" rtl="1">
              <a:lnSpc>
                <a:spcPts val="7175"/>
              </a:lnSpc>
            </a:pPr>
            <a:r>
              <a:rPr sz="4100" b="1" i="0" lang="he-IL">
                <a:solidFill>
                  <a:srgbClr val="B5523B"/>
                </a:solidFill>
                <a:latin typeface="Frank Ruhl Libre"/>
                <a:cs typeface="Frank Ruhl Libre"/>
                <a:ea typeface="Frank Ruhl Libre"/>
              </a:rPr>
              <a:t>מִקֵּץ שֶׁבַע־שָׁנִים תַּעֲשֶׂה שְׁמִטָּה</a:t>
            </a:r>
          </a:p>
        </p:txBody>
      </p:sp>
      <p:sp>
        <p:nvSpPr>
          <p:cNvPr id="6" name="TextBox 5"/>
          <p:cNvSpPr txBox="1"/>
          <p:nvPr/>
        </p:nvSpPr>
        <p:spPr>
          <a:xfrm>
            <a:off x="1059815" y="5524500"/>
            <a:ext cx="10072370" cy="698500"/>
          </a:xfrm>
          <a:prstGeom prst="rect">
            <a:avLst/>
          </a:prstGeom>
          <a:noFill/>
        </p:spPr>
        <p:txBody>
          <a:bodyPr wrap="square" lIns="0" rIns="0" tIns="0" bIns="0" anchor="ctr"/>
          <a:lstStyle/>
          <a:p>
            <a:pPr algn="r" rtl="1">
              <a:lnSpc>
                <a:spcPts val="2295"/>
              </a:lnSpc>
            </a:pPr>
            <a:r>
              <a:rPr sz="1700" b="0" i="0" lang="he-IL">
                <a:solidFill>
                  <a:srgbClr val="EFE3C8"/>
                </a:solidFill>
                <a:latin typeface="Alef"/>
                <a:cs typeface="Alef"/>
                <a:ea typeface="Alef"/>
              </a:rPr>
              <a:t>פסוקים א׳–ה׳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קוראים בפסוקים · 2/5</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דברים ט"ו, ז'</a:t>
            </a:r>
          </a:p>
        </p:txBody>
      </p:sp>
      <p:sp>
        <p:nvSpPr>
          <p:cNvPr id="5" name="TextBox 4"/>
          <p:cNvSpPr txBox="1"/>
          <p:nvPr/>
        </p:nvSpPr>
        <p:spPr>
          <a:xfrm>
            <a:off x="1308354" y="2252662"/>
            <a:ext cx="9575292" cy="2733675"/>
          </a:xfrm>
          <a:prstGeom prst="rect">
            <a:avLst/>
          </a:prstGeom>
          <a:noFill/>
        </p:spPr>
        <p:txBody>
          <a:bodyPr wrap="square" lIns="0" rIns="0" tIns="0" bIns="0" anchor="t"/>
          <a:lstStyle/>
          <a:p>
            <a:pPr algn="ctr" rtl="1">
              <a:lnSpc>
                <a:spcPts val="7175"/>
              </a:lnSpc>
            </a:pPr>
            <a:r>
              <a:rPr sz="4100" b="1" i="0" lang="he-IL">
                <a:solidFill>
                  <a:srgbClr val="B5523B"/>
                </a:solidFill>
                <a:latin typeface="Frank Ruhl Libre"/>
                <a:cs typeface="Frank Ruhl Libre"/>
                <a:ea typeface="Frank Ruhl Libre"/>
              </a:rPr>
              <a:t>כִּי־יִהְיֶה בְךָ אֶבְיוֹן מֵאַחַד</a:t>
            </a:r>
            <a:r>
              <a:rPr sz="4100" b="0" i="0" lang="he-IL">
                <a:solidFill>
                  <a:srgbClr val="2B2117"/>
                </a:solidFill>
                <a:latin typeface="Frank Ruhl Libre"/>
                <a:cs typeface="Frank Ruhl Libre"/>
                <a:ea typeface="Frank Ruhl Libre"/>
              </a:rPr>
              <a:t> אַחֶיךָ בְּאַחַד שְׁעָרֶיךָ בְּאַרְצְךָ אֲשֶׁר־ה' אֱלֹהֶיךָ נֹתֵן לָךְ לֹא תְאַמֵּץ אֶת־לְבָבְךָ וְלֹא תִקְפֹּץ אֶת־יָדְךָ מֵאָחִיךָ הָאֶבְיוֹן</a:t>
            </a:r>
          </a:p>
        </p:txBody>
      </p:sp>
      <p:sp>
        <p:nvSpPr>
          <p:cNvPr id="6" name="TextBox 5"/>
          <p:cNvSpPr txBox="1"/>
          <p:nvPr/>
        </p:nvSpPr>
        <p:spPr>
          <a:xfrm>
            <a:off x="1059815" y="5524500"/>
            <a:ext cx="10072370" cy="698500"/>
          </a:xfrm>
          <a:prstGeom prst="rect">
            <a:avLst/>
          </a:prstGeom>
          <a:noFill/>
        </p:spPr>
        <p:txBody>
          <a:bodyPr wrap="square" lIns="0" rIns="0" tIns="0" bIns="0" anchor="ctr"/>
          <a:lstStyle/>
          <a:p>
            <a:pPr algn="r" rtl="1">
              <a:lnSpc>
                <a:spcPts val="2295"/>
              </a:lnSpc>
            </a:pPr>
            <a:r>
              <a:rPr sz="1700" b="0" i="0" lang="he-IL">
                <a:solidFill>
                  <a:srgbClr val="EFE3C8"/>
                </a:solidFill>
                <a:latin typeface="Alef"/>
                <a:cs typeface="Alef"/>
                <a:ea typeface="Alef"/>
              </a:rPr>
              <a:t>פסוקים ז׳–ט׳</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קוראים בפסוקים · 3/5</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דברים ט"ו, י'</a:t>
            </a:r>
          </a:p>
        </p:txBody>
      </p:sp>
      <p:sp>
        <p:nvSpPr>
          <p:cNvPr id="5" name="TextBox 4"/>
          <p:cNvSpPr txBox="1"/>
          <p:nvPr/>
        </p:nvSpPr>
        <p:spPr>
          <a:xfrm>
            <a:off x="1308354" y="2252662"/>
            <a:ext cx="9575292" cy="2733675"/>
          </a:xfrm>
          <a:prstGeom prst="rect">
            <a:avLst/>
          </a:prstGeom>
          <a:noFill/>
        </p:spPr>
        <p:txBody>
          <a:bodyPr wrap="square" lIns="0" rIns="0" tIns="0" bIns="0" anchor="t"/>
          <a:lstStyle/>
          <a:p>
            <a:pPr algn="ctr" rtl="1">
              <a:lnSpc>
                <a:spcPts val="7175"/>
              </a:lnSpc>
            </a:pPr>
            <a:r>
              <a:rPr sz="4100" b="1" i="0" lang="he-IL">
                <a:solidFill>
                  <a:srgbClr val="B5523B"/>
                </a:solidFill>
                <a:latin typeface="Frank Ruhl Libre"/>
                <a:cs typeface="Frank Ruhl Libre"/>
                <a:ea typeface="Frank Ruhl Libre"/>
              </a:rPr>
              <a:t>נָתוֹן תִּתֵּן לוֹ וְלֹא־יֵרַע</a:t>
            </a:r>
            <a:r>
              <a:rPr sz="4100" b="0" i="0" lang="he-IL">
                <a:solidFill>
                  <a:srgbClr val="2B2117"/>
                </a:solidFill>
                <a:latin typeface="Frank Ruhl Libre"/>
                <a:cs typeface="Frank Ruhl Libre"/>
                <a:ea typeface="Frank Ruhl Libre"/>
              </a:rPr>
              <a:t> לְבָבְךָ בְּתִתְּךָ לוֹ כִּי בִּגְלַל הַדָּבָר הַזֶּה יְבָרֶכְךָ ה' אֱלֹהֶיךָ בְּכָל־מַעֲשֶׂךָ וּבְכֹל מִשְׁלַח יָדֶךָ</a:t>
            </a:r>
          </a:p>
        </p:txBody>
      </p:sp>
      <p:sp>
        <p:nvSpPr>
          <p:cNvPr id="6" name="TextBox 5"/>
          <p:cNvSpPr txBox="1"/>
          <p:nvPr/>
        </p:nvSpPr>
        <p:spPr>
          <a:xfrm>
            <a:off x="1059815" y="5524500"/>
            <a:ext cx="10072370" cy="698500"/>
          </a:xfrm>
          <a:prstGeom prst="rect">
            <a:avLst/>
          </a:prstGeom>
          <a:noFill/>
        </p:spPr>
        <p:txBody>
          <a:bodyPr wrap="square" lIns="0" rIns="0" tIns="0" bIns="0" anchor="ctr"/>
          <a:lstStyle/>
          <a:p>
            <a:pPr algn="r" rtl="1">
              <a:lnSpc>
                <a:spcPts val="2295"/>
              </a:lnSpc>
            </a:pPr>
            <a:r>
              <a:rPr sz="1700" b="0" i="0" lang="he-IL">
                <a:solidFill>
                  <a:srgbClr val="EFE3C8"/>
                </a:solidFill>
                <a:latin typeface="Alef"/>
                <a:cs typeface="Alef"/>
                <a:ea typeface="Alef"/>
              </a:rPr>
              <a:t>פסוקים י׳–י״א</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קוראים בפסוקים · 4/5</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דברים ט"ו, י"ב</a:t>
            </a:r>
          </a:p>
        </p:txBody>
      </p:sp>
      <p:sp>
        <p:nvSpPr>
          <p:cNvPr id="5" name="TextBox 4"/>
          <p:cNvSpPr txBox="1"/>
          <p:nvPr/>
        </p:nvSpPr>
        <p:spPr>
          <a:xfrm>
            <a:off x="1308354" y="2708275"/>
            <a:ext cx="9575292" cy="1822450"/>
          </a:xfrm>
          <a:prstGeom prst="rect">
            <a:avLst/>
          </a:prstGeom>
          <a:noFill/>
        </p:spPr>
        <p:txBody>
          <a:bodyPr wrap="square" lIns="0" rIns="0" tIns="0" bIns="0" anchor="t"/>
          <a:lstStyle/>
          <a:p>
            <a:pPr algn="ctr" rtl="1">
              <a:lnSpc>
                <a:spcPts val="7175"/>
              </a:lnSpc>
            </a:pPr>
            <a:r>
              <a:rPr sz="4100" b="1" i="0" lang="he-IL">
                <a:solidFill>
                  <a:srgbClr val="B5523B"/>
                </a:solidFill>
                <a:latin typeface="Frank Ruhl Libre"/>
                <a:cs typeface="Frank Ruhl Libre"/>
                <a:ea typeface="Frank Ruhl Libre"/>
              </a:rPr>
              <a:t>כִּי־יִמָּכֵר לְךָ אָחִיךָ הָעִבְרִי</a:t>
            </a:r>
            <a:r>
              <a:rPr sz="4100" b="0" i="0" lang="he-IL">
                <a:solidFill>
                  <a:srgbClr val="2B2117"/>
                </a:solidFill>
                <a:latin typeface="Frank Ruhl Libre"/>
                <a:cs typeface="Frank Ruhl Libre"/>
                <a:ea typeface="Frank Ruhl Libre"/>
              </a:rPr>
              <a:t> אוֹ הָעִבְרִיָּה וַעֲבָדְךָ שֵׁשׁ שָׁנִים וּבַשָּׁנָה הַשְּׁבִיעִת תְּשַׁלְּחֶנּוּ חָפְשִׁי מֵעִמָּךְ</a:t>
            </a:r>
          </a:p>
        </p:txBody>
      </p:sp>
      <p:sp>
        <p:nvSpPr>
          <p:cNvPr id="6" name="TextBox 5"/>
          <p:cNvSpPr txBox="1"/>
          <p:nvPr/>
        </p:nvSpPr>
        <p:spPr>
          <a:xfrm>
            <a:off x="1059815" y="5524500"/>
            <a:ext cx="10072370" cy="698500"/>
          </a:xfrm>
          <a:prstGeom prst="rect">
            <a:avLst/>
          </a:prstGeom>
          <a:noFill/>
        </p:spPr>
        <p:txBody>
          <a:bodyPr wrap="square" lIns="0" rIns="0" tIns="0" bIns="0" anchor="ctr"/>
          <a:lstStyle/>
          <a:p>
            <a:pPr algn="r" rtl="1">
              <a:lnSpc>
                <a:spcPts val="2295"/>
              </a:lnSpc>
            </a:pPr>
            <a:r>
              <a:rPr sz="1700" b="0" i="0" lang="he-IL">
                <a:solidFill>
                  <a:srgbClr val="EFE3C8"/>
                </a:solidFill>
                <a:latin typeface="Alef"/>
                <a:cs typeface="Alef"/>
                <a:ea typeface="Alef"/>
              </a:rPr>
              <a:t>פסוקים י״ב–ט״ז</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קוראים בפסוקים · 5/5</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דברים ט"ו, י"ז</a:t>
            </a:r>
          </a:p>
        </p:txBody>
      </p:sp>
      <p:sp>
        <p:nvSpPr>
          <p:cNvPr id="5" name="TextBox 4"/>
          <p:cNvSpPr txBox="1"/>
          <p:nvPr/>
        </p:nvSpPr>
        <p:spPr>
          <a:xfrm>
            <a:off x="1308354" y="2708275"/>
            <a:ext cx="9575292" cy="1822450"/>
          </a:xfrm>
          <a:prstGeom prst="rect">
            <a:avLst/>
          </a:prstGeom>
          <a:noFill/>
        </p:spPr>
        <p:txBody>
          <a:bodyPr wrap="square" lIns="0" rIns="0" tIns="0" bIns="0" anchor="t"/>
          <a:lstStyle/>
          <a:p>
            <a:pPr algn="ctr" rtl="1">
              <a:lnSpc>
                <a:spcPts val="7175"/>
              </a:lnSpc>
            </a:pPr>
            <a:r>
              <a:rPr sz="4100" b="1" i="0" lang="he-IL">
                <a:solidFill>
                  <a:srgbClr val="B5523B"/>
                </a:solidFill>
                <a:latin typeface="Frank Ruhl Libre"/>
                <a:cs typeface="Frank Ruhl Libre"/>
                <a:ea typeface="Frank Ruhl Libre"/>
              </a:rPr>
              <a:t>וְלָקַחְתָּ אֶת־הַמַּרְצֵעַ וְנָתַתָּה בְאָזְנוֹ</a:t>
            </a:r>
            <a:r>
              <a:rPr sz="4100" b="0" i="0" lang="he-IL">
                <a:solidFill>
                  <a:srgbClr val="2B2117"/>
                </a:solidFill>
                <a:latin typeface="Frank Ruhl Libre"/>
                <a:cs typeface="Frank Ruhl Libre"/>
                <a:ea typeface="Frank Ruhl Libre"/>
              </a:rPr>
              <a:t> וּבַדֶּלֶת וְהָיָה לְךָ עֶבֶד עוֹלָם וְאַף לַאֲמָתְךָ תַּעֲשֶׂה־כֵּן</a:t>
            </a:r>
          </a:p>
        </p:txBody>
      </p:sp>
      <p:sp>
        <p:nvSpPr>
          <p:cNvPr id="6" name="TextBox 5"/>
          <p:cNvSpPr txBox="1"/>
          <p:nvPr/>
        </p:nvSpPr>
        <p:spPr>
          <a:xfrm>
            <a:off x="1059815" y="5524500"/>
            <a:ext cx="10072370" cy="698500"/>
          </a:xfrm>
          <a:prstGeom prst="rect">
            <a:avLst/>
          </a:prstGeom>
          <a:noFill/>
        </p:spPr>
        <p:txBody>
          <a:bodyPr wrap="square" lIns="0" rIns="0" tIns="0" bIns="0" anchor="ctr"/>
          <a:lstStyle/>
          <a:p>
            <a:pPr algn="r" rtl="1">
              <a:lnSpc>
                <a:spcPts val="2295"/>
              </a:lnSpc>
            </a:pPr>
            <a:r>
              <a:rPr sz="1700" b="0" i="0" lang="he-IL">
                <a:solidFill>
                  <a:srgbClr val="EFE3C8"/>
                </a:solidFill>
                <a:latin typeface="Alef"/>
                <a:cs typeface="Alef"/>
                <a:ea typeface="Alef"/>
              </a:rPr>
              <a:t>פסוקים י״ז–י״ח</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מילים ומושגים</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ביאורי מילים</a:t>
            </a:r>
          </a:p>
        </p:txBody>
      </p:sp>
      <p:sp>
        <p:nvSpPr>
          <p:cNvPr id="5" name="TextBox 4"/>
          <p:cNvSpPr txBox="1"/>
          <p:nvPr/>
        </p:nvSpPr>
        <p:spPr>
          <a:xfrm>
            <a:off x="8123428" y="2044700"/>
            <a:ext cx="2930144" cy="406400"/>
          </a:xfrm>
          <a:prstGeom prst="rect">
            <a:avLst/>
          </a:prstGeom>
          <a:noFill/>
        </p:spPr>
        <p:txBody>
          <a:bodyPr wrap="square" lIns="0" rIns="0" tIns="0" bIns="0" anchor="t"/>
          <a:lstStyle/>
          <a:p>
            <a:pPr algn="r" rtl="1">
              <a:lnSpc>
                <a:spcPts val="3200"/>
              </a:lnSpc>
            </a:pPr>
            <a:r>
              <a:rPr sz="2300" b="0" i="0" lang="he-IL">
                <a:solidFill>
                  <a:srgbClr val="2F6E7A"/>
                </a:solidFill>
                <a:latin typeface="Suez One"/>
                <a:cs typeface="Suez One"/>
                <a:ea typeface="Suez One"/>
              </a:rPr>
              <a:t>כי יהיה בך אביון</a:t>
            </a:r>
          </a:p>
        </p:txBody>
      </p:sp>
      <p:sp>
        <p:nvSpPr>
          <p:cNvPr id="6" name="TextBox 5"/>
          <p:cNvSpPr txBox="1"/>
          <p:nvPr/>
        </p:nvSpPr>
        <p:spPr>
          <a:xfrm>
            <a:off x="8123428" y="2514600"/>
            <a:ext cx="2930144" cy="1155700"/>
          </a:xfrm>
          <a:prstGeom prst="rect">
            <a:avLst/>
          </a:prstGeom>
          <a:noFill/>
        </p:spPr>
        <p:txBody>
          <a:bodyPr wrap="square" lIns="0" rIns="0" tIns="0" bIns="0" anchor="t"/>
          <a:lstStyle/>
          <a:p>
            <a:pPr algn="r" rtl="1">
              <a:lnSpc>
                <a:spcPts val="2227"/>
              </a:lnSpc>
            </a:pPr>
            <a:r>
              <a:rPr sz="1650" b="0" i="0" lang="he-IL">
                <a:solidFill>
                  <a:srgbClr val="2B2117"/>
                </a:solidFill>
                <a:latin typeface="Alef"/>
                <a:cs typeface="Alef"/>
                <a:ea typeface="Alef"/>
              </a:rPr>
              <a:t>הַתָּאֵב תָּאֵב קוֹדֵם.</a:t>
            </a:r>
          </a:p>
        </p:txBody>
      </p:sp>
      <p:sp>
        <p:nvSpPr>
          <p:cNvPr id="7" name="TextBox 6"/>
          <p:cNvSpPr txBox="1"/>
          <p:nvPr/>
        </p:nvSpPr>
        <p:spPr>
          <a:xfrm>
            <a:off x="4630928" y="2044700"/>
            <a:ext cx="2930144" cy="406400"/>
          </a:xfrm>
          <a:prstGeom prst="rect">
            <a:avLst/>
          </a:prstGeom>
          <a:noFill/>
        </p:spPr>
        <p:txBody>
          <a:bodyPr wrap="square" lIns="0" rIns="0" tIns="0" bIns="0" anchor="t"/>
          <a:lstStyle/>
          <a:p>
            <a:pPr algn="r" rtl="1">
              <a:lnSpc>
                <a:spcPts val="3200"/>
              </a:lnSpc>
            </a:pPr>
            <a:r>
              <a:rPr sz="2300" b="0" i="0" lang="he-IL">
                <a:solidFill>
                  <a:srgbClr val="2F6E7A"/>
                </a:solidFill>
                <a:latin typeface="Suez One"/>
                <a:cs typeface="Suez One"/>
                <a:ea typeface="Suez One"/>
              </a:rPr>
              <a:t>מאחד אחיך</a:t>
            </a:r>
          </a:p>
        </p:txBody>
      </p:sp>
      <p:sp>
        <p:nvSpPr>
          <p:cNvPr id="8" name="TextBox 7"/>
          <p:cNvSpPr txBox="1"/>
          <p:nvPr/>
        </p:nvSpPr>
        <p:spPr>
          <a:xfrm>
            <a:off x="4630928" y="2514600"/>
            <a:ext cx="2930144" cy="1155700"/>
          </a:xfrm>
          <a:prstGeom prst="rect">
            <a:avLst/>
          </a:prstGeom>
          <a:noFill/>
        </p:spPr>
        <p:txBody>
          <a:bodyPr wrap="square" lIns="0" rIns="0" tIns="0" bIns="0" anchor="t"/>
          <a:lstStyle/>
          <a:p>
            <a:pPr algn="r" rtl="1">
              <a:lnSpc>
                <a:spcPts val="2227"/>
              </a:lnSpc>
            </a:pPr>
            <a:r>
              <a:rPr sz="1650" b="0" i="0" lang="he-IL">
                <a:solidFill>
                  <a:srgbClr val="2B2117"/>
                </a:solidFill>
                <a:latin typeface="Alef"/>
                <a:cs typeface="Alef"/>
                <a:ea typeface="Alef"/>
              </a:rPr>
              <a:t>אָחִיךָ מֵאָבִיךָ קוֹדֵם לְאָחִיךָ מֵאִמְּךָ.</a:t>
            </a:r>
          </a:p>
        </p:txBody>
      </p:sp>
      <p:sp>
        <p:nvSpPr>
          <p:cNvPr id="9" name="TextBox 8"/>
          <p:cNvSpPr txBox="1"/>
          <p:nvPr/>
        </p:nvSpPr>
        <p:spPr>
          <a:xfrm>
            <a:off x="1138428" y="2044700"/>
            <a:ext cx="2930144" cy="406400"/>
          </a:xfrm>
          <a:prstGeom prst="rect">
            <a:avLst/>
          </a:prstGeom>
          <a:noFill/>
        </p:spPr>
        <p:txBody>
          <a:bodyPr wrap="square" lIns="0" rIns="0" tIns="0" bIns="0" anchor="t"/>
          <a:lstStyle/>
          <a:p>
            <a:pPr algn="r" rtl="1">
              <a:lnSpc>
                <a:spcPts val="3200"/>
              </a:lnSpc>
            </a:pPr>
            <a:r>
              <a:rPr sz="2300" b="0" i="0" lang="he-IL">
                <a:solidFill>
                  <a:srgbClr val="2F6E7A"/>
                </a:solidFill>
                <a:latin typeface="Suez One"/>
                <a:cs typeface="Suez One"/>
                <a:ea typeface="Suez One"/>
              </a:rPr>
              <a:t>שעריך</a:t>
            </a:r>
          </a:p>
        </p:txBody>
      </p:sp>
      <p:sp>
        <p:nvSpPr>
          <p:cNvPr id="10" name="TextBox 9"/>
          <p:cNvSpPr txBox="1"/>
          <p:nvPr/>
        </p:nvSpPr>
        <p:spPr>
          <a:xfrm>
            <a:off x="1138428" y="2514600"/>
            <a:ext cx="2930144" cy="1155700"/>
          </a:xfrm>
          <a:prstGeom prst="rect">
            <a:avLst/>
          </a:prstGeom>
          <a:noFill/>
        </p:spPr>
        <p:txBody>
          <a:bodyPr wrap="square" lIns="0" rIns="0" tIns="0" bIns="0" anchor="t"/>
          <a:lstStyle/>
          <a:p>
            <a:pPr algn="r" rtl="1">
              <a:lnSpc>
                <a:spcPts val="2227"/>
              </a:lnSpc>
            </a:pPr>
            <a:r>
              <a:rPr sz="1650" b="0" i="0" lang="he-IL">
                <a:solidFill>
                  <a:srgbClr val="2B2117"/>
                </a:solidFill>
                <a:latin typeface="Alef"/>
                <a:cs typeface="Alef"/>
                <a:ea typeface="Alef"/>
              </a:rPr>
              <a:t>עֲנִיֵּי עִירְךָ קוֹדְמִים לַעֲנִיֵּי עִיר אַחֶרֶת.</a:t>
            </a:r>
          </a:p>
        </p:txBody>
      </p:sp>
      <p:sp>
        <p:nvSpPr>
          <p:cNvPr id="11" name="TextBox 10"/>
          <p:cNvSpPr txBox="1"/>
          <p:nvPr/>
        </p:nvSpPr>
        <p:spPr>
          <a:xfrm>
            <a:off x="8123428" y="4267200"/>
            <a:ext cx="2930144" cy="406400"/>
          </a:xfrm>
          <a:prstGeom prst="rect">
            <a:avLst/>
          </a:prstGeom>
          <a:noFill/>
        </p:spPr>
        <p:txBody>
          <a:bodyPr wrap="square" lIns="0" rIns="0" tIns="0" bIns="0" anchor="t"/>
          <a:lstStyle/>
          <a:p>
            <a:pPr algn="r" rtl="1">
              <a:lnSpc>
                <a:spcPts val="3200"/>
              </a:lnSpc>
            </a:pPr>
            <a:r>
              <a:rPr sz="2300" b="0" i="0" lang="he-IL">
                <a:solidFill>
                  <a:srgbClr val="2F6E7A"/>
                </a:solidFill>
                <a:latin typeface="Suez One"/>
                <a:cs typeface="Suez One"/>
                <a:ea typeface="Suez One"/>
              </a:rPr>
              <a:t>מאחיך האביון</a:t>
            </a:r>
          </a:p>
        </p:txBody>
      </p:sp>
      <p:sp>
        <p:nvSpPr>
          <p:cNvPr id="12" name="TextBox 11"/>
          <p:cNvSpPr txBox="1"/>
          <p:nvPr/>
        </p:nvSpPr>
        <p:spPr>
          <a:xfrm>
            <a:off x="8123428" y="4737100"/>
            <a:ext cx="2930144" cy="1155700"/>
          </a:xfrm>
          <a:prstGeom prst="rect">
            <a:avLst/>
          </a:prstGeom>
          <a:noFill/>
        </p:spPr>
        <p:txBody>
          <a:bodyPr wrap="square" lIns="0" rIns="0" tIns="0" bIns="0" anchor="t"/>
          <a:lstStyle/>
          <a:p>
            <a:pPr algn="r" rtl="1">
              <a:lnSpc>
                <a:spcPts val="2227"/>
              </a:lnSpc>
            </a:pPr>
            <a:r>
              <a:rPr sz="1650" b="0" i="0" lang="he-IL">
                <a:solidFill>
                  <a:srgbClr val="2B2117"/>
                </a:solidFill>
                <a:latin typeface="Alef"/>
                <a:cs typeface="Alef"/>
                <a:ea typeface="Alef"/>
              </a:rPr>
              <a:t>אִם לֹא תִתֵּן לוֹ, סוֹפְךָ לִהְיוֹת אָחִיו שֶׁל אֶבְיוֹן (שם).</a:t>
            </a:r>
          </a:p>
        </p:txBody>
      </p:sp>
      <p:sp>
        <p:nvSpPr>
          <p:cNvPr id="13" name="TextBox 12"/>
          <p:cNvSpPr txBox="1"/>
          <p:nvPr/>
        </p:nvSpPr>
        <p:spPr>
          <a:xfrm>
            <a:off x="4630928" y="4267200"/>
            <a:ext cx="2930144" cy="406400"/>
          </a:xfrm>
          <a:prstGeom prst="rect">
            <a:avLst/>
          </a:prstGeom>
          <a:noFill/>
        </p:spPr>
        <p:txBody>
          <a:bodyPr wrap="square" lIns="0" rIns="0" tIns="0" bIns="0" anchor="t"/>
          <a:lstStyle/>
          <a:p>
            <a:pPr algn="r" rtl="1">
              <a:lnSpc>
                <a:spcPts val="3200"/>
              </a:lnSpc>
            </a:pPr>
            <a:r>
              <a:rPr sz="2300" b="0" i="0" lang="he-IL">
                <a:solidFill>
                  <a:srgbClr val="2F6E7A"/>
                </a:solidFill>
                <a:latin typeface="Suez One"/>
                <a:cs typeface="Suez One"/>
                <a:ea typeface="Suez One"/>
              </a:rPr>
              <a:t>נתון תתן לו</a:t>
            </a:r>
          </a:p>
        </p:txBody>
      </p:sp>
      <p:sp>
        <p:nvSpPr>
          <p:cNvPr id="14" name="TextBox 13"/>
          <p:cNvSpPr txBox="1"/>
          <p:nvPr/>
        </p:nvSpPr>
        <p:spPr>
          <a:xfrm>
            <a:off x="4630928" y="4737100"/>
            <a:ext cx="2930144" cy="1155700"/>
          </a:xfrm>
          <a:prstGeom prst="rect">
            <a:avLst/>
          </a:prstGeom>
          <a:noFill/>
        </p:spPr>
        <p:txBody>
          <a:bodyPr wrap="square" lIns="0" rIns="0" tIns="0" bIns="0" anchor="t"/>
          <a:lstStyle/>
          <a:p>
            <a:pPr algn="r" rtl="1">
              <a:lnSpc>
                <a:spcPts val="2227"/>
              </a:lnSpc>
            </a:pPr>
            <a:r>
              <a:rPr sz="1650" b="0" i="0" lang="he-IL">
                <a:solidFill>
                  <a:srgbClr val="2B2117"/>
                </a:solidFill>
                <a:latin typeface="Alef"/>
                <a:cs typeface="Alef"/>
                <a:ea typeface="Alef"/>
              </a:rPr>
              <a:t>אֲפִלּוּ מֵאָה פְעָמִים.</a:t>
            </a:r>
          </a:p>
        </p:txBody>
      </p:sp>
      <p:sp>
        <p:nvSpPr>
          <p:cNvPr id="15" name="TextBox 14"/>
          <p:cNvSpPr txBox="1"/>
          <p:nvPr/>
        </p:nvSpPr>
        <p:spPr>
          <a:xfrm>
            <a:off x="1138428" y="4267200"/>
            <a:ext cx="2930144" cy="406400"/>
          </a:xfrm>
          <a:prstGeom prst="rect">
            <a:avLst/>
          </a:prstGeom>
          <a:noFill/>
        </p:spPr>
        <p:txBody>
          <a:bodyPr wrap="square" lIns="0" rIns="0" tIns="0" bIns="0" anchor="t"/>
          <a:lstStyle/>
          <a:p>
            <a:pPr algn="r" rtl="1">
              <a:lnSpc>
                <a:spcPts val="3200"/>
              </a:lnSpc>
            </a:pPr>
            <a:r>
              <a:rPr sz="2300" b="0" i="0" lang="he-IL">
                <a:solidFill>
                  <a:srgbClr val="2F6E7A"/>
                </a:solidFill>
                <a:latin typeface="Suez One"/>
                <a:cs typeface="Suez One"/>
                <a:ea typeface="Suez One"/>
              </a:rPr>
              <a:t>לו</a:t>
            </a:r>
          </a:p>
        </p:txBody>
      </p:sp>
      <p:sp>
        <p:nvSpPr>
          <p:cNvPr id="16" name="TextBox 15"/>
          <p:cNvSpPr txBox="1"/>
          <p:nvPr/>
        </p:nvSpPr>
        <p:spPr>
          <a:xfrm>
            <a:off x="1138428" y="4737100"/>
            <a:ext cx="2930144" cy="1155700"/>
          </a:xfrm>
          <a:prstGeom prst="rect">
            <a:avLst/>
          </a:prstGeom>
          <a:noFill/>
        </p:spPr>
        <p:txBody>
          <a:bodyPr wrap="square" lIns="0" rIns="0" tIns="0" bIns="0" anchor="t"/>
          <a:lstStyle/>
          <a:p>
            <a:pPr algn="r" rtl="1">
              <a:lnSpc>
                <a:spcPts val="2227"/>
              </a:lnSpc>
            </a:pPr>
            <a:r>
              <a:rPr sz="1650" b="0" i="0" lang="he-IL">
                <a:solidFill>
                  <a:srgbClr val="2B2117"/>
                </a:solidFill>
                <a:latin typeface="Alef"/>
                <a:cs typeface="Alef"/>
                <a:ea typeface="Alef"/>
              </a:rPr>
              <a:t>בֵּינוֹ וּבֵינְךָ.</a:t>
            </a:r>
          </a:p>
        </p:txBody>
      </p:sp>
      <p:sp>
        <p:nvSpPr>
          <p:cNvPr id="17" name="TextBox 1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פרשנים</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רש"י</a:t>
            </a:r>
          </a:p>
        </p:txBody>
      </p:sp>
      <p:sp>
        <p:nvSpPr>
          <p:cNvPr id="5" name="TextBox 4"/>
          <p:cNvSpPr txBox="1"/>
          <p:nvPr/>
        </p:nvSpPr>
        <p:spPr>
          <a:xfrm>
            <a:off x="1308354" y="2333922"/>
            <a:ext cx="9575292" cy="304800"/>
          </a:xfrm>
          <a:prstGeom prst="rect">
            <a:avLst/>
          </a:prstGeom>
          <a:noFill/>
        </p:spPr>
        <p:txBody>
          <a:bodyPr wrap="square" lIns="0" rIns="0" tIns="0" bIns="0" anchor="t"/>
          <a:lstStyle/>
          <a:p>
            <a:pPr algn="r" rtl="1">
              <a:lnSpc>
                <a:spcPts val="2400"/>
              </a:lnSpc>
            </a:pPr>
            <a:r>
              <a:rPr sz="1700" b="0" i="0" lang="he-IL">
                <a:solidFill>
                  <a:srgbClr val="2F6E7A"/>
                </a:solidFill>
                <a:latin typeface="Suez One"/>
                <a:cs typeface="Suez One"/>
                <a:ea typeface="Suez One"/>
              </a:rPr>
              <a:t>רש"י על דברים ט"ו, א'</a:t>
            </a:r>
          </a:p>
        </p:txBody>
      </p:sp>
      <p:sp>
        <p:nvSpPr>
          <p:cNvPr id="6" name="TextBox 5"/>
          <p:cNvSpPr txBox="1"/>
          <p:nvPr/>
        </p:nvSpPr>
        <p:spPr>
          <a:xfrm>
            <a:off x="1308354" y="2765722"/>
            <a:ext cx="9575292" cy="1567755"/>
          </a:xfrm>
          <a:prstGeom prst="rect">
            <a:avLst/>
          </a:prstGeom>
          <a:noFill/>
        </p:spPr>
        <p:txBody>
          <a:bodyPr wrap="square" lIns="0" rIns="0" tIns="0" bIns="0" anchor="t"/>
          <a:lstStyle/>
          <a:p>
            <a:pPr algn="r" rtl="1">
              <a:lnSpc>
                <a:spcPts val="4115"/>
              </a:lnSpc>
            </a:pPr>
            <a:r>
              <a:rPr sz="2550" b="1" i="0" lang="he-IL">
                <a:solidFill>
                  <a:srgbClr val="B5523B"/>
                </a:solidFill>
                <a:latin typeface="Noto Serif Hebrew"/>
                <a:cs typeface="Noto Serif Hebrew"/>
                <a:ea typeface="Noto Serif Hebrew"/>
              </a:rPr>
              <a:t>מקץ שבע שנים</a:t>
            </a:r>
            <a:r>
              <a:rPr sz="2550" b="0" i="0" lang="he-IL">
                <a:solidFill>
                  <a:srgbClr val="2B2117"/>
                </a:solidFill>
                <a:latin typeface="Noto Serif Hebrew"/>
                <a:cs typeface="Noto Serif Hebrew"/>
                <a:ea typeface="Noto Serif Hebrew"/>
              </a:rPr>
              <a:t>. יָכוֹל שֶׁבַע שָׁנִים לְכָל מִלְוָה וּמִלְוָה, תַּ"לֹ "קָרְבָה שְׁנַת הַשֶּׁבַע", וְאִם אַתָּה אוֹמֵר שֶׁבַע שָׁנִים לְכָל מִלְוָה וּמִלְוָה, לְהַלְוָאוֹת כָּל אֶחָד וְאֶחָד, הֵיאַךְ הִיא קְרֵבָה? הָא לָמַדְתָּ שֶׁבַע שָׁנִים לְמִנְיַן הַשְּׁמִטָּה (ספרי):</a:t>
            </a:r>
          </a:p>
        </p:txBody>
      </p:sp>
      <p:sp>
        <p:nvSpPr>
          <p:cNvPr id="7" name="TextBox 6"/>
          <p:cNvSpPr txBox="1"/>
          <p:nvPr/>
        </p:nvSpPr>
        <p:spPr>
          <a:xfrm>
            <a:off x="1125220" y="5016500"/>
            <a:ext cx="9941560" cy="1079500"/>
          </a:xfrm>
          <a:prstGeom prst="rect">
            <a:avLst/>
          </a:prstGeom>
          <a:noFill/>
        </p:spPr>
        <p:txBody>
          <a:bodyPr wrap="square" lIns="0" rIns="0" tIns="0" bIns="0" anchor="ctr"/>
          <a:lstStyle/>
          <a:p>
            <a:pPr algn="r" rtl="1">
              <a:lnSpc>
                <a:spcPts val="2860"/>
              </a:lnSpc>
            </a:pPr>
            <a:r>
              <a:rPr sz="2200" b="0" i="0" lang="he-IL">
                <a:solidFill>
                  <a:srgbClr val="EFE3C8"/>
                </a:solidFill>
                <a:latin typeface="Alef"/>
                <a:cs typeface="Alef"/>
                <a:ea typeface="Alef"/>
              </a:rPr>
              <a:t>מה מסביר רש"י על «מקץ שבע שנים»?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פרשנים</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מלבי"ם</a:t>
            </a:r>
          </a:p>
        </p:txBody>
      </p:sp>
      <p:sp>
        <p:nvSpPr>
          <p:cNvPr id="5" name="TextBox 4"/>
          <p:cNvSpPr txBox="1"/>
          <p:nvPr/>
        </p:nvSpPr>
        <p:spPr>
          <a:xfrm>
            <a:off x="1308354" y="2292548"/>
            <a:ext cx="9575292" cy="304800"/>
          </a:xfrm>
          <a:prstGeom prst="rect">
            <a:avLst/>
          </a:prstGeom>
          <a:noFill/>
        </p:spPr>
        <p:txBody>
          <a:bodyPr wrap="square" lIns="0" rIns="0" tIns="0" bIns="0" anchor="t"/>
          <a:lstStyle/>
          <a:p>
            <a:pPr algn="r" rtl="1">
              <a:lnSpc>
                <a:spcPts val="2400"/>
              </a:lnSpc>
            </a:pPr>
            <a:r>
              <a:rPr sz="1700" b="0" i="0" lang="he-IL">
                <a:solidFill>
                  <a:srgbClr val="2F6E7A"/>
                </a:solidFill>
                <a:latin typeface="Suez One"/>
                <a:cs typeface="Suez One"/>
                <a:ea typeface="Suez One"/>
              </a:rPr>
              <a:t>מלבי"ם על דברים ט"ו, ז'</a:t>
            </a:r>
          </a:p>
        </p:txBody>
      </p:sp>
      <p:sp>
        <p:nvSpPr>
          <p:cNvPr id="6" name="TextBox 5"/>
          <p:cNvSpPr txBox="1"/>
          <p:nvPr/>
        </p:nvSpPr>
        <p:spPr>
          <a:xfrm>
            <a:off x="1308354" y="2724348"/>
            <a:ext cx="9575292" cy="1650503"/>
          </a:xfrm>
          <a:prstGeom prst="rect">
            <a:avLst/>
          </a:prstGeom>
          <a:noFill/>
        </p:spPr>
        <p:txBody>
          <a:bodyPr wrap="square" lIns="0" rIns="0" tIns="0" bIns="0" anchor="t"/>
          <a:lstStyle/>
          <a:p>
            <a:pPr algn="r" rtl="1">
              <a:lnSpc>
                <a:spcPts val="4332"/>
              </a:lnSpc>
            </a:pPr>
            <a:r>
              <a:rPr sz="2700" b="0" i="0" lang="he-IL">
                <a:solidFill>
                  <a:srgbClr val="2B2117"/>
                </a:solidFill>
                <a:latin typeface="Noto Serif Hebrew"/>
                <a:cs typeface="Noto Serif Hebrew"/>
                <a:ea typeface="Noto Serif Hebrew"/>
              </a:rPr>
              <a:t>[קלד] לא תאמץ את לבבך, יש הבדל בין חזוק ובין אמוץ, שחזוק הוא התחלת החוזק ואמוץ הוא התמדת החוזק, ובא להזהיר שיתמיד לעזור להאביון, והנה לפעמים ירפה ידיו ממנו מפני קושי הלב ...</a:t>
            </a:r>
          </a:p>
        </p:txBody>
      </p:sp>
      <p:sp>
        <p:nvSpPr>
          <p:cNvPr id="7" name="TextBox 6"/>
          <p:cNvSpPr txBox="1"/>
          <p:nvPr/>
        </p:nvSpPr>
        <p:spPr>
          <a:xfrm>
            <a:off x="1125220" y="5016500"/>
            <a:ext cx="9941560" cy="1079500"/>
          </a:xfrm>
          <a:prstGeom prst="rect">
            <a:avLst/>
          </a:prstGeom>
          <a:noFill/>
        </p:spPr>
        <p:txBody>
          <a:bodyPr wrap="square" lIns="0" rIns="0" tIns="0" bIns="0" anchor="ctr"/>
          <a:lstStyle/>
          <a:p>
            <a:pPr algn="r" rtl="1">
              <a:lnSpc>
                <a:spcPts val="2860"/>
              </a:lnSpc>
            </a:pPr>
            <a:r>
              <a:rPr sz="2200" b="0" i="0" lang="he-IL">
                <a:solidFill>
                  <a:srgbClr val="EFE3C8"/>
                </a:solidFill>
                <a:latin typeface="Alef"/>
                <a:cs typeface="Alef"/>
                <a:ea typeface="Alef"/>
              </a:rPr>
              <a:t>מה מוסיף פירושו של מלבי"ם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שאלות הבנה ופרשנות · 1/3</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שאלה 1</a:t>
            </a:r>
          </a:p>
        </p:txBody>
      </p:sp>
      <p:sp>
        <p:nvSpPr>
          <p:cNvPr id="5" name="TextBox 4"/>
          <p:cNvSpPr txBox="1"/>
          <p:nvPr/>
        </p:nvSpPr>
        <p:spPr>
          <a:xfrm>
            <a:off x="1112139" y="1892300"/>
            <a:ext cx="9967722" cy="3454400"/>
          </a:xfrm>
          <a:prstGeom prst="rect">
            <a:avLst/>
          </a:prstGeom>
          <a:noFill/>
        </p:spPr>
        <p:txBody>
          <a:bodyPr wrap="square" lIns="0" rIns="0" tIns="0" bIns="0" anchor="ctr"/>
          <a:lstStyle/>
          <a:p>
            <a:pPr algn="r" rtl="1">
              <a:lnSpc>
                <a:spcPts val="4200"/>
              </a:lnSpc>
            </a:pPr>
            <a:r>
              <a:rPr sz="3000" b="0" i="0" lang="he-IL">
                <a:solidFill>
                  <a:srgbClr val="2B2117"/>
                </a:solidFill>
                <a:latin typeface="Suez One"/>
                <a:cs typeface="Suez One"/>
                <a:ea typeface="Suez One"/>
              </a:rPr>
              <a:t>קראו את הפסוקים בנושא «שמיטת כספים» (דברים ט״ו). מה נאמר בהם? הביאו ראיה מן הכתוב.</a:t>
            </a:r>
          </a:p>
        </p:txBody>
      </p:sp>
      <p:sp>
        <p:nvSpPr>
          <p:cNvPr id="6" name="TextBox 5"/>
          <p:cNvSpPr txBox="1"/>
          <p:nvPr/>
        </p:nvSpPr>
        <p:spPr>
          <a:xfrm>
            <a:off x="1079500" y="5778500"/>
            <a:ext cx="807045" cy="317500"/>
          </a:xfrm>
          <a:prstGeom prst="rect">
            <a:avLst/>
          </a:prstGeom>
          <a:noFill/>
        </p:spPr>
        <p:txBody>
          <a:bodyPr wrap="square" lIns="0" rIns="0" tIns="0" bIns="0" anchor="t"/>
          <a:lstStyle/>
          <a:p>
            <a:pPr algn="r" rtl="1">
              <a:lnSpc>
                <a:spcPts val="2500"/>
              </a:lnSpc>
            </a:pPr>
            <a:r>
              <a:rPr sz="1700" b="0" i="0" lang="he-IL">
                <a:solidFill>
                  <a:srgbClr val="EFE3C8"/>
                </a:solidFill>
                <a:latin typeface="Alef"/>
                <a:cs typeface="Alef"/>
                <a:ea typeface="Alef"/>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שאלות הבנה ופרשנות · 2/3</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שאלה 2</a:t>
            </a:r>
          </a:p>
        </p:txBody>
      </p:sp>
      <p:sp>
        <p:nvSpPr>
          <p:cNvPr id="5" name="TextBox 4"/>
          <p:cNvSpPr txBox="1"/>
          <p:nvPr/>
        </p:nvSpPr>
        <p:spPr>
          <a:xfrm>
            <a:off x="1112139" y="1892300"/>
            <a:ext cx="9967722" cy="3454400"/>
          </a:xfrm>
          <a:prstGeom prst="rect">
            <a:avLst/>
          </a:prstGeom>
          <a:noFill/>
        </p:spPr>
        <p:txBody>
          <a:bodyPr wrap="square" lIns="0" rIns="0" tIns="0" bIns="0" anchor="ctr"/>
          <a:lstStyle/>
          <a:p>
            <a:pPr algn="r" rtl="1">
              <a:lnSpc>
                <a:spcPts val="4200"/>
              </a:lnSpc>
            </a:pPr>
            <a:r>
              <a:rPr sz="3000" b="0" i="0" lang="he-IL">
                <a:solidFill>
                  <a:srgbClr val="2B2117"/>
                </a:solidFill>
                <a:latin typeface="Suez One"/>
                <a:cs typeface="Suez One"/>
                <a:ea typeface="Suez One"/>
              </a:rPr>
              <a:t>קראו את הפסוקים בנושא «עבד עברי» (דברים ט״ו). מה נאמר בהם? הביאו ראיה מן הכתוב.</a:t>
            </a:r>
          </a:p>
        </p:txBody>
      </p:sp>
      <p:sp>
        <p:nvSpPr>
          <p:cNvPr id="6" name="TextBox 5"/>
          <p:cNvSpPr txBox="1"/>
          <p:nvPr/>
        </p:nvSpPr>
        <p:spPr>
          <a:xfrm>
            <a:off x="1079500" y="5778500"/>
            <a:ext cx="807045" cy="317500"/>
          </a:xfrm>
          <a:prstGeom prst="rect">
            <a:avLst/>
          </a:prstGeom>
          <a:noFill/>
        </p:spPr>
        <p:txBody>
          <a:bodyPr wrap="square" lIns="0" rIns="0" tIns="0" bIns="0" anchor="t"/>
          <a:lstStyle/>
          <a:p>
            <a:pPr algn="r" rtl="1">
              <a:lnSpc>
                <a:spcPts val="2500"/>
              </a:lnSpc>
            </a:pPr>
            <a:r>
              <a:rPr sz="1700" b="0" i="0" lang="he-IL">
                <a:solidFill>
                  <a:srgbClr val="EFE3C8"/>
                </a:solidFill>
                <a:latin typeface="Alef"/>
                <a:cs typeface="Alef"/>
                <a:ea typeface="Alef"/>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שאלות הבנה ופרשנות · 3/3</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שאלה 3</a:t>
            </a:r>
          </a:p>
        </p:txBody>
      </p:sp>
      <p:sp>
        <p:nvSpPr>
          <p:cNvPr id="5" name="TextBox 4"/>
          <p:cNvSpPr txBox="1"/>
          <p:nvPr/>
        </p:nvSpPr>
        <p:spPr>
          <a:xfrm>
            <a:off x="1112139" y="1892300"/>
            <a:ext cx="9967722" cy="3454400"/>
          </a:xfrm>
          <a:prstGeom prst="rect">
            <a:avLst/>
          </a:prstGeom>
          <a:noFill/>
        </p:spPr>
        <p:txBody>
          <a:bodyPr wrap="square" lIns="0" rIns="0" tIns="0" bIns="0" anchor="ctr"/>
          <a:lstStyle/>
          <a:p>
            <a:pPr algn="r" rtl="1">
              <a:lnSpc>
                <a:spcPts val="4200"/>
              </a:lnSpc>
            </a:pPr>
            <a:r>
              <a:rPr sz="3000" b="0" i="0" lang="he-IL">
                <a:solidFill>
                  <a:srgbClr val="2B2117"/>
                </a:solidFill>
                <a:latin typeface="Suez One"/>
                <a:cs typeface="Suez One"/>
                <a:ea typeface="Suez One"/>
              </a:rPr>
              <a:t>קראו את הפסוקים בנושא «בכור» (דברים ט״ו). מה נאמר בהם? הביאו ראיה מן הכתוב.</a:t>
            </a:r>
          </a:p>
        </p:txBody>
      </p:sp>
      <p:sp>
        <p:nvSpPr>
          <p:cNvPr id="6" name="TextBox 5"/>
          <p:cNvSpPr txBox="1"/>
          <p:nvPr/>
        </p:nvSpPr>
        <p:spPr>
          <a:xfrm>
            <a:off x="1079500" y="5778500"/>
            <a:ext cx="807045" cy="317500"/>
          </a:xfrm>
          <a:prstGeom prst="rect">
            <a:avLst/>
          </a:prstGeom>
          <a:noFill/>
        </p:spPr>
        <p:txBody>
          <a:bodyPr wrap="square" lIns="0" rIns="0" tIns="0" bIns="0" anchor="t"/>
          <a:lstStyle/>
          <a:p>
            <a:pPr algn="r" rtl="1">
              <a:lnSpc>
                <a:spcPts val="2500"/>
              </a:lnSpc>
            </a:pPr>
            <a:r>
              <a:rPr sz="1700" b="0" i="0" lang="he-IL">
                <a:solidFill>
                  <a:srgbClr val="EFE3C8"/>
                </a:solidFill>
                <a:latin typeface="Alef"/>
                <a:cs typeface="Alef"/>
                <a:ea typeface="Alef"/>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דיון בכיתה</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מה דעתכם?</a:t>
            </a:r>
          </a:p>
        </p:txBody>
      </p:sp>
      <p:sp>
        <p:nvSpPr>
          <p:cNvPr id="5" name="TextBox 4"/>
          <p:cNvSpPr txBox="1"/>
          <p:nvPr/>
        </p:nvSpPr>
        <p:spPr>
          <a:xfrm>
            <a:off x="4929632" y="1968500"/>
            <a:ext cx="5964936" cy="1460500"/>
          </a:xfrm>
          <a:prstGeom prst="rect">
            <a:avLst/>
          </a:prstGeom>
          <a:noFill/>
        </p:spPr>
        <p:txBody>
          <a:bodyPr wrap="square" lIns="0" rIns="0" tIns="0" bIns="0" anchor="ctr"/>
          <a:lstStyle/>
          <a:p>
            <a:pPr algn="r" rtl="1">
              <a:lnSpc>
                <a:spcPts val="3105"/>
              </a:lnSpc>
            </a:pPr>
            <a:r>
              <a:rPr sz="2300" b="0" i="0" lang="he-IL">
                <a:solidFill>
                  <a:srgbClr val="2B2117"/>
                </a:solidFill>
                <a:latin typeface="Alef"/>
                <a:cs typeface="Alef"/>
                <a:ea typeface="Alef"/>
              </a:rPr>
              <a:t>מה לדעתכם המסר המרכזי של דברים ט״ו? נמקו את דעתכם.</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סיכום</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מפת מושגים</a:t>
            </a:r>
          </a:p>
        </p:txBody>
      </p:sp>
      <p:sp>
        <p:nvSpPr>
          <p:cNvPr id="5" name="TextBox 4"/>
          <p:cNvSpPr txBox="1"/>
          <p:nvPr/>
        </p:nvSpPr>
        <p:spPr>
          <a:xfrm>
            <a:off x="4853305" y="3492500"/>
            <a:ext cx="2485390" cy="952500"/>
          </a:xfrm>
          <a:prstGeom prst="rect">
            <a:avLst/>
          </a:prstGeom>
          <a:noFill/>
        </p:spPr>
        <p:txBody>
          <a:bodyPr wrap="square" lIns="0" rIns="0" tIns="0" bIns="0" anchor="ctr"/>
          <a:lstStyle/>
          <a:p>
            <a:pPr algn="ctr" rtl="1">
              <a:lnSpc>
                <a:spcPts val="3105"/>
              </a:lnSpc>
            </a:pPr>
            <a:r>
              <a:rPr sz="2700" b="0" i="0" lang="he-IL">
                <a:solidFill>
                  <a:srgbClr val="EFE3C8"/>
                </a:solidFill>
                <a:latin typeface="Suez One"/>
                <a:cs typeface="Suez One"/>
                <a:ea typeface="Suez One"/>
              </a:rPr>
              <a:t>שמיטת כספים וצדקה</a:t>
            </a:r>
          </a:p>
        </p:txBody>
      </p:sp>
      <p:sp>
        <p:nvSpPr>
          <p:cNvPr id="6" name="TextBox 5"/>
          <p:cNvSpPr txBox="1"/>
          <p:nvPr/>
        </p:nvSpPr>
        <p:spPr>
          <a:xfrm>
            <a:off x="7832915" y="1987550"/>
            <a:ext cx="3257169" cy="977900"/>
          </a:xfrm>
          <a:prstGeom prst="rect">
            <a:avLst/>
          </a:prstGeom>
          <a:noFill/>
        </p:spPr>
        <p:txBody>
          <a:bodyPr wrap="square" lIns="0" rIns="0" tIns="0" bIns="0" anchor="ctr"/>
          <a:lstStyle/>
          <a:p>
            <a:pPr algn="r" rtl="1">
              <a:lnSpc>
                <a:spcPts val="2014"/>
              </a:lnSpc>
            </a:pPr>
            <a:r>
              <a:rPr sz="1550" b="0" i="0" lang="he-IL">
                <a:solidFill>
                  <a:srgbClr val="2B2117"/>
                </a:solidFill>
                <a:latin typeface="Alef"/>
                <a:cs typeface="Alef"/>
                <a:ea typeface="Alef"/>
              </a:rPr>
              <a:t>שמיטת כספים</a:t>
            </a:r>
          </a:p>
        </p:txBody>
      </p:sp>
      <p:sp>
        <p:nvSpPr>
          <p:cNvPr id="7" name="TextBox 6"/>
          <p:cNvSpPr txBox="1"/>
          <p:nvPr/>
        </p:nvSpPr>
        <p:spPr>
          <a:xfrm>
            <a:off x="1101915" y="1987550"/>
            <a:ext cx="3257169" cy="977900"/>
          </a:xfrm>
          <a:prstGeom prst="rect">
            <a:avLst/>
          </a:prstGeom>
          <a:noFill/>
        </p:spPr>
        <p:txBody>
          <a:bodyPr wrap="square" lIns="0" rIns="0" tIns="0" bIns="0" anchor="ctr"/>
          <a:lstStyle/>
          <a:p>
            <a:pPr algn="r" rtl="1">
              <a:lnSpc>
                <a:spcPts val="2014"/>
              </a:lnSpc>
            </a:pPr>
            <a:r>
              <a:rPr sz="1550" b="0" i="0" lang="he-IL">
                <a:solidFill>
                  <a:srgbClr val="2B2117"/>
                </a:solidFill>
                <a:latin typeface="Alef"/>
                <a:cs typeface="Alef"/>
                <a:ea typeface="Alef"/>
              </a:rPr>
              <a:t>אל תקפוץ ידך</a:t>
            </a:r>
          </a:p>
        </p:txBody>
      </p:sp>
      <p:sp>
        <p:nvSpPr>
          <p:cNvPr id="8" name="TextBox 7"/>
          <p:cNvSpPr txBox="1"/>
          <p:nvPr/>
        </p:nvSpPr>
        <p:spPr>
          <a:xfrm>
            <a:off x="7832915" y="3638550"/>
            <a:ext cx="3257169" cy="977900"/>
          </a:xfrm>
          <a:prstGeom prst="rect">
            <a:avLst/>
          </a:prstGeom>
          <a:noFill/>
        </p:spPr>
        <p:txBody>
          <a:bodyPr wrap="square" lIns="0" rIns="0" tIns="0" bIns="0" anchor="ctr"/>
          <a:lstStyle/>
          <a:p>
            <a:pPr algn="r" rtl="1">
              <a:lnSpc>
                <a:spcPts val="2014"/>
              </a:lnSpc>
            </a:pPr>
            <a:r>
              <a:rPr sz="1550" b="0" i="0" lang="he-IL">
                <a:solidFill>
                  <a:srgbClr val="2B2117"/>
                </a:solidFill>
                <a:latin typeface="Alef"/>
                <a:cs typeface="Alef"/>
                <a:ea typeface="Alef"/>
              </a:rPr>
              <a:t>עבד עברי</a:t>
            </a:r>
          </a:p>
        </p:txBody>
      </p:sp>
      <p:sp>
        <p:nvSpPr>
          <p:cNvPr id="9" name="TextBox 8"/>
          <p:cNvSpPr txBox="1"/>
          <p:nvPr/>
        </p:nvSpPr>
        <p:spPr>
          <a:xfrm>
            <a:off x="1101915" y="3638550"/>
            <a:ext cx="3257169" cy="977900"/>
          </a:xfrm>
          <a:prstGeom prst="rect">
            <a:avLst/>
          </a:prstGeom>
          <a:noFill/>
        </p:spPr>
        <p:txBody>
          <a:bodyPr wrap="square" lIns="0" rIns="0" tIns="0" bIns="0" anchor="ctr"/>
          <a:lstStyle/>
          <a:p>
            <a:pPr algn="r" rtl="1">
              <a:lnSpc>
                <a:spcPts val="2014"/>
              </a:lnSpc>
            </a:pPr>
            <a:r>
              <a:rPr sz="1550" b="0" i="0" lang="he-IL">
                <a:solidFill>
                  <a:srgbClr val="2B2117"/>
                </a:solidFill>
                <a:latin typeface="Alef"/>
                <a:cs typeface="Alef"/>
                <a:ea typeface="Alef"/>
              </a:rPr>
              <a:t>בכור</a:t>
            </a:r>
          </a:p>
        </p:txBody>
      </p:sp>
      <p:sp>
        <p:nvSpPr>
          <p:cNvPr id="10" name="TextBox 9"/>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תרגול לקראת הבגרות</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שאלה בסגנון בגרות</a:t>
            </a:r>
          </a:p>
        </p:txBody>
      </p:sp>
      <p:sp>
        <p:nvSpPr>
          <p:cNvPr id="5" name="TextBox 4"/>
          <p:cNvSpPr txBox="1"/>
          <p:nvPr/>
        </p:nvSpPr>
        <p:spPr>
          <a:xfrm>
            <a:off x="1125220" y="2032000"/>
            <a:ext cx="9941560" cy="3873500"/>
          </a:xfrm>
          <a:prstGeom prst="rect">
            <a:avLst/>
          </a:prstGeom>
          <a:noFill/>
        </p:spPr>
        <p:txBody>
          <a:bodyPr wrap="square" lIns="0" rIns="0" tIns="0" bIns="0" anchor="t"/>
          <a:lstStyle/>
          <a:p>
            <a:pPr algn="r" rtl="1">
              <a:lnSpc>
                <a:spcPts val="3000"/>
              </a:lnSpc>
            </a:pPr>
            <a:r>
              <a:rPr sz="2000" b="0" i="0" lang="he-IL">
                <a:solidFill>
                  <a:srgbClr val="2B2117"/>
                </a:solidFill>
                <a:latin typeface="Alef"/>
                <a:cs typeface="Alef"/>
                <a:ea typeface="Alef"/>
              </a:rPr>
              <a:t>(קיץ תש"פ (שאלון 1261))</a:t>
            </a:r>
          </a:p>
          <a:p>
            <a:pPr algn="r" rtl="1">
              <a:lnSpc>
                <a:spcPts val="3000"/>
              </a:lnSpc>
            </a:pPr>
            <a:r>
              <a:rPr sz="2000" b="0" i="0" lang="he-IL">
                <a:solidFill>
                  <a:srgbClr val="2B2117"/>
                </a:solidFill>
                <a:latin typeface="Alef"/>
                <a:cs typeface="Alef"/>
                <a:ea typeface="Alef"/>
              </a:rPr>
              <a:t>ענה על סעיף א — חובה.</a:t>
            </a:r>
          </a:p>
          <a:p>
            <a:pPr algn="r" rtl="1">
              <a:lnSpc>
                <a:spcPts val="3000"/>
              </a:lnSpc>
            </a:pPr>
            <a:r>
              <a:rPr sz="2000" b="0" i="0" lang="he-IL">
                <a:solidFill>
                  <a:srgbClr val="2B2117"/>
                </a:solidFill>
                <a:latin typeface="Alef"/>
                <a:cs typeface="Alef"/>
                <a:ea typeface="Alef"/>
              </a:rPr>
              <a:t>א. קרא פסוקים א'-ו'.</a:t>
            </a:r>
          </a:p>
          <a:p>
            <a:pPr algn="r" rtl="1">
              <a:lnSpc>
                <a:spcPts val="3000"/>
              </a:lnSpc>
            </a:pPr>
            <a:r>
              <a:rPr sz="2000" b="0" i="0" lang="he-IL">
                <a:solidFill>
                  <a:srgbClr val="2B2117"/>
                </a:solidFill>
                <a:latin typeface="Alef"/>
                <a:cs typeface="Alef"/>
                <a:ea typeface="Alef"/>
              </a:rPr>
              <a:t>(1) ציין על מי נועד החוק להגן, והסבר כיצד הגנה זו באה לידי ביטוי בחוק. (4 נקודות)</a:t>
            </a:r>
          </a:p>
          <a:p>
            <a:pPr algn="r" rtl="1">
              <a:lnSpc>
                <a:spcPts val="3000"/>
              </a:lnSpc>
            </a:pPr>
            <a:r>
              <a:rPr sz="2000" b="0" i="0" lang="he-IL">
                <a:solidFill>
                  <a:srgbClr val="2B2117"/>
                </a:solidFill>
                <a:latin typeface="Alef"/>
                <a:cs typeface="Alef"/>
                <a:ea typeface="Alef"/>
              </a:rPr>
              <a:t>(2) אם יקפיד העם לקיים את החוק, מובטח שיינתן לו גמול לאומי.</a:t>
            </a:r>
          </a:p>
          <a:p>
            <a:pPr algn="r" rtl="1">
              <a:lnSpc>
                <a:spcPts val="3000"/>
              </a:lnSpc>
            </a:pPr>
            <a:r>
              <a:rPr sz="2000" b="0" i="0" lang="he-IL">
                <a:solidFill>
                  <a:srgbClr val="2B2117"/>
                </a:solidFill>
                <a:latin typeface="Alef"/>
                <a:cs typeface="Alef"/>
                <a:ea typeface="Alef"/>
              </a:rPr>
              <a:t>על פי הכתוב בפסוק ד', הסבר מהו הגמול הלאומי המובטח לעם. (2 נקודות)</a:t>
            </a:r>
          </a:p>
          <a:p>
            <a:pPr algn="r" rtl="1">
              <a:lnSpc>
                <a:spcPts val="3000"/>
              </a:lnSpc>
            </a:pPr>
            <a:r>
              <a:rPr sz="2000" b="0" i="0" lang="he-IL">
                <a:solidFill>
                  <a:srgbClr val="2B2117"/>
                </a:solidFill>
                <a:latin typeface="Alef"/>
                <a:cs typeface="Alef"/>
                <a:ea typeface="Alef"/>
              </a:rPr>
              <a:t>ענה על אחד מן הסעיפים ב-ג.</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תשובות</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תשובה לשאלה 1</a:t>
            </a:r>
          </a:p>
        </p:txBody>
      </p:sp>
      <p:sp>
        <p:nvSpPr>
          <p:cNvPr id="5" name="TextBox 4"/>
          <p:cNvSpPr txBox="1"/>
          <p:nvPr/>
        </p:nvSpPr>
        <p:spPr>
          <a:xfrm>
            <a:off x="1059815" y="1905000"/>
            <a:ext cx="10072370" cy="825500"/>
          </a:xfrm>
          <a:prstGeom prst="rect">
            <a:avLst/>
          </a:prstGeom>
          <a:noFill/>
        </p:spPr>
        <p:txBody>
          <a:bodyPr wrap="square" lIns="0" rIns="0" tIns="0" bIns="0" anchor="t"/>
          <a:lstStyle/>
          <a:p>
            <a:pPr algn="r" rtl="1">
              <a:lnSpc>
                <a:spcPts val="2025"/>
              </a:lnSpc>
            </a:pPr>
            <a:r>
              <a:rPr sz="1500" b="0" i="0" lang="he-IL">
                <a:solidFill>
                  <a:srgbClr val="EFE3C8"/>
                </a:solidFill>
                <a:latin typeface="Alef"/>
                <a:cs typeface="Alef"/>
                <a:ea typeface="Alef"/>
              </a:rPr>
              <a:t>קראו את הפסוקים בנושא «שמיטת כספים» (דברים ט״ו). מה נאמר בהם? הביאו ראיה מן הכתוב.</a:t>
            </a:r>
          </a:p>
        </p:txBody>
      </p:sp>
      <p:sp>
        <p:nvSpPr>
          <p:cNvPr id="6" name="TextBox 5"/>
          <p:cNvSpPr txBox="1"/>
          <p:nvPr/>
        </p:nvSpPr>
        <p:spPr>
          <a:xfrm>
            <a:off x="1059815" y="3048000"/>
            <a:ext cx="10072370" cy="3111500"/>
          </a:xfrm>
          <a:prstGeom prst="rect">
            <a:avLst/>
          </a:prstGeom>
          <a:noFill/>
        </p:spPr>
        <p:txBody>
          <a:bodyPr wrap="square" lIns="0" rIns="0" tIns="0" bIns="0" anchor="t"/>
          <a:lstStyle/>
          <a:p>
            <a:pPr algn="r" rtl="1">
              <a:lnSpc>
                <a:spcPts val="2850"/>
              </a:lnSpc>
            </a:pPr>
            <a:r>
              <a:rPr sz="1900" b="0" i="0" lang="he-IL">
                <a:solidFill>
                  <a:srgbClr val="2B2117"/>
                </a:solidFill>
                <a:latin typeface="Alef"/>
                <a:cs typeface="Alef"/>
                <a:ea typeface="Alef"/>
              </a:rPr>
              <a:t>• ״מקץ שבע שנים תעשה שמטה״. כל בעל חוב משמט את הלוואתו לרעהו, ואינו נוגש. השמיטה היא ״שמטה לה׳״, כלומר מצווה דתית.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תשובות</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תשובה לשאלה 2</a:t>
            </a:r>
          </a:p>
        </p:txBody>
      </p:sp>
      <p:sp>
        <p:nvSpPr>
          <p:cNvPr id="5" name="TextBox 4"/>
          <p:cNvSpPr txBox="1"/>
          <p:nvPr/>
        </p:nvSpPr>
        <p:spPr>
          <a:xfrm>
            <a:off x="1059815" y="1905000"/>
            <a:ext cx="10072370" cy="825500"/>
          </a:xfrm>
          <a:prstGeom prst="rect">
            <a:avLst/>
          </a:prstGeom>
          <a:noFill/>
        </p:spPr>
        <p:txBody>
          <a:bodyPr wrap="square" lIns="0" rIns="0" tIns="0" bIns="0" anchor="t"/>
          <a:lstStyle/>
          <a:p>
            <a:pPr algn="r" rtl="1">
              <a:lnSpc>
                <a:spcPts val="2025"/>
              </a:lnSpc>
            </a:pPr>
            <a:r>
              <a:rPr sz="1500" b="0" i="0" lang="he-IL">
                <a:solidFill>
                  <a:srgbClr val="EFE3C8"/>
                </a:solidFill>
                <a:latin typeface="Alef"/>
                <a:cs typeface="Alef"/>
                <a:ea typeface="Alef"/>
              </a:rPr>
              <a:t>קראו את הפסוקים בנושא «עבד עברי» (דברים ט״ו). מה נאמר בהם? הביאו ראיה מן הכתוב.</a:t>
            </a:r>
          </a:p>
        </p:txBody>
      </p:sp>
      <p:sp>
        <p:nvSpPr>
          <p:cNvPr id="6" name="TextBox 5"/>
          <p:cNvSpPr txBox="1"/>
          <p:nvPr/>
        </p:nvSpPr>
        <p:spPr>
          <a:xfrm>
            <a:off x="1059815" y="3048000"/>
            <a:ext cx="10072370" cy="3111500"/>
          </a:xfrm>
          <a:prstGeom prst="rect">
            <a:avLst/>
          </a:prstGeom>
          <a:noFill/>
        </p:spPr>
        <p:txBody>
          <a:bodyPr wrap="square" lIns="0" rIns="0" tIns="0" bIns="0" anchor="t"/>
          <a:lstStyle/>
          <a:p>
            <a:pPr algn="r" rtl="1">
              <a:lnSpc>
                <a:spcPts val="2850"/>
              </a:lnSpc>
            </a:pPr>
            <a:r>
              <a:rPr sz="1900" b="0" i="0" lang="he-IL">
                <a:solidFill>
                  <a:srgbClr val="2B2117"/>
                </a:solidFill>
                <a:latin typeface="Alef"/>
                <a:cs typeface="Alef"/>
                <a:ea typeface="Alef"/>
              </a:rPr>
              <a:t>• עבד עברי עובד שש שנים ובשנה השביעית ״תשלחנו חפשי מעמך״. התורה מוסיפה ״לא תשלחנו ריקם״: ״העניק תעניק לו מצאנך ומגרנך ומיקבך״, כברכת ה׳. הזיכרון ״וזכרת כי עבד היית בארץ מצרים״ הוא הנימוק.</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תשובות</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תשובה לשאלה 3</a:t>
            </a:r>
          </a:p>
        </p:txBody>
      </p:sp>
      <p:sp>
        <p:nvSpPr>
          <p:cNvPr id="5" name="TextBox 4"/>
          <p:cNvSpPr txBox="1"/>
          <p:nvPr/>
        </p:nvSpPr>
        <p:spPr>
          <a:xfrm>
            <a:off x="1059815" y="1905000"/>
            <a:ext cx="10072370" cy="825500"/>
          </a:xfrm>
          <a:prstGeom prst="rect">
            <a:avLst/>
          </a:prstGeom>
          <a:noFill/>
        </p:spPr>
        <p:txBody>
          <a:bodyPr wrap="square" lIns="0" rIns="0" tIns="0" bIns="0" anchor="t"/>
          <a:lstStyle/>
          <a:p>
            <a:pPr algn="r" rtl="1">
              <a:lnSpc>
                <a:spcPts val="2025"/>
              </a:lnSpc>
            </a:pPr>
            <a:r>
              <a:rPr sz="1500" b="0" i="0" lang="he-IL">
                <a:solidFill>
                  <a:srgbClr val="EFE3C8"/>
                </a:solidFill>
                <a:latin typeface="Alef"/>
                <a:cs typeface="Alef"/>
                <a:ea typeface="Alef"/>
              </a:rPr>
              <a:t>קראו את הפסוקים בנושא «בכור» (דברים ט״ו). מה נאמר בהם? הביאו ראיה מן הכתוב.</a:t>
            </a:r>
          </a:p>
        </p:txBody>
      </p:sp>
      <p:sp>
        <p:nvSpPr>
          <p:cNvPr id="6" name="TextBox 5"/>
          <p:cNvSpPr txBox="1"/>
          <p:nvPr/>
        </p:nvSpPr>
        <p:spPr>
          <a:xfrm>
            <a:off x="1059815" y="3048000"/>
            <a:ext cx="10072370" cy="3111500"/>
          </a:xfrm>
          <a:prstGeom prst="rect">
            <a:avLst/>
          </a:prstGeom>
          <a:noFill/>
        </p:spPr>
        <p:txBody>
          <a:bodyPr wrap="square" lIns="0" rIns="0" tIns="0" bIns="0" anchor="t"/>
          <a:lstStyle/>
          <a:p>
            <a:pPr algn="r" rtl="1">
              <a:lnSpc>
                <a:spcPts val="2850"/>
              </a:lnSpc>
            </a:pPr>
            <a:r>
              <a:rPr sz="1900" b="0" i="0" lang="he-IL">
                <a:solidFill>
                  <a:srgbClr val="2B2117"/>
                </a:solidFill>
                <a:latin typeface="Alef"/>
                <a:cs typeface="Alef"/>
                <a:ea typeface="Alef"/>
              </a:rPr>
              <a:t>• כל בכור בבקר ובצאן מקודש לה׳. ״לא תעבד בבכר שורך ולא תגז בכור צאנך״. הבכור נאכל בירושלים לפני ה׳, שנה בשנה.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תשובות</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מחוון – שאלת הבגרות</a:t>
            </a:r>
          </a:p>
        </p:txBody>
      </p:sp>
      <p:sp>
        <p:nvSpPr>
          <p:cNvPr id="5" name="TextBox 4"/>
          <p:cNvSpPr txBox="1"/>
          <p:nvPr/>
        </p:nvSpPr>
        <p:spPr>
          <a:xfrm>
            <a:off x="1059815" y="1968500"/>
            <a:ext cx="10072370" cy="4000500"/>
          </a:xfrm>
          <a:prstGeom prst="rect">
            <a:avLst/>
          </a:prstGeom>
          <a:noFill/>
        </p:spPr>
        <p:txBody>
          <a:bodyPr wrap="square" lIns="0" rIns="0" tIns="0" bIns="0" anchor="t"/>
          <a:lstStyle/>
          <a:p>
            <a:pPr algn="r" rtl="1">
              <a:lnSpc>
                <a:spcPts val="2850"/>
              </a:lnSpc>
            </a:pPr>
            <a:r>
              <a:rPr sz="1900" b="0" i="0" lang="he-IL">
                <a:solidFill>
                  <a:srgbClr val="2B2117"/>
                </a:solidFill>
                <a:latin typeface="Alef"/>
                <a:cs typeface="Alef"/>
                <a:ea typeface="Alef"/>
              </a:rPr>
              <a:t>שאלה 8</a:t>
            </a:r>
          </a:p>
          <a:p>
            <a:pPr algn="r" rtl="1">
              <a:lnSpc>
                <a:spcPts val="2850"/>
              </a:lnSpc>
            </a:pPr>
            <a:r>
              <a:rPr sz="1900" b="0" i="0" lang="he-IL">
                <a:solidFill>
                  <a:srgbClr val="2B2117"/>
                </a:solidFill>
                <a:latin typeface="Alef"/>
                <a:cs typeface="Alef"/>
                <a:ea typeface="Alef"/>
              </a:rPr>
              <a:t>סעיף א'</a:t>
            </a:r>
          </a:p>
          <a:p>
            <a:pPr algn="r" rtl="1">
              <a:lnSpc>
                <a:spcPts val="2850"/>
              </a:lnSpc>
            </a:pPr>
            <a:r>
              <a:rPr sz="1900" b="0" i="0" lang="he-IL">
                <a:solidFill>
                  <a:srgbClr val="2B2117"/>
                </a:solidFill>
                <a:latin typeface="Alef"/>
                <a:cs typeface="Alef"/>
                <a:ea typeface="Alef"/>
              </a:rPr>
              <a:t>(1) החוק נועד להגן על העניים בעם. הגנה זו באה לידי ביטוי בציווי שמיטת כספים. כלומר, על המלווה לוותר על החזר ההלוואה שניתן, עם בוא שנת השמיטה, שנה שבה האיכר אינו עובד את אדמתו ואין לו פרנסה כדי להחזיר הלוואה שלקח.</a:t>
            </a:r>
          </a:p>
          <a:p>
            <a:pPr algn="r" rtl="1">
              <a:lnSpc>
                <a:spcPts val="2850"/>
              </a:lnSpc>
            </a:pPr>
            <a:r>
              <a:rPr sz="1900" b="0" i="0" lang="he-IL">
                <a:solidFill>
                  <a:srgbClr val="2B2117"/>
                </a:solidFill>
                <a:latin typeface="Alef"/>
                <a:cs typeface="Alef"/>
                <a:ea typeface="Alef"/>
              </a:rPr>
              <a:t>(2) הגמול הלאומי המובטח לעם בפסוק ד', אם יקפיד לקיים את החוק: שלא יהיו עוד עניים בקרב העם.</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21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שמיטת כספים וצדקה – שאלון 1261</dc:title>
  <dc:subject/>
  <dc:creator/>
  <cp:keywords/>
  <dc:description/>
  <cp:lastModifiedBy/>
  <cp:revision>1</cp:revision>
  <dcterms:created xsi:type="dcterms:W3CDTF">2013-01-27T09:14:16Z</dcterms:created>
  <dcterms:modified xsi:type="dcterms:W3CDTF">2013-01-27T09:15:58Z</dcterms:modified>
  <cp:category/>
</cp:coreProperties>
</file>