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jp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208395" y="1282700"/>
            <a:ext cx="5363210" cy="444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500"/>
              </a:lnSpc>
            </a:pPr>
            <a:r>
              <a:rPr sz="2400" b="1" i="0" lang="he-IL">
                <a:solidFill>
                  <a:srgbClr val="0047FF"/>
                </a:solidFill>
                <a:latin typeface="IBM Plex Sans Hebrew"/>
                <a:cs typeface="IBM Plex Sans Hebrew"/>
                <a:ea typeface="IBM Plex Sans Hebrew"/>
              </a:rPr>
              <a:t>דברים ט״ז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08395" y="1727200"/>
            <a:ext cx="5363210" cy="3048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7559"/>
              </a:lnSpc>
            </a:pPr>
            <a:r>
              <a:rPr sz="7000" b="1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שלוש רגלים ושופטים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08395" y="4775200"/>
            <a:ext cx="5363210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18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שאלון 1261 · דברים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75410" y="520700"/>
            <a:ext cx="1020318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400" b="1" i="0" lang="he-IL">
                <a:solidFill>
                  <a:srgbClr val="0047FF"/>
                </a:solidFill>
                <a:latin typeface="IBM Plex Sans Hebrew"/>
                <a:cs typeface="IBM Plex Sans Hebrew"/>
                <a:ea typeface="IBM Plex Sans Hebrew"/>
              </a:rPr>
              <a:t>פתיחה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75410" y="825500"/>
            <a:ext cx="1020318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מטרות השיעור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06100" y="1847850"/>
            <a:ext cx="749300" cy="698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5500"/>
              </a:lnSpc>
            </a:pPr>
            <a:r>
              <a:rPr sz="4500" b="1" i="0" lang="he-IL">
                <a:solidFill>
                  <a:srgbClr val="0047FF"/>
                </a:solidFill>
                <a:latin typeface="IBM Plex Sans Hebrew"/>
                <a:cs typeface="IBM Plex Sans Hebrew"/>
                <a:ea typeface="IBM Plex Sans Hebrew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611941" y="1752600"/>
            <a:ext cx="5978017" cy="889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25"/>
              </a:lnSpc>
            </a:pPr>
            <a:r>
              <a:rPr sz="25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נכיר את הסיפור «שלוש רגלים ושופטים» (דברים ט״ז) ואת הדמויות בו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06100" y="3016250"/>
            <a:ext cx="749300" cy="698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5500"/>
              </a:lnSpc>
            </a:pPr>
            <a:r>
              <a:rPr sz="4500" b="1" i="0" lang="he-IL">
                <a:solidFill>
                  <a:srgbClr val="0047FF"/>
                </a:solidFill>
                <a:latin typeface="IBM Plex Sans Hebrew"/>
                <a:cs typeface="IBM Plex Sans Hebrew"/>
                <a:ea typeface="IBM Plex Sans Hebrew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11941" y="2921000"/>
            <a:ext cx="5978017" cy="889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25"/>
              </a:lnSpc>
            </a:pPr>
            <a:r>
              <a:rPr sz="25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נבחן כיצד הסיפור מבטא את התמה «דברים»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706100" y="4184650"/>
            <a:ext cx="749300" cy="698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5500"/>
              </a:lnSpc>
            </a:pPr>
            <a:r>
              <a:rPr sz="4500" b="1" i="0" lang="he-IL">
                <a:solidFill>
                  <a:srgbClr val="0047FF"/>
                </a:solidFill>
                <a:latin typeface="IBM Plex Sans Hebrew"/>
                <a:cs typeface="IBM Plex Sans Hebrew"/>
                <a:ea typeface="IBM Plex Sans Hebrew"/>
              </a:rP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11941" y="4089400"/>
            <a:ext cx="5978017" cy="889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25"/>
              </a:lnSpc>
            </a:pPr>
            <a:r>
              <a:rPr sz="25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נקרא פסוקי מפתח ונעמיק בפירוש רש"י ורמב"ן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706100" y="5353050"/>
            <a:ext cx="749300" cy="698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5500"/>
              </a:lnSpc>
            </a:pPr>
            <a:r>
              <a:rPr sz="4500" b="1" i="0" lang="he-IL">
                <a:solidFill>
                  <a:srgbClr val="0047FF"/>
                </a:solidFill>
                <a:latin typeface="IBM Plex Sans Hebrew"/>
                <a:cs typeface="IBM Plex Sans Hebrew"/>
                <a:ea typeface="IBM Plex Sans Hebrew"/>
              </a:rPr>
              <a:t>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11941" y="5257800"/>
            <a:ext cx="5978017" cy="889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25"/>
              </a:lnSpc>
            </a:pPr>
            <a:r>
              <a:rPr sz="25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נתרגל שאלה בסגנון הבגרות ונבדוק את התשובות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75410" y="520700"/>
            <a:ext cx="1020318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400" b="1" i="0" lang="he-IL">
                <a:solidFill>
                  <a:srgbClr val="0047FF"/>
                </a:solidFill>
                <a:latin typeface="IBM Plex Sans Hebrew"/>
                <a:cs typeface="IBM Plex Sans Hebrew"/>
                <a:ea typeface="IBM Plex Sans Hebrew"/>
              </a:rPr>
              <a:t>רקע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75410" y="825500"/>
            <a:ext cx="1020318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הדמויות בסיפור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780339" y="1943100"/>
            <a:ext cx="4460621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800"/>
              </a:lnSpc>
            </a:pPr>
            <a:r>
              <a:rPr sz="2800" b="1" i="0" lang="he-IL">
                <a:solidFill>
                  <a:srgbClr val="0047FF"/>
                </a:solidFill>
                <a:latin typeface="IBM Plex Sans Hebrew"/>
                <a:cs typeface="IBM Plex Sans Hebrew"/>
                <a:ea typeface="IBM Plex Sans Hebrew"/>
              </a:rPr>
              <a:t>דינה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780339" y="2501900"/>
            <a:ext cx="4460621" cy="35941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565"/>
              </a:lnSpc>
            </a:pPr>
            <a:r>
              <a:rPr sz="19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• לפי טקסטולוגיה, פסוקים 18 עד 20 פותחים קבוצת דיני מדינה על תפקידי מפתח: שופט, מלך, כהן ונביא.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75410" y="520700"/>
            <a:ext cx="1020318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400" b="1" i="0" lang="he-IL">
                <a:solidFill>
                  <a:srgbClr val="0047FF"/>
                </a:solidFill>
                <a:latin typeface="IBM Plex Sans Hebrew"/>
                <a:cs typeface="IBM Plex Sans Hebrew"/>
                <a:ea typeface="IBM Plex Sans Hebrew"/>
              </a:rPr>
              <a:t>רקע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75410" y="825500"/>
            <a:ext cx="1020318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רצף האירועים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584332" y="1892300"/>
            <a:ext cx="533400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3800"/>
              </a:lnSpc>
            </a:pPr>
            <a:r>
              <a:rPr sz="2100" b="1" i="0" lang="he-IL">
                <a:solidFill>
                  <a:srgbClr val="FFFFFF"/>
                </a:solidFill>
                <a:latin typeface="IBM Plex Sans Hebrew"/>
                <a:cs typeface="IBM Plex Sans Hebrew"/>
                <a:ea typeface="IBM Plex Sans Hebrew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94648" y="2451100"/>
            <a:ext cx="2912668" cy="12827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340"/>
              </a:lnSpc>
            </a:pPr>
            <a:r>
              <a:rPr sz="18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פסוקים א׳–ד׳ (פסוקים א׳–ד׳)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10399" y="1892300"/>
            <a:ext cx="533400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3800"/>
              </a:lnSpc>
            </a:pPr>
            <a:r>
              <a:rPr sz="2100" b="1" i="0" lang="he-IL">
                <a:solidFill>
                  <a:srgbClr val="FFFFFF"/>
                </a:solidFill>
                <a:latin typeface="IBM Plex Sans Hebrew"/>
                <a:cs typeface="IBM Plex Sans Hebrew"/>
                <a:ea typeface="IBM Plex Sans Hebrew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0715" y="2451100"/>
            <a:ext cx="2912668" cy="12827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340"/>
              </a:lnSpc>
            </a:pPr>
            <a:r>
              <a:rPr sz="18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פסוקים ה׳–ח׳ (פסוקים ה׳–ח׳)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836366" y="1892300"/>
            <a:ext cx="533400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3800"/>
              </a:lnSpc>
            </a:pPr>
            <a:r>
              <a:rPr sz="2100" b="1" i="0" lang="he-IL">
                <a:solidFill>
                  <a:srgbClr val="FFFFFF"/>
                </a:solidFill>
                <a:latin typeface="IBM Plex Sans Hebrew"/>
                <a:cs typeface="IBM Plex Sans Hebrew"/>
                <a:ea typeface="IBM Plex Sans Hebrew"/>
              </a:rP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6681" y="2451100"/>
            <a:ext cx="2912770" cy="12827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340"/>
              </a:lnSpc>
            </a:pPr>
            <a:r>
              <a:rPr sz="18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פסוקים ט׳–י״ב (פסוקים ט׳–י״ב)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584332" y="4305300"/>
            <a:ext cx="533400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3800"/>
              </a:lnSpc>
            </a:pPr>
            <a:r>
              <a:rPr sz="2100" b="1" i="0" lang="he-IL">
                <a:solidFill>
                  <a:srgbClr val="FFFFFF"/>
                </a:solidFill>
                <a:latin typeface="IBM Plex Sans Hebrew"/>
                <a:cs typeface="IBM Plex Sans Hebrew"/>
                <a:ea typeface="IBM Plex Sans Hebrew"/>
              </a:rPr>
              <a:t>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94648" y="4864100"/>
            <a:ext cx="2912668" cy="12827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340"/>
              </a:lnSpc>
            </a:pPr>
            <a:r>
              <a:rPr sz="18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פסוקים י״ג–ט״ז (פסוקים י״ג–ט״ז)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210399" y="4305300"/>
            <a:ext cx="533400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3800"/>
              </a:lnSpc>
            </a:pPr>
            <a:r>
              <a:rPr sz="2100" b="1" i="0" lang="he-IL">
                <a:solidFill>
                  <a:srgbClr val="FFFFFF"/>
                </a:solidFill>
                <a:latin typeface="IBM Plex Sans Hebrew"/>
                <a:cs typeface="IBM Plex Sans Hebrew"/>
                <a:ea typeface="IBM Plex Sans Hebrew"/>
              </a:rPr>
              <a:t>5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0715" y="4864100"/>
            <a:ext cx="2912668" cy="12827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340"/>
              </a:lnSpc>
            </a:pPr>
            <a:r>
              <a:rPr sz="18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פסוקים י״ח–כ״ב (פסוקים י״ח–כ״ב)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75410" y="520700"/>
            <a:ext cx="1020318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400" b="1" i="0" lang="he-IL">
                <a:solidFill>
                  <a:srgbClr val="0047FF"/>
                </a:solidFill>
                <a:latin typeface="IBM Plex Sans Hebrew"/>
                <a:cs typeface="IBM Plex Sans Hebrew"/>
                <a:ea typeface="IBM Plex Sans Hebrew"/>
              </a:rPr>
              <a:t>קוראים בפסוקים · 1/5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75410" y="825500"/>
            <a:ext cx="1020318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דברים ט"ז, א'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834578" y="2581275"/>
            <a:ext cx="9195943" cy="18224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7175"/>
              </a:lnSpc>
            </a:pPr>
            <a:r>
              <a:rPr sz="4100" b="0" i="0" lang="he-IL">
                <a:solidFill>
                  <a:srgbClr val="FFFFFF"/>
                </a:solidFill>
                <a:latin typeface="Frank Ruhl Libre"/>
                <a:cs typeface="Frank Ruhl Libre"/>
                <a:ea typeface="Frank Ruhl Libre"/>
              </a:rPr>
              <a:t>שָׁמוֹר אֶת־חֹדֶשׁ הָאָבִיב וְעָשִׂיתָ</a:t>
            </a:r>
            <a:r>
              <a:rPr sz="4100" b="0" i="0" lang="he-IL">
                <a:solidFill>
                  <a:srgbClr val="111111"/>
                </a:solidFill>
                <a:latin typeface="Frank Ruhl Libre"/>
                <a:cs typeface="Frank Ruhl Libre"/>
                <a:ea typeface="Frank Ruhl Libre"/>
              </a:rPr>
              <a:t> פֶּסַח לַה' אֱלֹהֶיךָ כִּי בְּחֹדֶשׁ הָאָבִיב הוֹצִיאֲךָ ה' אֱלֹהֶיךָ מִמִּצְרַיִם לָיְלָה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37030" y="5473700"/>
            <a:ext cx="9679940" cy="8128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295"/>
              </a:lnSpc>
            </a:pPr>
            <a:r>
              <a:rPr sz="17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פסוקים א׳–ד׳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75410" y="520700"/>
            <a:ext cx="1020318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400" b="1" i="0" lang="he-IL">
                <a:solidFill>
                  <a:srgbClr val="0047FF"/>
                </a:solidFill>
                <a:latin typeface="IBM Plex Sans Hebrew"/>
                <a:cs typeface="IBM Plex Sans Hebrew"/>
                <a:ea typeface="IBM Plex Sans Hebrew"/>
              </a:rPr>
              <a:t>קוראים בפסוקים · 2/5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75410" y="825500"/>
            <a:ext cx="1020318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דברים ט"ז, ה'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834578" y="2581275"/>
            <a:ext cx="9195943" cy="18224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7175"/>
              </a:lnSpc>
            </a:pPr>
            <a:r>
              <a:rPr sz="4100" b="0" i="0" lang="he-IL">
                <a:solidFill>
                  <a:srgbClr val="FFFFFF"/>
                </a:solidFill>
                <a:latin typeface="Frank Ruhl Libre"/>
                <a:cs typeface="Frank Ruhl Libre"/>
                <a:ea typeface="Frank Ruhl Libre"/>
              </a:rPr>
              <a:t>לֹא תוּכַל לִזְבֹּחַ אֶת־הַפָּסַח</a:t>
            </a:r>
            <a:r>
              <a:rPr sz="4100" b="0" i="0" lang="he-IL">
                <a:solidFill>
                  <a:srgbClr val="111111"/>
                </a:solidFill>
                <a:latin typeface="Frank Ruhl Libre"/>
                <a:cs typeface="Frank Ruhl Libre"/>
                <a:ea typeface="Frank Ruhl Libre"/>
              </a:rPr>
              <a:t> בְּאַחַד שְׁעָרֶיךָ אֲשֶׁר־ה' אֱלֹהֶיךָ נֹתֵן לָךְ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37030" y="5473700"/>
            <a:ext cx="9679940" cy="8128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295"/>
              </a:lnSpc>
            </a:pPr>
            <a:r>
              <a:rPr sz="17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פסוקים ה׳–ח׳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75410" y="520700"/>
            <a:ext cx="1020318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400" b="1" i="0" lang="he-IL">
                <a:solidFill>
                  <a:srgbClr val="0047FF"/>
                </a:solidFill>
                <a:latin typeface="IBM Plex Sans Hebrew"/>
                <a:cs typeface="IBM Plex Sans Hebrew"/>
                <a:ea typeface="IBM Plex Sans Hebrew"/>
              </a:rPr>
              <a:t>קוראים בפסוקים · 3/5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75410" y="825500"/>
            <a:ext cx="1020318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דברים ט"ז, ט'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834578" y="2581275"/>
            <a:ext cx="9195943" cy="18224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7175"/>
              </a:lnSpc>
            </a:pPr>
            <a:r>
              <a:rPr sz="4100" b="0" i="0" lang="he-IL">
                <a:solidFill>
                  <a:srgbClr val="FFFFFF"/>
                </a:solidFill>
                <a:latin typeface="Frank Ruhl Libre"/>
                <a:cs typeface="Frank Ruhl Libre"/>
                <a:ea typeface="Frank Ruhl Libre"/>
              </a:rPr>
              <a:t>שִׁבְעָה שָׁבֻעֹת תִּסְפָּר־לָךְ מֵהָחֵל</a:t>
            </a:r>
            <a:r>
              <a:rPr sz="4100" b="0" i="0" lang="he-IL">
                <a:solidFill>
                  <a:srgbClr val="111111"/>
                </a:solidFill>
                <a:latin typeface="Frank Ruhl Libre"/>
                <a:cs typeface="Frank Ruhl Libre"/>
                <a:ea typeface="Frank Ruhl Libre"/>
              </a:rPr>
              <a:t> חֶרְמֵשׁ בַּקָּמָה תָּחֵל לִסְפֹּר שִׁבְעָה שָׁבֻעוֹת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37030" y="5473700"/>
            <a:ext cx="9679940" cy="8128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295"/>
              </a:lnSpc>
            </a:pPr>
            <a:r>
              <a:rPr sz="17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פסוקים ט׳–י״ב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75410" y="520700"/>
            <a:ext cx="1020318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400" b="1" i="0" lang="he-IL">
                <a:solidFill>
                  <a:srgbClr val="0047FF"/>
                </a:solidFill>
                <a:latin typeface="IBM Plex Sans Hebrew"/>
                <a:cs typeface="IBM Plex Sans Hebrew"/>
                <a:ea typeface="IBM Plex Sans Hebrew"/>
              </a:rPr>
              <a:t>קוראים בפסוקים · 4/5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75410" y="825500"/>
            <a:ext cx="1020318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דברים ט"ז, י"ג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834578" y="2581275"/>
            <a:ext cx="9195943" cy="18224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7175"/>
              </a:lnSpc>
            </a:pPr>
            <a:r>
              <a:rPr sz="4100" b="0" i="0" lang="he-IL">
                <a:solidFill>
                  <a:srgbClr val="FFFFFF"/>
                </a:solidFill>
                <a:latin typeface="Frank Ruhl Libre"/>
                <a:cs typeface="Frank Ruhl Libre"/>
                <a:ea typeface="Frank Ruhl Libre"/>
              </a:rPr>
              <a:t>חַג הַסֻּכֹּת תַּעֲשֶׂה לְךָ</a:t>
            </a:r>
            <a:r>
              <a:rPr sz="4100" b="0" i="0" lang="he-IL">
                <a:solidFill>
                  <a:srgbClr val="111111"/>
                </a:solidFill>
                <a:latin typeface="Frank Ruhl Libre"/>
                <a:cs typeface="Frank Ruhl Libre"/>
                <a:ea typeface="Frank Ruhl Libre"/>
              </a:rPr>
              <a:t> שִׁבְעַת יָמִים בְּאָסְפְּךָ מִגָּרְנְךָ וּמִיִּקְבֶךָ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37030" y="5473700"/>
            <a:ext cx="9679940" cy="8128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295"/>
              </a:lnSpc>
            </a:pPr>
            <a:r>
              <a:rPr sz="17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פסוקים י״ג–ט״ז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75410" y="520700"/>
            <a:ext cx="1020318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400" b="1" i="0" lang="he-IL">
                <a:solidFill>
                  <a:srgbClr val="0047FF"/>
                </a:solidFill>
                <a:latin typeface="IBM Plex Sans Hebrew"/>
                <a:cs typeface="IBM Plex Sans Hebrew"/>
                <a:ea typeface="IBM Plex Sans Hebrew"/>
              </a:rPr>
              <a:t>קוראים בפסוקים · 5/5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75410" y="825500"/>
            <a:ext cx="1020318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דברים ט"ז, י"ח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834578" y="2125662"/>
            <a:ext cx="9195943" cy="273367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7175"/>
              </a:lnSpc>
            </a:pPr>
            <a:r>
              <a:rPr sz="4100" b="0" i="0" lang="he-IL">
                <a:solidFill>
                  <a:srgbClr val="FFFFFF"/>
                </a:solidFill>
                <a:latin typeface="Frank Ruhl Libre"/>
                <a:cs typeface="Frank Ruhl Libre"/>
                <a:ea typeface="Frank Ruhl Libre"/>
              </a:rPr>
              <a:t>שֹׁפְטִים וְשֹׁטְרִים תִּתֶּן־לְךָ בְּכָל־שְׁעָרֶיךָ</a:t>
            </a:r>
            <a:r>
              <a:rPr sz="4100" b="0" i="0" lang="he-IL">
                <a:solidFill>
                  <a:srgbClr val="111111"/>
                </a:solidFill>
                <a:latin typeface="Frank Ruhl Libre"/>
                <a:cs typeface="Frank Ruhl Libre"/>
                <a:ea typeface="Frank Ruhl Libre"/>
              </a:rPr>
              <a:t> אֲשֶׁר ה' אֱלֹהֶיךָ נֹתֵן לְךָ לִשְׁבָטֶיךָ וְשָׁפְטוּ אֶת־הָעָם מִשְׁפַּט־צֶדֶק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37030" y="5473700"/>
            <a:ext cx="9679940" cy="8128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295"/>
              </a:lnSpc>
            </a:pPr>
            <a:r>
              <a:rPr sz="17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פסוקים י״ח–כ״ב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75410" y="520700"/>
            <a:ext cx="1020318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400" b="1" i="0" lang="he-IL">
                <a:solidFill>
                  <a:srgbClr val="0047FF"/>
                </a:solidFill>
                <a:latin typeface="IBM Plex Sans Hebrew"/>
                <a:cs typeface="IBM Plex Sans Hebrew"/>
                <a:ea typeface="IBM Plex Sans Hebrew"/>
              </a:rPr>
              <a:t>מילים ומושגים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75410" y="825500"/>
            <a:ext cx="1020318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ביאורי מילים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03590" y="1917700"/>
            <a:ext cx="2877820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300" b="1" i="0" lang="he-IL">
                <a:solidFill>
                  <a:srgbClr val="0047FF"/>
                </a:solidFill>
                <a:latin typeface="IBM Plex Sans Hebrew"/>
                <a:cs typeface="IBM Plex Sans Hebrew"/>
                <a:ea typeface="IBM Plex Sans Hebrew"/>
              </a:rPr>
              <a:t>מהחל חרמש בקמה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403590" y="2387600"/>
            <a:ext cx="2877820" cy="13525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227"/>
              </a:lnSpc>
            </a:pPr>
            <a:r>
              <a:rPr sz="165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מִשֶּׁנִּקְצַר הָעֹמֶר שֶׁהוּא רֵאשִׁית הַקָּצִיר (עי' ספרי; מנחות ע"א).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38090" y="1917700"/>
            <a:ext cx="2877820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300" b="1" i="0" lang="he-IL">
                <a:solidFill>
                  <a:srgbClr val="0047FF"/>
                </a:solidFill>
                <a:latin typeface="IBM Plex Sans Hebrew"/>
                <a:cs typeface="IBM Plex Sans Hebrew"/>
                <a:ea typeface="IBM Plex Sans Hebrew"/>
              </a:rPr>
              <a:t>בכל שעריך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38090" y="2387600"/>
            <a:ext cx="2877820" cy="13525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227"/>
              </a:lnSpc>
            </a:pPr>
            <a:r>
              <a:rPr sz="165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בְּכָל עִיר וָעִיר.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72589" y="1917700"/>
            <a:ext cx="2877820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300" b="1" i="0" lang="he-IL">
                <a:solidFill>
                  <a:srgbClr val="0047FF"/>
                </a:solidFill>
                <a:latin typeface="IBM Plex Sans Hebrew"/>
                <a:cs typeface="IBM Plex Sans Hebrew"/>
                <a:ea typeface="IBM Plex Sans Hebrew"/>
              </a:rPr>
              <a:t>לשבטיך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72589" y="2387600"/>
            <a:ext cx="2877820" cy="13525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227"/>
              </a:lnSpc>
            </a:pPr>
            <a:r>
              <a:rPr sz="165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מְלַמֵּד שֶׁמּוֹשִׁיבִין דַּיָּנִין לְכָל שֵׁבֶט וָשֵׁבֶט וּבְכָל עִיר וָעִיר (ספרי; סנהדרין ט"ז).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403590" y="4298950"/>
            <a:ext cx="2877820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300" b="1" i="0" lang="he-IL">
                <a:solidFill>
                  <a:srgbClr val="0047FF"/>
                </a:solidFill>
                <a:latin typeface="IBM Plex Sans Hebrew"/>
                <a:cs typeface="IBM Plex Sans Hebrew"/>
                <a:ea typeface="IBM Plex Sans Hebrew"/>
              </a:rPr>
              <a:t>ושפטו את העם וגו'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403590" y="4768850"/>
            <a:ext cx="2877820" cy="13525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227"/>
              </a:lnSpc>
            </a:pPr>
            <a:r>
              <a:rPr sz="165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מַנֵּה דַּיָּנִין מֻמְחִים וְצַדִּיקִים לִשְׁפֹּט צֶדֶק (עי' ספרי).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75410" y="520700"/>
            <a:ext cx="1020318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400" b="1" i="0" lang="he-IL">
                <a:solidFill>
                  <a:srgbClr val="0047FF"/>
                </a:solidFill>
                <a:latin typeface="IBM Plex Sans Hebrew"/>
                <a:cs typeface="IBM Plex Sans Hebrew"/>
                <a:ea typeface="IBM Plex Sans Hebrew"/>
              </a:rPr>
              <a:t>פרשנים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75410" y="825500"/>
            <a:ext cx="1020318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רש"י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833245" y="2076450"/>
            <a:ext cx="928751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1" i="0" lang="he-IL">
                <a:solidFill>
                  <a:srgbClr val="0047FF"/>
                </a:solidFill>
                <a:latin typeface="IBM Plex Sans Hebrew"/>
                <a:cs typeface="IBM Plex Sans Hebrew"/>
                <a:ea typeface="IBM Plex Sans Hebrew"/>
              </a:rPr>
              <a:t>רש"י על דברים ט"ז, א'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33245" y="2508250"/>
            <a:ext cx="9287510" cy="1828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4800"/>
              </a:lnSpc>
            </a:pPr>
            <a:r>
              <a:rPr sz="3000" b="1" i="0" lang="he-IL">
                <a:solidFill>
                  <a:srgbClr val="0047FF"/>
                </a:solidFill>
                <a:latin typeface="Noto Serif Hebrew"/>
                <a:cs typeface="Noto Serif Hebrew"/>
                <a:ea typeface="Noto Serif Hebrew"/>
              </a:rPr>
              <a:t>שמור את חדש האביב</a:t>
            </a:r>
            <a:r>
              <a:rPr sz="3000" b="0" i="0" lang="he-IL">
                <a:solidFill>
                  <a:srgbClr val="111111"/>
                </a:solidFill>
                <a:latin typeface="Noto Serif Hebrew"/>
                <a:cs typeface="Noto Serif Hebrew"/>
                <a:ea typeface="Noto Serif Hebrew"/>
              </a:rPr>
              <a:t>. מִקֹּדֶם בּוֹאוֹ שְׁמֹר שֶׁיְּהֵא רָאוּי לְאָבִיב – לְהַקְרִיב בּוֹ אֶת מִנְחַת הָעֹמֶר, וְאִם לָאו עַבֵּר אֶת הַשָּׁנָה (עי' סנהדרין י"א):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702435" y="5207000"/>
            <a:ext cx="9549130" cy="10795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860"/>
              </a:lnSpc>
            </a:pPr>
            <a:r>
              <a:rPr sz="2200" b="1" i="0" lang="he-IL">
                <a:solidFill>
                  <a:srgbClr val="FFFFFF"/>
                </a:solidFill>
                <a:latin typeface="IBM Plex Sans Hebrew"/>
                <a:cs typeface="IBM Plex Sans Hebrew"/>
                <a:ea typeface="IBM Plex Sans Hebrew"/>
              </a:rPr>
              <a:t>מה מסביר רש"י על «שמור את חדש האביב»? הסבירו בלשונכם.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75410" y="520700"/>
            <a:ext cx="1020318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400" b="1" i="0" lang="he-IL">
                <a:solidFill>
                  <a:srgbClr val="0047FF"/>
                </a:solidFill>
                <a:latin typeface="IBM Plex Sans Hebrew"/>
                <a:cs typeface="IBM Plex Sans Hebrew"/>
                <a:ea typeface="IBM Plex Sans Hebrew"/>
              </a:rPr>
              <a:t>פרשנים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75410" y="825500"/>
            <a:ext cx="1020318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רמב"ן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833245" y="2206922"/>
            <a:ext cx="928751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1" i="0" lang="he-IL">
                <a:solidFill>
                  <a:srgbClr val="0047FF"/>
                </a:solidFill>
                <a:latin typeface="IBM Plex Sans Hebrew"/>
                <a:cs typeface="IBM Plex Sans Hebrew"/>
                <a:ea typeface="IBM Plex Sans Hebrew"/>
              </a:rPr>
              <a:t>רמב"ן על דברים ט"ז, ט'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33245" y="2638722"/>
            <a:ext cx="9287510" cy="156775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4115"/>
              </a:lnSpc>
            </a:pPr>
            <a:r>
              <a:rPr sz="2550" b="1" i="0" lang="he-IL">
                <a:solidFill>
                  <a:srgbClr val="0047FF"/>
                </a:solidFill>
                <a:latin typeface="Noto Serif Hebrew"/>
                <a:cs typeface="Noto Serif Hebrew"/>
                <a:ea typeface="Noto Serif Hebrew"/>
              </a:rPr>
              <a:t>מֵהָחֵל חֶרְמֵשׁ בַּקָּמָה</a:t>
            </a:r>
            <a:r>
              <a:rPr sz="2550" b="0" i="0" lang="he-IL">
                <a:solidFill>
                  <a:srgbClr val="111111"/>
                </a:solidFill>
                <a:latin typeface="Noto Serif Hebrew"/>
                <a:cs typeface="Noto Serif Hebrew"/>
                <a:ea typeface="Noto Serif Hebrew"/>
              </a:rPr>
              <a:t>, טַעְמוֹ מֵהָחֵל לָכֶם חֶרְמֵשׁ בַּקָּמָה, כִּי כְּבָר הִזְכִּיר מָתַי נַתְחִיל לְהָנִיף חֶרְמֵשׁ בַּקָּמָה, בָּעֹמֶר, שֶׁהִיא רֵאשִׁית קְצִירֵנוּ. וּמִדְרָשׁוֹ (ספרי קפו) לְלַמֵּד עַל הָעֹמֶר שֶׁלֹּא תְּהֵא קְצִירָתוֹ אֶלָּא בְּחֶרְמֵשׁ: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702435" y="5207000"/>
            <a:ext cx="9549130" cy="10795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860"/>
              </a:lnSpc>
            </a:pPr>
            <a:r>
              <a:rPr sz="2200" b="1" i="0" lang="he-IL">
                <a:solidFill>
                  <a:srgbClr val="FFFFFF"/>
                </a:solidFill>
                <a:latin typeface="IBM Plex Sans Hebrew"/>
                <a:cs typeface="IBM Plex Sans Hebrew"/>
                <a:ea typeface="IBM Plex Sans Hebrew"/>
              </a:rPr>
              <a:t>מה מוסיף פירושו של רמב"ן להבנת הפסוק? בססו את תשובתכם על הציטוט.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75410" y="520700"/>
            <a:ext cx="1020318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400" b="1" i="0" lang="he-IL">
                <a:solidFill>
                  <a:srgbClr val="0047FF"/>
                </a:solidFill>
                <a:latin typeface="IBM Plex Sans Hebrew"/>
                <a:cs typeface="IBM Plex Sans Hebrew"/>
                <a:ea typeface="IBM Plex Sans Hebrew"/>
              </a:rPr>
              <a:t>שאלות הבנה ופרשנות · 1/3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75410" y="825500"/>
            <a:ext cx="1020318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שאלה 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37030" y="1727200"/>
            <a:ext cx="9679940" cy="35433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4620"/>
              </a:lnSpc>
            </a:pPr>
            <a:r>
              <a:rPr sz="3300" b="1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קראו את הפסוקים בנושא «פסח» (דברים ט״ז). מה נאמר בהם? הביאו ראיה מן הכתוב.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51000" y="5969000"/>
            <a:ext cx="847328" cy="317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500"/>
              </a:lnSpc>
            </a:pPr>
            <a:r>
              <a:rPr sz="1700" b="1" i="0" lang="he-IL">
                <a:solidFill>
                  <a:srgbClr val="0047FF"/>
                </a:solidFill>
                <a:latin typeface="IBM Plex Sans Hebrew"/>
                <a:cs typeface="IBM Plex Sans Hebrew"/>
                <a:ea typeface="IBM Plex Sans Hebrew"/>
              </a:rPr>
              <a:t>8 נקודות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75410" y="520700"/>
            <a:ext cx="1020318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400" b="1" i="0" lang="he-IL">
                <a:solidFill>
                  <a:srgbClr val="0047FF"/>
                </a:solidFill>
                <a:latin typeface="IBM Plex Sans Hebrew"/>
                <a:cs typeface="IBM Plex Sans Hebrew"/>
                <a:ea typeface="IBM Plex Sans Hebrew"/>
              </a:rPr>
              <a:t>שאלות הבנה ופרשנות · 2/3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75410" y="825500"/>
            <a:ext cx="1020318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שאלה 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37030" y="1727200"/>
            <a:ext cx="9679940" cy="35433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4620"/>
              </a:lnSpc>
            </a:pPr>
            <a:r>
              <a:rPr sz="3300" b="1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קראו את הפסוקים בנושא «סוכות ורגלים» (דברים ט״ז). מה נאמר בהם? הביאו ראיה מן הכתוב.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51000" y="5969000"/>
            <a:ext cx="847328" cy="317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500"/>
              </a:lnSpc>
            </a:pPr>
            <a:r>
              <a:rPr sz="1700" b="1" i="0" lang="he-IL">
                <a:solidFill>
                  <a:srgbClr val="0047FF"/>
                </a:solidFill>
                <a:latin typeface="IBM Plex Sans Hebrew"/>
                <a:cs typeface="IBM Plex Sans Hebrew"/>
                <a:ea typeface="IBM Plex Sans Hebrew"/>
              </a:rPr>
              <a:t>8 נקודות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75410" y="520700"/>
            <a:ext cx="1020318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400" b="1" i="0" lang="he-IL">
                <a:solidFill>
                  <a:srgbClr val="0047FF"/>
                </a:solidFill>
                <a:latin typeface="IBM Plex Sans Hebrew"/>
                <a:cs typeface="IBM Plex Sans Hebrew"/>
                <a:ea typeface="IBM Plex Sans Hebrew"/>
              </a:rPr>
              <a:t>שאלות הבנה ופרשנות · 3/3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75410" y="825500"/>
            <a:ext cx="1020318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שאלה 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37030" y="1727200"/>
            <a:ext cx="9679940" cy="35433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4620"/>
              </a:lnSpc>
            </a:pPr>
            <a:r>
              <a:rPr sz="3300" b="1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קראו את הפסוקים בנושא «שופטים ואיסור אשרה» (דברים ט״ז). מה נאמר בהם? הביאו ראיה מן הכתוב.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51000" y="5969000"/>
            <a:ext cx="847328" cy="317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500"/>
              </a:lnSpc>
            </a:pPr>
            <a:r>
              <a:rPr sz="1700" b="1" i="0" lang="he-IL">
                <a:solidFill>
                  <a:srgbClr val="0047FF"/>
                </a:solidFill>
                <a:latin typeface="IBM Plex Sans Hebrew"/>
                <a:cs typeface="IBM Plex Sans Hebrew"/>
                <a:ea typeface="IBM Plex Sans Hebrew"/>
              </a:rPr>
              <a:t>8 נקודות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75410" y="520700"/>
            <a:ext cx="1020318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400" b="1" i="0" lang="he-IL">
                <a:solidFill>
                  <a:srgbClr val="0047FF"/>
                </a:solidFill>
                <a:latin typeface="IBM Plex Sans Hebrew"/>
                <a:cs typeface="IBM Plex Sans Hebrew"/>
                <a:ea typeface="IBM Plex Sans Hebrew"/>
              </a:rPr>
              <a:t>דיון בכיתה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75410" y="825500"/>
            <a:ext cx="1020318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מה דעתכם?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925060" y="1879600"/>
            <a:ext cx="6278880" cy="14224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05"/>
              </a:lnSpc>
            </a:pPr>
            <a:r>
              <a:rPr sz="23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מה לדעתכם המסר המרכזי של דברים ט״ז? נמקו את דעתכם.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75410" y="520700"/>
            <a:ext cx="1020318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400" b="1" i="0" lang="he-IL">
                <a:solidFill>
                  <a:srgbClr val="0047FF"/>
                </a:solidFill>
                <a:latin typeface="IBM Plex Sans Hebrew"/>
                <a:cs typeface="IBM Plex Sans Hebrew"/>
                <a:ea typeface="IBM Plex Sans Hebrew"/>
              </a:rPr>
              <a:t>סיכום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75410" y="825500"/>
            <a:ext cx="1020318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מפת מושגים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234305" y="3524250"/>
            <a:ext cx="2485390" cy="9525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ctr" rtl="1">
              <a:lnSpc>
                <a:spcPts val="3105"/>
              </a:lnSpc>
            </a:pPr>
            <a:r>
              <a:rPr sz="2700" b="1" i="0" lang="he-IL">
                <a:solidFill>
                  <a:srgbClr val="FFFFFF"/>
                </a:solidFill>
                <a:latin typeface="IBM Plex Sans Hebrew"/>
                <a:cs typeface="IBM Plex Sans Hebrew"/>
                <a:ea typeface="IBM Plex Sans Hebrew"/>
              </a:rPr>
              <a:t>שלוש רגלים ושופטים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991284" y="1828800"/>
            <a:ext cx="3283330" cy="10414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014"/>
              </a:lnSpc>
            </a:pPr>
            <a:r>
              <a:rPr sz="155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פסח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1284" y="1828800"/>
            <a:ext cx="3283330" cy="10414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014"/>
              </a:lnSpc>
            </a:pPr>
            <a:r>
              <a:rPr sz="155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שבועות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991284" y="3479800"/>
            <a:ext cx="3283330" cy="10414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014"/>
              </a:lnSpc>
            </a:pPr>
            <a:r>
              <a:rPr sz="155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סוכות ורגלים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41284" y="3479800"/>
            <a:ext cx="3283330" cy="10414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014"/>
              </a:lnSpc>
            </a:pPr>
            <a:r>
              <a:rPr sz="155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שופטים ואיסור אשרה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75410" y="520700"/>
            <a:ext cx="1020318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400" b="1" i="0" lang="he-IL">
                <a:solidFill>
                  <a:srgbClr val="0047FF"/>
                </a:solidFill>
                <a:latin typeface="IBM Plex Sans Hebrew"/>
                <a:cs typeface="IBM Plex Sans Hebrew"/>
                <a:ea typeface="IBM Plex Sans Hebrew"/>
              </a:rPr>
              <a:t>תרגול לקראת הבגרות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75410" y="825500"/>
            <a:ext cx="1020318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שאלה בסגנון בגרות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02435" y="1905000"/>
            <a:ext cx="9549130" cy="4191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000"/>
              </a:lnSpc>
            </a:pPr>
            <a:r>
              <a:rPr sz="20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קראו דברים ט״ז.</a:t>
            </a:r>
          </a:p>
          <a:p>
            <a:pPr algn="r" rtl="1">
              <a:lnSpc>
                <a:spcPts val="3000"/>
              </a:lnSpc>
            </a:pPr>
            <a:r>
              <a:rPr sz="20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א. קראו את הפסוקים בנושא. מה מתואר בקטע «פסח»? הסבירו והביאו ראיה מן הכתוב.</a:t>
            </a:r>
          </a:p>
          <a:p>
            <a:pPr algn="r" rtl="1">
              <a:lnSpc>
                <a:spcPts val="3000"/>
              </a:lnSpc>
            </a:pPr>
            <a:r>
              <a:rPr sz="20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ב. קראו את הפסוקים בנושא. מה מתואר בקטע «שבועות»? הסבירו והביאו ראיה מן הכתוב.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75410" y="520700"/>
            <a:ext cx="1020318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400" b="1" i="0" lang="he-IL">
                <a:solidFill>
                  <a:srgbClr val="0047FF"/>
                </a:solidFill>
                <a:latin typeface="IBM Plex Sans Hebrew"/>
                <a:cs typeface="IBM Plex Sans Hebrew"/>
                <a:ea typeface="IBM Plex Sans Hebrew"/>
              </a:rPr>
              <a:t>תשובות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75410" y="825500"/>
            <a:ext cx="1020318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תשובה לשאלה 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37030" y="1778000"/>
            <a:ext cx="9679940" cy="825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025"/>
              </a:lnSpc>
            </a:pPr>
            <a:r>
              <a:rPr sz="1500" b="1" i="0" lang="he-IL">
                <a:solidFill>
                  <a:srgbClr val="0047FF"/>
                </a:solidFill>
                <a:latin typeface="IBM Plex Sans Hebrew"/>
                <a:cs typeface="IBM Plex Sans Hebrew"/>
                <a:ea typeface="IBM Plex Sans Hebrew"/>
              </a:rPr>
              <a:t>קראו את הפסוקים בנושא «פסח» (דברים ט״ז). מה נאמר בהם? הביאו ראיה מן הכתוב.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37030" y="2921000"/>
            <a:ext cx="9679940" cy="3111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• ״שמור את חדש האביב ועשית פסח לה׳ אלהיך כי בחדש האביב הוציאך ה׳ אלהיך ממצרים לילה״. הקרבן נעשה ״במקום אשר יבחר ה׳״, ולא בבתים כבפסח מצרים. זה חידוש של דברים: ריכוז הפולחן.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2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75410" y="520700"/>
            <a:ext cx="1020318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400" b="1" i="0" lang="he-IL">
                <a:solidFill>
                  <a:srgbClr val="0047FF"/>
                </a:solidFill>
                <a:latin typeface="IBM Plex Sans Hebrew"/>
                <a:cs typeface="IBM Plex Sans Hebrew"/>
                <a:ea typeface="IBM Plex Sans Hebrew"/>
              </a:rPr>
              <a:t>תשובות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75410" y="825500"/>
            <a:ext cx="1020318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תשובה לשאלה 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37030" y="1778000"/>
            <a:ext cx="9679940" cy="825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025"/>
              </a:lnSpc>
            </a:pPr>
            <a:r>
              <a:rPr sz="1500" b="1" i="0" lang="he-IL">
                <a:solidFill>
                  <a:srgbClr val="0047FF"/>
                </a:solidFill>
                <a:latin typeface="IBM Plex Sans Hebrew"/>
                <a:cs typeface="IBM Plex Sans Hebrew"/>
                <a:ea typeface="IBM Plex Sans Hebrew"/>
              </a:rPr>
              <a:t>קראו את הפסוקים בנושא «סוכות ורגלים» (דברים ט״ז). מה נאמר בהם? הביאו ראיה מן הכתוב.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37030" y="2921000"/>
            <a:ext cx="9679940" cy="3111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• ״חג הסכת תעשה לך שבעת ימים באספך מגרנך ומיקבך״. גם כאן מדגישה התורה ״ושמחת בחגך אתה ובנך ובתך״ ואת השתתפות העניים. החג נחגג שבעה ימים ״במקום אשר יבחר ה׳״.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2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75410" y="520700"/>
            <a:ext cx="1020318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400" b="1" i="0" lang="he-IL">
                <a:solidFill>
                  <a:srgbClr val="0047FF"/>
                </a:solidFill>
                <a:latin typeface="IBM Plex Sans Hebrew"/>
                <a:cs typeface="IBM Plex Sans Hebrew"/>
                <a:ea typeface="IBM Plex Sans Hebrew"/>
              </a:rPr>
              <a:t>תשובות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75410" y="825500"/>
            <a:ext cx="1020318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תשובה לשאלה 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37030" y="1778000"/>
            <a:ext cx="9679940" cy="825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025"/>
              </a:lnSpc>
            </a:pPr>
            <a:r>
              <a:rPr sz="1500" b="1" i="0" lang="he-IL">
                <a:solidFill>
                  <a:srgbClr val="0047FF"/>
                </a:solidFill>
                <a:latin typeface="IBM Plex Sans Hebrew"/>
                <a:cs typeface="IBM Plex Sans Hebrew"/>
                <a:ea typeface="IBM Plex Sans Hebrew"/>
              </a:rPr>
              <a:t>קראו את הפסוקים בנושא «שופטים ואיסור אשרה» (דברים ט״ז). מה נאמר בהם? הביאו ראיה מן הכתוב.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37030" y="2921000"/>
            <a:ext cx="9679940" cy="3111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• לפי טקסטולוגיה, פסוקים 18 עד 20 פותחים קבוצת דיני מדינה על תפקידי מפתח: שופט, מלך, כהן ונביא. ״שפטים ושטרים תתן לך בכל שעריך... ושפטו את העם משפט צדק״. השופטים חכמים, ובעלי דמות חינוכית.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21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75410" y="520700"/>
            <a:ext cx="1020318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400" b="1" i="0" lang="he-IL">
                <a:solidFill>
                  <a:srgbClr val="0047FF"/>
                </a:solidFill>
                <a:latin typeface="IBM Plex Sans Hebrew"/>
                <a:cs typeface="IBM Plex Sans Hebrew"/>
                <a:ea typeface="IBM Plex Sans Hebrew"/>
              </a:rPr>
              <a:t>תשובות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75410" y="825500"/>
            <a:ext cx="1020318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מחוון – שאלת הבגרות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37030" y="1841500"/>
            <a:ext cx="9679940" cy="4318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א. • ״שמור את חדש האביב ועשית פסח לה׳ אלהיך כי בחדש האביב הוציאך ה׳ אלהיך ממצרים לילה״. הקרבן נעשה ״במקום אשר יבחר ה׳״, ולא בבתים כבפסח מצרים. זה חידוש של דברים: ריכוז הפולחן.</a:t>
            </a:r>
          </a:p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ב. • ״שבעה שבעת תספר לך מהחל חרמש בקמה תחל לספר שבעה שבעות״. מקדישים את חג השבועות בקציר החיטים, ובו ״מסת נדבת ידך אשר תתן כאשר יברכך ה׳ אלהיך״.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22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שלוש רגלים ושופטים – שאלון 1261</dc:title>
  <dc:subject/>
  <dc:creator/>
  <cp:keywords/>
  <dc:description/>
  <cp:lastModifiedBy/>
  <cp:revision>1</cp:revision>
  <dcterms:created xsi:type="dcterms:W3CDTF">2013-01-27T09:14:16Z</dcterms:created>
  <dcterms:modified xsi:type="dcterms:W3CDTF">2013-01-27T09:15:58Z</dcterms:modified>
  <cp:category/>
</cp:coreProperties>
</file>