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0892" y="1270000"/>
            <a:ext cx="1269107"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דברים י״ז</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משפט המלך</a:t>
            </a:r>
          </a:p>
        </p:txBody>
      </p:sp>
      <p:sp>
        <p:nvSpPr>
          <p:cNvPr id="5" name="TextBox 4"/>
          <p:cNvSpPr txBox="1"/>
          <p:nvPr/>
        </p:nvSpPr>
        <p:spPr>
          <a:xfrm>
            <a:off x="9251562" y="4533900"/>
            <a:ext cx="2159080"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דברים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«משפט המלך» (דברים י״ז)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«דברים»</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48273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א׳–ד׳ (פסוקים א׳–ד׳)</a:t>
            </a:r>
          </a:p>
        </p:txBody>
      </p:sp>
      <p:sp>
        <p:nvSpPr>
          <p:cNvPr id="7" name="TextBox 6"/>
          <p:cNvSpPr txBox="1"/>
          <p:nvPr/>
        </p:nvSpPr>
        <p:spPr>
          <a:xfrm>
            <a:off x="5854799"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ה׳–ז׳ (פסוקים ה׳–ז׳)</a:t>
            </a:r>
          </a:p>
        </p:txBody>
      </p:sp>
      <p:sp>
        <p:nvSpPr>
          <p:cNvPr id="9" name="TextBox 8"/>
          <p:cNvSpPr txBox="1"/>
          <p:nvPr/>
        </p:nvSpPr>
        <p:spPr>
          <a:xfrm>
            <a:off x="2226865"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ח׳–י׳ (פסוקים ח׳–י׳)</a:t>
            </a:r>
          </a:p>
        </p:txBody>
      </p:sp>
      <p:sp>
        <p:nvSpPr>
          <p:cNvPr id="11" name="TextBox 10"/>
          <p:cNvSpPr txBox="1"/>
          <p:nvPr/>
        </p:nvSpPr>
        <p:spPr>
          <a:xfrm>
            <a:off x="9482732"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י״א–י״ג (פסוקים י״א–י״ג)</a:t>
            </a:r>
          </a:p>
        </p:txBody>
      </p:sp>
      <p:sp>
        <p:nvSpPr>
          <p:cNvPr id="13" name="TextBox 12"/>
          <p:cNvSpPr txBox="1"/>
          <p:nvPr/>
        </p:nvSpPr>
        <p:spPr>
          <a:xfrm>
            <a:off x="5854799"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י״ד–י״ז (פסוקים י״ד–י״ז)</a:t>
            </a:r>
          </a:p>
        </p:txBody>
      </p:sp>
      <p:sp>
        <p:nvSpPr>
          <p:cNvPr id="15" name="TextBox 14"/>
          <p:cNvSpPr txBox="1"/>
          <p:nvPr/>
        </p:nvSpPr>
        <p:spPr>
          <a:xfrm>
            <a:off x="2226865"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6</a:t>
            </a:r>
          </a:p>
        </p:txBody>
      </p:sp>
      <p:sp>
        <p:nvSpPr>
          <p:cNvPr id="16" name="TextBox 15"/>
          <p:cNvSpPr txBox="1"/>
          <p:nvPr/>
        </p:nvSpPr>
        <p:spPr>
          <a:xfrm>
            <a:off x="913674"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י״ח–כ׳ (פסוקים י״ח–כ׳)</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32049" y="288523"/>
            <a:ext cx="1977964" cy="36275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1/5</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דברים י"ז, 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לֹא־תִזְבַּח לַה' אֱלֹהֶיךָ שׁוֹר</a:t>
            </a:r>
            <a:r>
              <a:rPr sz="4100" b="0" i="0" lang="he-IL">
                <a:solidFill>
                  <a:srgbClr val="111111"/>
                </a:solidFill>
                <a:latin typeface="Frank Ruhl Libre"/>
                <a:cs typeface="Frank Ruhl Libre"/>
                <a:ea typeface="Frank Ruhl Libre"/>
              </a:rPr>
              <a:t> וָשֶׂה אֲשֶׁר יִהְיֶה בוֹ מוּם כֹּל דָּבָר רָע כִּי תוֹעֲבַת ה' אֱלֹהֶיךָ הוּא</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פסוקים א׳–ד׳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4730" y="288298"/>
            <a:ext cx="1995537" cy="36320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2/5</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דברים י"ז, ה'</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וְהוֹצֵאתָ אֶת־הָאִישׁ הַהוּא אוֹ</a:t>
            </a:r>
            <a:r>
              <a:rPr sz="4100" b="0" i="0" lang="he-IL">
                <a:solidFill>
                  <a:srgbClr val="111111"/>
                </a:solidFill>
                <a:latin typeface="Frank Ruhl Libre"/>
                <a:cs typeface="Frank Ruhl Libre"/>
                <a:ea typeface="Frank Ruhl Libre"/>
              </a:rPr>
              <a:t> אֶת־הָאִשָּׁה הַהִוא אֲשֶׁר עָשׂוּ אֶת־הַדָּבָר הָרָע הַזֶּה אֶל־שְׁעָרֶיךָ אֶת־הָאִישׁ אוֹ אֶת־הָאִשָּׁה וּסְקַלְתָּם בָּאֲבָנִים וָמֵתוּ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פסוקים ה׳–ז׳</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21477" y="288385"/>
            <a:ext cx="1988692" cy="36302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3/5</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דברים י"ז, ח'</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כִּי יִפָּלֵא מִמְּךָ דָבָר</a:t>
            </a:r>
            <a:r>
              <a:rPr sz="4100" b="0" i="0" lang="he-IL">
                <a:solidFill>
                  <a:srgbClr val="111111"/>
                </a:solidFill>
                <a:latin typeface="Frank Ruhl Libre"/>
                <a:cs typeface="Frank Ruhl Libre"/>
                <a:ea typeface="Frank Ruhl Libre"/>
              </a:rPr>
              <a:t> לַמִּשְׁפָּט בֵּין־דָּם לְדָם בֵּין־דִּין לְדִין וּבֵין נֶגַע לָנֶגַע דִּבְרֵי רִיבֹת בִּשְׁעָרֶיךָ וְקַמְתָּ וְעָלִיתָ אֶל־הַמָּקוֹם אֲשֶׁר יִבְחַר ה' אֱלֹהֶיךָ בּוֹ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פסוקים ח׳–י׳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2245" y="288137"/>
            <a:ext cx="2008204" cy="36352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4/5</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דברים י"ז, י"א</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עַל־פִּי הַתּוֹרָה אֲשֶׁר יוֹרוּךָ</a:t>
            </a:r>
            <a:r>
              <a:rPr sz="4100" b="0" i="0" lang="he-IL">
                <a:solidFill>
                  <a:srgbClr val="111111"/>
                </a:solidFill>
                <a:latin typeface="Frank Ruhl Libre"/>
                <a:cs typeface="Frank Ruhl Libre"/>
                <a:ea typeface="Frank Ruhl Libre"/>
              </a:rPr>
              <a:t> וְעַל־הַמִּשְׁפָּט אֲשֶׁר־יֹאמְרוּ לְךָ תַּעֲשֶׂה לֹא תָסוּר מִן־הַדָּבָר אֲשֶׁר־יַגִּידוּ לְךָ יָמִין וּשְׂמֹאל</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פסוקים י״א–י״ג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20369" y="288373"/>
            <a:ext cx="1989816" cy="36305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5/5</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דברים י"ז, י"ד</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כִּי־תָבֹא אֶל־הָאָרֶץ אֲשֶׁר ה'</a:t>
            </a:r>
            <a:r>
              <a:rPr sz="4100" b="0" i="0" lang="he-IL">
                <a:solidFill>
                  <a:srgbClr val="111111"/>
                </a:solidFill>
                <a:latin typeface="Frank Ruhl Libre"/>
                <a:cs typeface="Frank Ruhl Libre"/>
                <a:ea typeface="Frank Ruhl Libre"/>
              </a:rPr>
              <a:t> אֱלֹהֶיךָ נֹתֵן לָךְ וִירִשְׁתָּהּ וְיָשַׁבְתָּה בָּהּ וְאָמַרְתָּ אָשִׂימָה עָלַי מֶלֶךְ כְּכָל־הַגּוֹיִם אֲשֶׁר סְבִיבֹתָי</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פסוקים י״ד–י״ז</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כי יפלא</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כָּל הַפְלָאָה לְשׁוֹן הַבְדָּלָה וּפְרִישָׁה, שֶׁהַדָּבָר נִבְדָּל וּמְכֻסֶּה מִמְּךָ.</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בין דם לדם</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בֵּין דָּם טָמֵא לְדָם טָהוֹר (נדה י"ט).</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בין דין לדין</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בֵּין דִּין זַכַּאי לְדִין חַיָּב.</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בין נגע לנגע</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בֵּין נֶגַע טָמֵא לְנֶגַע טָהוֹר.</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וקמת ועלית</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מְלַמֵּד שֶׁבֵּית הַמִּקְדָּשׁ גָּבוֹהַּ מִכָּל הַמְּקוֹמוֹת (ספרי; סנהדרין פ"ז).</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דברים י"ז, א'</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לא תזבח … כל דבר רע</a:t>
            </a:r>
            <a:r>
              <a:rPr sz="3000" b="0" i="0" lang="he-IL">
                <a:solidFill>
                  <a:srgbClr val="111111"/>
                </a:solidFill>
                <a:latin typeface="Noto Serif Hebrew"/>
                <a:cs typeface="Noto Serif Hebrew"/>
                <a:ea typeface="Noto Serif Hebrew"/>
              </a:rPr>
              <a:t>. אַזְהָרָה לַמְפַגֵּל בַּקֳּדָשִׁים עַ"יְ דִּבּוּר רָע. וְעוֹד נִדְרְשׁוּ בוֹ שְׁאָר דְּרָשׁוֹת בִּשְׁחִיטַת קָדָשִׁים (זבחים ל"ו):</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«לא תזבח … כל דבר רע»?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רמב"ן</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רמב"ן על דברים י"ז, ח'</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דִּבְרֵי רִיבֹת</a:t>
            </a:r>
            <a:r>
              <a:rPr sz="3000" b="0" i="0" lang="he-IL">
                <a:solidFill>
                  <a:srgbClr val="111111"/>
                </a:solidFill>
                <a:latin typeface="Noto Serif Hebrew"/>
                <a:cs typeface="Noto Serif Hebrew"/>
                <a:ea typeface="Noto Serif Hebrew"/>
              </a:rPr>
              <a:t>, שֶׁיִּהְיוּ חַכְמֵי הָעִיר חֲלוּקִים בַּדָּבָר, זֶה מְטַמֵּא וְזֶה מְטַהֵר, זֶה מְחַיֵּב וְזֶה מְזַכֶּה, לְשׁוֹן רַשִׁ"י (רש"י על דברים י"ז:ח'), וְהִיא דַּעַת אוּנְקְלוֹס (תרגום אונקלוס על דברים י"ז:ח').</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את הפסוקים בנושא «קרבן ועבודה זרה» (דברים י״ז). מה נאמר בהם?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את הפסוקים בנושא «בית הדין הגדול» (דברים י״ז). מה נאמר בהם?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את הפסוקים בנושא «משפט המלך» (דברים י״ז). מה נאמר בהם?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האם לדעתכם האיום שתיאר י' זקוביץ בדבריו מתממש בתיאור מלכותו של ירבעם?</a:t>
            </a:r>
          </a:p>
        </p:txBody>
      </p:sp>
      <p:sp>
        <p:nvSpPr>
          <p:cNvPr id="6" name="TextBox 5"/>
          <p:cNvSpPr txBox="1"/>
          <p:nvPr/>
        </p:nvSpPr>
        <p:spPr>
          <a:xfrm>
            <a:off x="4957762" y="38417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האם חוק המלך מחזק את מעמדו של המלך או מחליש אותו?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משפט המלך</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קרבן ועבודה זרה</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בית הדין הגדול</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משפט המלך</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תשפ"ד (שאלון 1362))</a:t>
            </a:r>
          </a:p>
          <a:p>
            <a:pPr algn="r" rtl="1">
              <a:lnSpc>
                <a:spcPts val="3000"/>
              </a:lnSpc>
            </a:pPr>
            <a:r>
              <a:rPr sz="2000" b="0" i="0" lang="he-IL">
                <a:solidFill>
                  <a:srgbClr val="111111"/>
                </a:solidFill>
                <a:latin typeface="Rubik"/>
                <a:cs typeface="Rubik"/>
                <a:ea typeface="Rubik"/>
              </a:rPr>
              <a:t>6. קראו דברים, פרק י"ז, פסוקים י"ד–כ'.</a:t>
            </a:r>
          </a:p>
          <a:p>
            <a:pPr algn="r" rtl="1">
              <a:lnSpc>
                <a:spcPts val="3000"/>
              </a:lnSpc>
            </a:pPr>
            <a:r>
              <a:rPr sz="2000" b="0" i="0" lang="he-IL">
                <a:solidFill>
                  <a:srgbClr val="111111"/>
                </a:solidFill>
                <a:latin typeface="Rubik"/>
                <a:cs typeface="Rubik"/>
                <a:ea typeface="Rubik"/>
              </a:rPr>
              <a:t>א. קראו פסוקים י"ד–ט"ו, וגם דברים, פרק ז', פסוקים ו'–ז'.</a:t>
            </a:r>
          </a:p>
          <a:p>
            <a:pPr algn="r" rtl="1">
              <a:lnSpc>
                <a:spcPts val="3000"/>
              </a:lnSpc>
            </a:pPr>
            <a:r>
              <a:rPr sz="2000" b="0" i="0" lang="he-IL">
                <a:solidFill>
                  <a:srgbClr val="111111"/>
                </a:solidFill>
                <a:latin typeface="Rubik"/>
                <a:cs typeface="Rubik"/>
                <a:ea typeface="Rubik"/>
              </a:rPr>
              <a:t>יש הטוענים שההשוואה בין שני הפרקים מלמדת על הפער בין רצון האל ובין רצונם של בני ישראל בנוגע למעמדו של העם בהשוואה לעמים אחרים.</a:t>
            </a:r>
          </a:p>
          <a:p>
            <a:pPr algn="r" rtl="1">
              <a:lnSpc>
                <a:spcPts val="3000"/>
              </a:lnSpc>
            </a:pPr>
            <a:r>
              <a:rPr sz="2000" b="0" i="0" lang="he-IL">
                <a:solidFill>
                  <a:srgbClr val="111111"/>
                </a:solidFill>
                <a:latin typeface="Rubik"/>
                <a:cs typeface="Rubik"/>
                <a:ea typeface="Rubik"/>
              </a:rPr>
              <a:t>הסבירו טענה זו על פי הפסוקים שקראתם, וכתבו כיצד החוק בפרק י"ז מתמודד עם פער זה.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את הפסוקים בנושא «קרבן ועבודה זרה» (דברים י״ז). מה נאמר בהם?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 הפרק פותח באיסור להקריב לה׳ שור או שה ״אשר יהיה בו מום כל דבר רע כי תועבת ה׳ אלהיך הוא״. הקרבן צריך להיות שלם.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את הפסוקים בנושא «בית הדין הגדול» (דברים י״ז). מה נאמר בהם?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 לפי טקסטולוגיה, פסוקים 8 עד 13 הם חוק בית המשפט העליון, שמבטא את ריכוז השלטון בדברים. מי שבא אליו אינו בעל הדין אלא שופט מערי השדה שלא ידע להכריע.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את הפסוקים בנושא «משפט המלך» (דברים י״ז). מה נאמר בהם?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 החוק מתיר למנות מלך ״שום תשים עליך מלך אשר יבחר ה׳ אלהיך בו מקרב אחיך״. המלך חייב להיות מישראל, ולא נכרי. בניגוד לעמי המזרח הקדום, שבהם המלך נחשב אל, בישראל הוא בשר ודם שכפוף לחוק, כי המלך האמיתי הוא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6</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רצון האל בנוגע למעמדו של העם בהשוואה לעמים אחרים: שהעם ישמור על קדושתו, על היבדלותו מיתר העמים. ה' מתייחס אל עם ישראל כעם המובחר מיתר העמים.</a:t>
            </a:r>
          </a:p>
          <a:p>
            <a:pPr algn="r" rtl="1">
              <a:lnSpc>
                <a:spcPts val="2850"/>
              </a:lnSpc>
            </a:pPr>
            <a:r>
              <a:rPr sz="1900" b="0" i="0" lang="he-IL">
                <a:solidFill>
                  <a:srgbClr val="111111"/>
                </a:solidFill>
                <a:latin typeface="Rubik"/>
                <a:cs typeface="Rubik"/>
                <a:ea typeface="Rubik"/>
              </a:rPr>
              <a:t>רצונם של בני ישראל בנוגע למעמדו של העם בהשוואה לעמים אחרים: להידמות ליתר העמים הסובבים אותם ולנהוג כמותם.</a:t>
            </a:r>
          </a:p>
          <a:p>
            <a:pPr algn="r" rtl="1">
              <a:lnSpc>
                <a:spcPts val="2850"/>
              </a:lnSpc>
            </a:pPr>
            <a:r>
              <a:rPr sz="1900" b="0" i="0" lang="he-IL">
                <a:solidFill>
                  <a:srgbClr val="111111"/>
                </a:solidFill>
                <a:latin typeface="Rubik"/>
                <a:cs typeface="Rubik"/>
                <a:ea typeface="Rubik"/>
              </a:rPr>
              <a:t>החוק בפרק י"ז מתמודד עם הפער בין רצון האל להיבדלות העם מיתר העמים לבין רצון העם להידמות ליתר העמים, במגבלות שהוא מציב למוסד המלוכה. המלך חייב להיות בחיר ה' ומקרב העם וחלים עליו איסורים, כדי להבדיל את מוסד המלוכה בישראל ממוסד המלוכה אצל יתר העמים. לשמור על היבדלות מסוימת.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משפט המלך – שאלון 1261</dc:title>
  <dc:subject/>
  <dc:creator/>
  <cp:keywords/>
  <dc:description/>
  <cp:lastModifiedBy/>
  <cp:revision>1</cp:revision>
  <dcterms:created xsi:type="dcterms:W3CDTF">2013-01-27T09:14:16Z</dcterms:created>
  <dcterms:modified xsi:type="dcterms:W3CDTF">2013-01-27T09:15:58Z</dcterms:modified>
  <cp:category/>
</cp:coreProperties>
</file>