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דברים כ׳</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דיני מלחמה</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דברים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«דיני מלחמה» (דברים כ׳)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«דברים»</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ורמב"ן</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עזרא</a:t>
            </a:r>
          </a:p>
        </p:txBody>
      </p:sp>
      <p:sp>
        <p:nvSpPr>
          <p:cNvPr id="6" name="TextBox 5"/>
          <p:cNvSpPr txBox="1"/>
          <p:nvPr/>
        </p:nvSpPr>
        <p:spPr>
          <a:xfrm>
            <a:off x="6393624" y="2692400"/>
            <a:ext cx="4853051" cy="34036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אבן עזרא ראה בפרי העץ מקור חיים.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462356" y="21168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8120940"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פסוקים א׳–ד׳ (פסוקים א׳–ד׳)</a:t>
            </a:r>
          </a:p>
        </p:txBody>
      </p:sp>
      <p:sp>
        <p:nvSpPr>
          <p:cNvPr id="7" name="TextBox 6"/>
          <p:cNvSpPr txBox="1"/>
          <p:nvPr/>
        </p:nvSpPr>
        <p:spPr>
          <a:xfrm>
            <a:off x="5816026" y="21168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4505197"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פסוקים ה׳–ח׳ (פסוקים ה׳–ח׳)</a:t>
            </a:r>
          </a:p>
        </p:txBody>
      </p:sp>
      <p:sp>
        <p:nvSpPr>
          <p:cNvPr id="9" name="TextBox 8"/>
          <p:cNvSpPr txBox="1"/>
          <p:nvPr/>
        </p:nvSpPr>
        <p:spPr>
          <a:xfrm>
            <a:off x="2201465"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880971" y="2679700"/>
            <a:ext cx="3174288"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פסוקים י׳–ט״ו (פסוקים י׳–ט״ו)</a:t>
            </a:r>
          </a:p>
        </p:txBody>
      </p:sp>
      <p:sp>
        <p:nvSpPr>
          <p:cNvPr id="11" name="TextBox 10"/>
          <p:cNvSpPr txBox="1"/>
          <p:nvPr/>
        </p:nvSpPr>
        <p:spPr>
          <a:xfrm>
            <a:off x="9462356" y="44663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120940"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פסוקים ט״ז–י״ח (פסוקים ט״ז–י״ח)</a:t>
            </a:r>
          </a:p>
        </p:txBody>
      </p:sp>
      <p:sp>
        <p:nvSpPr>
          <p:cNvPr id="13" name="TextBox 12"/>
          <p:cNvSpPr txBox="1"/>
          <p:nvPr/>
        </p:nvSpPr>
        <p:spPr>
          <a:xfrm>
            <a:off x="5816026" y="44663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5</a:t>
            </a:r>
          </a:p>
        </p:txBody>
      </p:sp>
      <p:sp>
        <p:nvSpPr>
          <p:cNvPr id="14" name="TextBox 13"/>
          <p:cNvSpPr txBox="1"/>
          <p:nvPr/>
        </p:nvSpPr>
        <p:spPr>
          <a:xfrm>
            <a:off x="4505197"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פסוקים י״ט–כ׳ (פסוקים י״ט–כ׳)</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10065" y="447656"/>
            <a:ext cx="2637660" cy="31128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1/5</a:t>
            </a:r>
          </a:p>
        </p:txBody>
      </p:sp>
      <p:sp>
        <p:nvSpPr>
          <p:cNvPr id="4" name="TextBox 3"/>
          <p:cNvSpPr txBox="1"/>
          <p:nvPr/>
        </p:nvSpPr>
        <p:spPr>
          <a:xfrm>
            <a:off x="8514624" y="714316"/>
            <a:ext cx="2644280" cy="67952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דברים כ', א'</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כִּי־תֵצֵא לַמִּלְחָמָה עַל־אֹיְבֶךָ וְרָאִיתָ</a:t>
            </a:r>
            <a:r>
              <a:rPr sz="4100" b="0" i="0" lang="he-IL">
                <a:solidFill>
                  <a:srgbClr val="2E2B26"/>
                </a:solidFill>
                <a:latin typeface="Frank Ruhl Libre"/>
                <a:cs typeface="Frank Ruhl Libre"/>
                <a:ea typeface="Frank Ruhl Libre"/>
              </a:rPr>
              <a:t> סוּס וָרֶכֶב עַם רַב מִמְּךָ לֹא תִירָא מֵהֶם כִּי־ה' אֱלֹהֶיךָ עִמָּךְ הַמַּעַלְךָ מֵאֶרֶץ מִצְרָיִם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פסוקים א׳–ד׳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26278" y="447795"/>
            <a:ext cx="2621208" cy="31100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2/5</a:t>
            </a:r>
          </a:p>
        </p:txBody>
      </p:sp>
      <p:sp>
        <p:nvSpPr>
          <p:cNvPr id="4" name="TextBox 3"/>
          <p:cNvSpPr txBox="1"/>
          <p:nvPr/>
        </p:nvSpPr>
        <p:spPr>
          <a:xfrm>
            <a:off x="8530836" y="714455"/>
            <a:ext cx="2627829" cy="67924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דברים כ', ה'</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וְדִבְּרוּ הַשֹּׁטְרִים אֶל־הָעָם לֵאמֹר</a:t>
            </a:r>
            <a:r>
              <a:rPr sz="4100" b="0" i="0" lang="he-IL">
                <a:solidFill>
                  <a:srgbClr val="2E2B26"/>
                </a:solidFill>
                <a:latin typeface="Frank Ruhl Libre"/>
                <a:cs typeface="Frank Ruhl Libre"/>
                <a:ea typeface="Frank Ruhl Libre"/>
              </a:rPr>
              <a:t> מִי־הָאִישׁ אֲשֶׁר בָּנָה בַיִת־חָדָשׁ וְלֹא חֲנָכוֹ יֵלֵךְ וְיָשֹׁב לְבֵיתוֹ פֶּן־יָמוּת בַּמִּלְחָמָה וְאִישׁ אַחֵר יַחְנְכֶנּוּ</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פסוקים ה׳–ח׳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715592" y="449423"/>
            <a:ext cx="2429111" cy="30774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3/5</a:t>
            </a:r>
          </a:p>
        </p:txBody>
      </p:sp>
      <p:sp>
        <p:nvSpPr>
          <p:cNvPr id="4" name="TextBox 3"/>
          <p:cNvSpPr txBox="1"/>
          <p:nvPr/>
        </p:nvSpPr>
        <p:spPr>
          <a:xfrm>
            <a:off x="8720151" y="716083"/>
            <a:ext cx="2435731" cy="67598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דברים כ', י'</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כִּי־תִקְרַב אֶל־עִיר לְהִלָּחֵם עָלֶיהָ</a:t>
            </a:r>
            <a:r>
              <a:rPr sz="4100" b="0" i="0" lang="he-IL">
                <a:solidFill>
                  <a:srgbClr val="2E2B26"/>
                </a:solidFill>
                <a:latin typeface="Frank Ruhl Libre"/>
                <a:cs typeface="Frank Ruhl Libre"/>
                <a:ea typeface="Frank Ruhl Libre"/>
              </a:rPr>
              <a:t> וְקָרָאתָ אֵלֶיהָ לְשָׁלוֹם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פסוקים י׳–ט״ו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28711" y="445237"/>
            <a:ext cx="2923150" cy="316117"/>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4/5</a:t>
            </a:r>
          </a:p>
        </p:txBody>
      </p:sp>
      <p:sp>
        <p:nvSpPr>
          <p:cNvPr id="4" name="TextBox 3"/>
          <p:cNvSpPr txBox="1"/>
          <p:nvPr/>
        </p:nvSpPr>
        <p:spPr>
          <a:xfrm>
            <a:off x="8233270" y="711897"/>
            <a:ext cx="2929770" cy="68436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דברים כ', ט"ז</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רַק מֵעָרֵי הָעַמִּים הָאֵלֶּה</a:t>
            </a:r>
            <a:r>
              <a:rPr sz="4100" b="0" i="0" lang="he-IL">
                <a:solidFill>
                  <a:srgbClr val="2E2B26"/>
                </a:solidFill>
                <a:latin typeface="Frank Ruhl Libre"/>
                <a:cs typeface="Frank Ruhl Libre"/>
                <a:ea typeface="Frank Ruhl Libre"/>
              </a:rPr>
              <a:t> אֲשֶׁר ה' אֱלֹהֶיךָ נֹתֵן לְךָ נַחֲלָה לֹא תְחַיֶּה כָּל־נְשָׁמָה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פסוקים ט״ז–י״ח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316421" y="445994"/>
            <a:ext cx="2834151" cy="31460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5/5</a:t>
            </a:r>
          </a:p>
        </p:txBody>
      </p:sp>
      <p:sp>
        <p:nvSpPr>
          <p:cNvPr id="4" name="TextBox 3"/>
          <p:cNvSpPr txBox="1"/>
          <p:nvPr/>
        </p:nvSpPr>
        <p:spPr>
          <a:xfrm>
            <a:off x="8320979" y="712651"/>
            <a:ext cx="2840771" cy="68285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דברים כ', י"ט</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כִּי־תָצוּר אֶל־עִיר יָמִים רַבִּים</a:t>
            </a:r>
            <a:r>
              <a:rPr sz="4100" b="0" i="0" lang="he-IL">
                <a:solidFill>
                  <a:srgbClr val="2E2B26"/>
                </a:solidFill>
                <a:latin typeface="Frank Ruhl Libre"/>
                <a:cs typeface="Frank Ruhl Libre"/>
                <a:ea typeface="Frank Ruhl Libre"/>
              </a:rPr>
              <a:t> לְהִלָּחֵם עָלֶיהָ לְתָפְשָׂהּ לֹא־תַשְׁחִית אֶת־עֵצָהּ לִנְדֹּחַ עָלָיו גַּרְזֶן כִּי מִמֶּנּוּ תֹאכֵל וְאֹתוֹ לֹא תִכְרֹת כִּי הָאָדָם עֵץ הַשָּׂדֶה לָבֹא מִפָּנֶיךָ בַּמָּצוֹר</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פסוקים י״ט–כ׳</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על איבך</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יִהְיוּ בְּעֵינֶיךָ כְּאוֹיְבִים, אַל תְּרַחֵם עֲלֵיהֶם כִּי לֹא יְרַחֲמוּ עָלֶיךָ.</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עם רב ממך</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בְּעֵינֶיךָ הוּא רַב, אֲבָל בְּעֵינַי אֵינוֹ רַב (שם).</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ולא חנכו</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וְלֹא דָּר בּוֹ, חִנּוּךְ לְשׁוֹן הַתְחָלָה.</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ואיש אחר יחנכנו</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וְדָבָר שֶׁל עָגְמַת נֶפֶשׁ הוּא זֶה.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דברים כ', א'</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כי תצא למלחמה</a:t>
            </a:r>
            <a:r>
              <a:rPr sz="3000" b="0" i="0" lang="he-IL">
                <a:solidFill>
                  <a:srgbClr val="2E2B26"/>
                </a:solidFill>
                <a:latin typeface="Noto Serif Hebrew"/>
                <a:cs typeface="Noto Serif Hebrew"/>
                <a:ea typeface="Noto Serif Hebrew"/>
              </a:rPr>
              <a:t>. סָמַךְ הַכָּתוּב יְצִיאַת מִלְחָמָה לְכָאן, לוֹמַר לְךָ שֶׁאֵין מְחֻסַּר אֵבֶר יוֹצֵא לַמִּלְחָמָה (עי' ספרי);</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«כי תצא למלחמה»?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26614" y="459035"/>
            <a:ext cx="1308198" cy="28852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831268" y="725692"/>
            <a:ext cx="1314625" cy="65677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רמב"ן</a:t>
            </a:r>
          </a:p>
        </p:txBody>
      </p:sp>
      <p:sp>
        <p:nvSpPr>
          <p:cNvPr id="5" name="TextBox 4"/>
          <p:cNvSpPr txBox="1"/>
          <p:nvPr/>
        </p:nvSpPr>
        <p:spPr>
          <a:xfrm>
            <a:off x="1059815" y="2376289"/>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רמב"ן על דברים כ', י'</a:t>
            </a:r>
          </a:p>
        </p:txBody>
      </p:sp>
      <p:sp>
        <p:nvSpPr>
          <p:cNvPr id="6" name="TextBox 5"/>
          <p:cNvSpPr txBox="1"/>
          <p:nvPr/>
        </p:nvSpPr>
        <p:spPr>
          <a:xfrm>
            <a:off x="1059815" y="2808089"/>
            <a:ext cx="10072370" cy="1737121"/>
          </a:xfrm>
          <a:prstGeom prst="rect">
            <a:avLst/>
          </a:prstGeom>
          <a:noFill/>
        </p:spPr>
        <p:txBody>
          <a:bodyPr wrap="square" lIns="0" rIns="0" tIns="0" bIns="0" anchor="t"/>
          <a:lstStyle/>
          <a:p>
            <a:pPr algn="r" rtl="1">
              <a:lnSpc>
                <a:spcPts val="4560"/>
              </a:lnSpc>
            </a:pPr>
            <a:r>
              <a:rPr sz="2850" b="1" i="0" lang="he-IL">
                <a:solidFill>
                  <a:srgbClr val="3D405B"/>
                </a:solidFill>
                <a:latin typeface="Noto Serif Hebrew"/>
                <a:cs typeface="Noto Serif Hebrew"/>
                <a:ea typeface="Noto Serif Hebrew"/>
              </a:rPr>
              <a:t>כִּי תִקְרַב אֶל עִיר לְהִלָּחֵם עָלֶיהָ וְגוֹ'</a:t>
            </a:r>
            <a:r>
              <a:rPr sz="2850" b="0" i="0" lang="he-IL">
                <a:solidFill>
                  <a:srgbClr val="2E2B26"/>
                </a:solidFill>
                <a:latin typeface="Noto Serif Hebrew"/>
                <a:cs typeface="Noto Serif Hebrew"/>
                <a:ea typeface="Noto Serif Hebrew"/>
              </a:rPr>
              <a:t>, בְּמִלְחֶמֶת הָרְשׁוּת הַכָּתוּב מְדַבֵּר, כְּמוֹ שֶׁמְּפֹרָשׁ בָּעִנְיָן (דברים כ':ט"ו), כֵּן תַּעֲשֶׂה לְכָל הֶעָרִים הָרְחֹקֹת מִמְּךָ מְאֹד, לְשׁוֹן רַשִׁ"י (רש"י על דברים כ':י').</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את הפסוקים בנושא «לפני המלחמה» (דברים כ׳).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את הפסוקים בנושא «ערי כנען» (דברים כ׳).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את הפסוקים בנושא «עצי מאכל» (דברים כ׳). מה נאמר בהם?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8"/>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לדעתכם, האם גם במקרה המתואר בפסוק ח' בא לידי ביטוי צדק חברתי?</a:t>
            </a:r>
          </a:p>
        </p:txBody>
      </p:sp>
      <p:sp>
        <p:nvSpPr>
          <p:cNvPr id="6" name="TextBox 5"/>
          <p:cNvSpPr txBox="1"/>
          <p:nvPr/>
        </p:nvSpPr>
        <p:spPr>
          <a:xfrm>
            <a:off x="4925060" y="39370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לדעתכם, האם הנימוק מצדיק את החרמת עמי כנען?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דיני מלחמה</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לפני המלחמה</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עיר רחוקה</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ערי כנען</a:t>
            </a:r>
          </a:p>
        </p:txBody>
      </p:sp>
      <p:sp>
        <p:nvSpPr>
          <p:cNvPr id="9" name="TextBox 8"/>
          <p:cNvSpPr txBox="1"/>
          <p:nvPr/>
        </p:nvSpPr>
        <p:spPr>
          <a:xfrm>
            <a:off x="878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עצי מאכל</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(חורף תשפ"ו (שאלון 1261))</a:t>
            </a:r>
          </a:p>
          <a:p>
            <a:pPr algn="r" rtl="1">
              <a:lnSpc>
                <a:spcPts val="3000"/>
              </a:lnSpc>
            </a:pPr>
            <a:r>
              <a:rPr sz="2000" b="0" i="0" lang="he-IL">
                <a:solidFill>
                  <a:srgbClr val="2E2B26"/>
                </a:solidFill>
                <a:latin typeface="Assistant"/>
                <a:cs typeface="Assistant"/>
                <a:ea typeface="Assistant"/>
              </a:rPr>
              <a:t>חוק וחברה</a:t>
            </a:r>
          </a:p>
          <a:p>
            <a:pPr algn="r" rtl="1">
              <a:lnSpc>
                <a:spcPts val="3000"/>
              </a:lnSpc>
            </a:pPr>
            <a:r>
              <a:rPr sz="2000" b="0" i="0" lang="he-IL">
                <a:solidFill>
                  <a:srgbClr val="2E2B26"/>
                </a:solidFill>
                <a:latin typeface="Assistant"/>
                <a:cs typeface="Assistant"/>
                <a:ea typeface="Assistant"/>
              </a:rPr>
              <a:t>8. קראו דברים, פרק כ', פסוקים א'-כ'.</a:t>
            </a:r>
          </a:p>
          <a:p>
            <a:pPr algn="r" rtl="1">
              <a:lnSpc>
                <a:spcPts val="3000"/>
              </a:lnSpc>
            </a:pPr>
            <a:r>
              <a:rPr sz="2000" b="0" i="0" lang="he-IL">
                <a:solidFill>
                  <a:srgbClr val="2E2B26"/>
                </a:solidFill>
                <a:latin typeface="Assistant"/>
                <a:cs typeface="Assistant"/>
                <a:ea typeface="Assistant"/>
              </a:rPr>
              <a:t>ענו על סעיף א – חובה.</a:t>
            </a:r>
          </a:p>
          <a:p>
            <a:pPr algn="r" rtl="1">
              <a:lnSpc>
                <a:spcPts val="3000"/>
              </a:lnSpc>
            </a:pPr>
            <a:r>
              <a:rPr sz="2000" b="0" i="0" lang="he-IL">
                <a:solidFill>
                  <a:srgbClr val="2E2B26"/>
                </a:solidFill>
                <a:latin typeface="Assistant"/>
                <a:cs typeface="Assistant"/>
                <a:ea typeface="Assistant"/>
              </a:rPr>
              <a:t>א. קראו פסוקים א'-ד' ופסוקים י"ט-כ'.</a:t>
            </a:r>
          </a:p>
          <a:p>
            <a:pPr algn="r" rtl="1">
              <a:lnSpc>
                <a:spcPts val="3000"/>
              </a:lnSpc>
            </a:pPr>
            <a:r>
              <a:rPr sz="2000" b="0" i="0" lang="he-IL">
                <a:solidFill>
                  <a:srgbClr val="2E2B26"/>
                </a:solidFill>
                <a:latin typeface="Assistant"/>
                <a:cs typeface="Assistant"/>
                <a:ea typeface="Assistant"/>
              </a:rPr>
              <a:t>(1) לפי פסוקים א'-ד', ממה פוחד העם היוצא למלחמה, וכיצד המענה של הכוהן עשוי להפיג פחד זה? (4 נקודות)</a:t>
            </a:r>
          </a:p>
          <a:p>
            <a:pPr algn="r" rtl="1">
              <a:lnSpc>
                <a:spcPts val="3000"/>
              </a:lnSpc>
            </a:pPr>
            <a:r>
              <a:rPr sz="2000" b="0" i="0" lang="he-IL">
                <a:solidFill>
                  <a:srgbClr val="2E2B26"/>
                </a:solidFill>
                <a:latin typeface="Assistant"/>
                <a:cs typeface="Assistant"/>
                <a:ea typeface="Assistant"/>
              </a:rPr>
              <a:t>(2) לפי פסוקים י"ט-כ', מהו החשש של המחוקק בנוגע להתנהגות העם בזמן מלחמה, ומהו הפתרון שהוא מציע? (4 נקודות)</a:t>
            </a:r>
          </a:p>
          <a:p>
            <a:pPr algn="r" rtl="1">
              <a:lnSpc>
                <a:spcPts val="3000"/>
              </a:lnSpc>
            </a:pPr>
            <a:r>
              <a:rPr sz="2000" b="0" i="0" lang="he-IL">
                <a:solidFill>
                  <a:srgbClr val="2E2B26"/>
                </a:solidFill>
                <a:latin typeface="Assistant"/>
                <a:cs typeface="Assistant"/>
                <a:ea typeface="Assistant"/>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את הפסוקים בנושא «לפני המלחמה» (דברים כ׳). מה נאמר בהם?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 לפי טקסטולוגיה, כל פרק כ׳ עוסק בחוקי מלחמה, נושא שכמעט אינו מופיע בחוקי עמים אחרים. חוקי המלחמה באים להגביל את הלוחמים ולהתחשב באדם, בין שהוא מישראל ובין אויב. ה׳ הולך עם העם למלחמה.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את הפסוקים בנושא «ערי כנען» (דברים כ׳). מה נאמר בהם?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 בערי עמי כנען, ״לא תחיה כל נשמה״. אלה החתי, האמורי, הכנעני, הפריזי, החוי והיבוסי, ״כאשר צוך ה׳ אלהיך״.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את הפסוקים בנושא «עצי מאכל» (דברים כ׳). מה נאמר בהם?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 בזמן מצור, ״לא תשחית את עצה לנדח עליו גרזן כי ממנו תאכל ואתו לא תכרת״. לפי טקסטולוגיה, חוק זה בא למנוע השחתה לשמה, ואולי הרמב״ן ראה בו מניעת ונדליזם.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232305" y="419472"/>
            <a:ext cx="5963610" cy="367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236863" y="686134"/>
            <a:ext cx="5970230" cy="73588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(1/2)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הנה תמלול מלא של שתי התמונות שהעלית:</a:t>
            </a:r>
          </a:p>
          <a:p>
            <a:pPr algn="r" rtl="1">
              <a:lnSpc>
                <a:spcPts val="2850"/>
              </a:lnSpc>
            </a:pPr>
            <a:r>
              <a:rPr sz="1900" b="0" i="0" lang="he-IL">
                <a:solidFill>
                  <a:srgbClr val="2E2B26"/>
                </a:solidFill>
                <a:latin typeface="Assistant"/>
                <a:cs typeface="Assistant"/>
                <a:ea typeface="Assistant"/>
              </a:rPr>
              <a:t>תמונה ראשונה (דברים י"ז)</a:t>
            </a:r>
          </a:p>
          <a:p>
            <a:pPr algn="r" rtl="1">
              <a:lnSpc>
                <a:spcPts val="2850"/>
              </a:lnSpc>
            </a:pPr>
            <a:r>
              <a:rPr sz="1900" b="0" i="0" lang="he-IL">
                <a:solidFill>
                  <a:srgbClr val="2E2B26"/>
                </a:solidFill>
                <a:latin typeface="Assistant"/>
                <a:cs typeface="Assistant"/>
                <a:ea typeface="Assistant"/>
              </a:rPr>
              <a:t>3. קרא דברים, י"ז, 13-8.</a:t>
            </a:r>
          </a:p>
          <a:p>
            <a:pPr algn="r" rtl="1">
              <a:lnSpc>
                <a:spcPts val="2850"/>
              </a:lnSpc>
            </a:pPr>
            <a:r>
              <a:rPr sz="1900" b="0" i="0" lang="he-IL">
                <a:solidFill>
                  <a:srgbClr val="2E2B26"/>
                </a:solidFill>
                <a:latin typeface="Assistant"/>
                <a:cs typeface="Assistant"/>
                <a:ea typeface="Assistant"/>
              </a:rPr>
              <a:t>ח. כִּי יִפָּלֵא מִמְּךָ דָבָר לַמִּשְׁפָּט בֵּין-דָּם לְדָם בֵּין-דִּין לְדִין וּבֵין נֶגַע לָנֶגַע דִּבְרֵי רִיבֹת בִּשְׁעָרֶיךָ וְקָמְתָּ וְעָלִיתָ אֶל-הַמָּקוֹם אֲשֶׁר יִבְחַר ה' אֱלֹהֶיךָ בּוֹ:</a:t>
            </a:r>
          </a:p>
          <a:p>
            <a:pPr algn="r" rtl="1">
              <a:lnSpc>
                <a:spcPts val="2850"/>
              </a:lnSpc>
            </a:pPr>
            <a:r>
              <a:rPr sz="1900" b="0" i="0" lang="he-IL">
                <a:solidFill>
                  <a:srgbClr val="2E2B26"/>
                </a:solidFill>
                <a:latin typeface="Assistant"/>
                <a:cs typeface="Assistant"/>
                <a:ea typeface="Assistant"/>
              </a:rPr>
              <a:t>ט. וּבָאתָ אֶל-הַכֹּהֲנִים הַלְוִיִּם וְאֶל-הַשֹּׁפֵט אֲשֶׁר יִהְיֶה בַּיָּמִים הָהֵם וְדָרַשְׁתָּ וְהִגִּידוּ לְךָ אֵת דְּבַר הַמִּשְׁפָּט:</a:t>
            </a:r>
          </a:p>
          <a:p>
            <a:pPr algn="r" rtl="1">
              <a:lnSpc>
                <a:spcPts val="2850"/>
              </a:lnSpc>
            </a:pPr>
            <a:r>
              <a:rPr sz="1900" b="0" i="0" lang="he-IL">
                <a:solidFill>
                  <a:srgbClr val="2E2B26"/>
                </a:solidFill>
                <a:latin typeface="Assistant"/>
                <a:cs typeface="Assistant"/>
                <a:ea typeface="Assistant"/>
              </a:rPr>
              <a:t>י. וְעָשִׂיתָ עַל-פִּי הַדָּבָר אֲשֶׁר יַגִּידוּ לְךָ מִן-הַמָּקוֹם הַהוּא אֲשֶׁר יִבְחַר ה' וְשָׁמַרְתָּ לַעֲשׂוֹת כְּכֹל אֲשֶׁר יוֹרוּךָ: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125967" y="418566"/>
            <a:ext cx="6071512" cy="36946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5130525" y="685217"/>
            <a:ext cx="6078132" cy="73771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 (2/2)</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יא. עַל-פִּי הַתּוֹרָה אֲשֶׁר יוֹרוּךָ וְעַל-הַמִּשְׁפָּט אֲשֶׁר-יֹאמְרוּ לְךָ תַּעֲשֶׂה לֹא תָסוּר מִן-הַדָּבָר אֲשֶׁר-יַגִּידוּ לְךָ יָמִין וּשְׂמֹאל:</a:t>
            </a:r>
          </a:p>
          <a:p>
            <a:pPr algn="r" rtl="1">
              <a:lnSpc>
                <a:spcPts val="2850"/>
              </a:lnSpc>
            </a:pPr>
            <a:r>
              <a:rPr sz="1900" b="0" i="0" lang="he-IL">
                <a:solidFill>
                  <a:srgbClr val="2E2B26"/>
                </a:solidFill>
                <a:latin typeface="Assistant"/>
                <a:cs typeface="Assistant"/>
                <a:ea typeface="Assistant"/>
              </a:rPr>
              <a:t>יב. וְהָאִישׁ אֲשֶׁר-יַעֲשֶׂה בְזָדוֹן לְבִלְתִּי שְׁמֹעַ אֶל-הַכֹּהֵן הָעֹמֵד לְשָׁרֶת שָׁם אֶת-ה' אֱלֹהֶיךָ אוֹ אֶל-הַשֹּׁפֵט וּמֵת הָאִישׁ הַהוּא וּבִעַרְתָּ הָרָע מִיִּשְׂרָאֵל:</a:t>
            </a:r>
          </a:p>
          <a:p>
            <a:pPr algn="r" rtl="1">
              <a:lnSpc>
                <a:spcPts val="2850"/>
              </a:lnSpc>
            </a:pPr>
            <a:r>
              <a:rPr sz="1900" b="0" i="0" lang="he-IL">
                <a:solidFill>
                  <a:srgbClr val="2E2B26"/>
                </a:solidFill>
                <a:latin typeface="Assistant"/>
                <a:cs typeface="Assistant"/>
                <a:ea typeface="Assistant"/>
              </a:rPr>
              <a:t>יג. וְכָל-הָעָם יִשְׁמְעוּ וְיִרָאוּ וְלֹא יְזִידוּן עוֹד:</a:t>
            </a:r>
          </a:p>
          <a:p>
            <a:pPr algn="r" rtl="1">
              <a:lnSpc>
                <a:spcPts val="2850"/>
              </a:lnSpc>
            </a:pPr>
            <a:r>
              <a:rPr sz="1900" b="0" i="0" lang="he-IL">
                <a:solidFill>
                  <a:srgbClr val="2E2B26"/>
                </a:solidFill>
                <a:latin typeface="Assistant"/>
                <a:cs typeface="Assistant"/>
                <a:ea typeface="Assistant"/>
              </a:rPr>
              <a:t>השאלות:</a:t>
            </a:r>
          </a:p>
          <a:p>
            <a:pPr algn="r" rtl="1">
              <a:lnSpc>
                <a:spcPts val="2850"/>
              </a:lnSpc>
            </a:pPr>
            <a:r>
              <a:rPr sz="1900" b="0" i="0" lang="he-IL">
                <a:solidFill>
                  <a:srgbClr val="2E2B26"/>
                </a:solidFill>
                <a:latin typeface="Assistant"/>
                <a:cs typeface="Assistant"/>
                <a:ea typeface="Assistant"/>
              </a:rPr>
              <a:t>א. מהו החוק הנזכר בפסוקים אלה, ומהו דינו של מי שאינו מציית לחוק זה?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דיני מלחמה – שאלון 1261</dc:title>
  <dc:subject/>
  <dc:creator/>
  <cp:keywords/>
  <dc:description/>
  <cp:lastModifiedBy/>
  <cp:revision>1</cp:revision>
  <dcterms:created xsi:type="dcterms:W3CDTF">2013-01-27T09:14:16Z</dcterms:created>
  <dcterms:modified xsi:type="dcterms:W3CDTF">2013-01-27T09:15:58Z</dcterms:modified>
  <cp:category/>
</cp:coreProperties>
</file>