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21680" y="2095500"/>
            <a:ext cx="575564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2B59C3"/>
                </a:solidFill>
                <a:latin typeface="Rubik"/>
                <a:cs typeface="Rubik"/>
                <a:ea typeface="Rubik"/>
              </a:rPr>
              <a:t>דברים כ״א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21680" y="2540000"/>
            <a:ext cx="5755640" cy="254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344"/>
              </a:lnSpc>
            </a:pPr>
            <a:r>
              <a:rPr sz="68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דינים שונים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00762" y="5080000"/>
            <a:ext cx="215908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0" i="0" lang="he-IL">
                <a:solidFill>
                  <a:srgbClr val="F3EAD8"/>
                </a:solidFill>
                <a:latin typeface="Rubik"/>
                <a:cs typeface="Rubik"/>
                <a:ea typeface="Rubik"/>
              </a:rPr>
              <a:t>שאלון 1261 · דברים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15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462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נכיר את הסיפור «דינים שונים» (דברים כ״א)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099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146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נבחן כיצד הסיפור מבטא את התמה «דברים»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178300"/>
            <a:ext cx="749300" cy="889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000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0830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נקרא פסוקי מפתח ונעמיק בפירוש רש"י ורמב"ן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3467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2514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26327" y="20447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יפת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26327" y="2603500"/>
            <a:ext cx="4787646" cy="3460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אשת יפת תאר ודין הבכור.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027" y="20447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רחל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027" y="2603500"/>
            <a:ext cx="4787646" cy="3460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הקטע מתאים לסיפורי בראשית (יעקב, לאה ורחל), שבהם הזכויות היו נושא להתנגשות.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57332" y="18859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9541" y="2444750"/>
            <a:ext cx="3108883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פסוקים א׳–ד׳ (פסוקים א׳–ד׳)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29399" y="18859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1607" y="2444750"/>
            <a:ext cx="3108883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פסוקים ה׳–ט׳ (פסוקים ה׳–ט׳)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1465" y="18859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3674" y="2444750"/>
            <a:ext cx="3108883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פסוקים י׳–י״ד (פסוקים י׳–י״ד)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57332" y="42989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41" y="4857750"/>
            <a:ext cx="3108883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פסוקים ט״ו–י״ז (פסוקים ט״ו–י״ז)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9399" y="42989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1607" y="4857750"/>
            <a:ext cx="3108883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פסוקים י״ח–כ״א (פסוקים י״ח–כ״א)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1465" y="42989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3674" y="4857750"/>
            <a:ext cx="3108883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פסוקים כ״ב–כ״ג (פסוקים כ״ב–כ״ג)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קוראים בפסוקים · 1/5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דברים כ"א,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2581275"/>
            <a:ext cx="9993884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כִּי־יִמָּצֵא חָלָל בָּאֲדָמָה אֲשֶׁר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ה' אֱלֹהֶיךָ נֹתֵן לְךָ לְרִשְׁתָּהּ נֹפֵל בַּשָּׂדֶה לֹא נוֹדַע מִי הִכָּהוּ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5124" y="5524500"/>
            <a:ext cx="10360152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פסוקים א׳–ד׳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קוראים בפסוקים · 2/5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דברים כ"א, ה'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2581275"/>
            <a:ext cx="9993884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וְנִגְּשׁוּ הַכֹּהֲנִים בְּנֵי לֵוִי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כִּי בָם בָּחַר ה' אֱלֹהֶיךָ לְשָׁרְתוֹ וּלְבָרֵךְ בְּשֵׁם ה' וְעַל־פִּיהֶם יִהְיֶה כָּל־רִיב וְכָל־נָגַע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5124" y="5524500"/>
            <a:ext cx="10360152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פסוקים ה׳–ט׳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קוראים בפסוקים · 3/5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דברים כ"א, י'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2581275"/>
            <a:ext cx="9993884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כִּי־תֵצֵא לַמִּלְחָמָה עַל־אֹיְבֶיךָ וּנְתָנוֹ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ה' אֱלֹהֶיךָ בְּיָדֶךָ וְשָׁבִיתָ שִׁבְיוֹ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5124" y="5524500"/>
            <a:ext cx="10360152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פסוקים י׳–י״ד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קוראים בפסוקים · 4/5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דברים כ"א, ט"ו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2125662"/>
            <a:ext cx="9993884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כִּי־תִהְיֶיןָ לְאִישׁ שְׁתֵּי נָשִׁים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הָאַחַת אֲהוּבָה וְהָאַחַת שְׂנוּאָה וְיָלְדוּ־לוֹ בָנִים הָאֲהוּבָה וְהַשְּׂנוּאָה וְהָיָה הַבֵּן הַבְּכֹר לַשְּׂנִיאָה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5124" y="5524500"/>
            <a:ext cx="10360152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פסוקים ט״ו–י״ז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קוראים בפסוקים · 5/5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דברים כ"א, י"ח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2581275"/>
            <a:ext cx="9993884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כִּי־יִהְיֶה לְאִישׁ בֵּן סוֹרֵר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וּמוֹרֶה אֵינֶנּוּ שֹׁמֵעַ בְּקוֹל אָבִיו וּבְקוֹל אִמּוֹ וְיִסְּרוּ אֹתוֹ וְלֹא יִשְׁמַע אֲלֵיהֶם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5124" y="5524500"/>
            <a:ext cx="10360152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פסוקים י״ח–כ״א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78482" y="2019300"/>
            <a:ext cx="3074035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ושבית שביו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78482" y="2489200"/>
            <a:ext cx="3074035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לְרַבּוֹת כְּנַעֲנִים שֶׁבְּתוֹכָהּ וְאַעַ"פִּ שֶׁהֵם מִשִׁבְעָה אֻמּוֹת (ספרי; סוטה ל"ה).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58982" y="2019300"/>
            <a:ext cx="3074035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סורר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58982" y="2489200"/>
            <a:ext cx="3074035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סָר מִן הַדֶּרֶךְ.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9482" y="2019300"/>
            <a:ext cx="3074035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ומורה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9482" y="2489200"/>
            <a:ext cx="3074035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מְסָרֵב בְדִבְרֵי אָבִיו, לְשׁוֹן מַמְרִים (דברים ט').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2076450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2B59C3"/>
                </a:solidFill>
                <a:latin typeface="Rubik"/>
                <a:cs typeface="Rubik"/>
                <a:ea typeface="Rubik"/>
              </a:rPr>
              <a:t>רש"י על דברים כ"א, י'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9058" y="2508250"/>
            <a:ext cx="9993884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כי תצא למלחמה</a:t>
            </a:r>
            <a:r>
              <a:rPr sz="3000" b="0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. בְּמִלְחֶמֶת הָרְשׁוּת הַכָּתוּב מְדַבֵּר, שֶׁבְּמִלְחֶמֶת אֶרֶץ יִשְׂרָאֵל אֵין לוֹמַר וְשָׁבִיתָ שִׁבְיוֹ, שֶׁהֲרֵי כְבָר נֶאֱמַר (דברים כ') לֹא תְחַיֶּה כָּל נְשָׁמָה: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מה מסביר רש"י על «כי תצא למלחמה»?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רמב"ן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2076450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2B59C3"/>
                </a:solidFill>
                <a:latin typeface="Rubik"/>
                <a:cs typeface="Rubik"/>
                <a:ea typeface="Rubik"/>
              </a:rPr>
              <a:t>רמב"ן על דברים כ"א, י"ח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9058" y="2508250"/>
            <a:ext cx="9993884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בֵּן סוֹרֵר וּמוֹרֶה</a:t>
            </a:r>
            <a:r>
              <a:rPr sz="3000" b="0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, עַל דַּעַת רַבּוֹתֵינוּ (סנהדרין סח) אֵינוֹ קָטָן, שֶׁהַקָּטָן פָּטוּר מִכָּל עֳנָשִׁין שֶׁבַּתּוֹרָה וּמִכָּל הַמִּצְוֹת, אֲבָל הוּא הַמֵּבִיא שְׁתֵּי שְׂעָרוֹת.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מה מוסיף פירושו של רמב"ן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קראו את הפסוקים בנושא «עגלה ערופה» (דברים כ״א).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6159500"/>
            <a:ext cx="833536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קראו את הפסוקים בנושא «בכור שנוא» (דברים כ״א).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6159500"/>
            <a:ext cx="833536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קראו את הפסוקים בנושא «תלוי ומת» (דברים כ״א).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6159500"/>
            <a:ext cx="833536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60143" y="1873250"/>
            <a:ext cx="6049962" cy="1397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 לדעתכם המסר המרכזי של דברים כ״א?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3EAD8"/>
                </a:solidFill>
                <a:latin typeface="Rubik"/>
                <a:cs typeface="Rubik"/>
                <a:ea typeface="Rubik"/>
              </a:rPr>
              <a:t>דינים שונים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18208" y="1854200"/>
            <a:ext cx="3178683" cy="990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עגלה ערופה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6208" y="1854200"/>
            <a:ext cx="3178683" cy="990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אשת יפת תאר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18208" y="3505200"/>
            <a:ext cx="3178683" cy="990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בכור שנוא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208" y="3505200"/>
            <a:ext cx="3178683" cy="990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בן סורר ומורה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18208" y="5156200"/>
            <a:ext cx="3178683" cy="990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תלוי ומת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5167" y="1930400"/>
            <a:ext cx="10281666" cy="4140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קראו דברים כ״א.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א. קראו את הפסוקים בנושא. מה מתואר בקטע «עגלה ערופה»? הסבירו והביאו ראיה מן הכתוב.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ב. קראו את הפסוקים בנושא. מה מתואר בקטע «אשת יפת תאר»? הסבירו והביאו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קראו את הפסוקים בנושא «עגלה ערופה» (דברים כ״א).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762" y="2946400"/>
            <a:ext cx="10412476" cy="3060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״כי ימצא חלל באדמה... לא נודע מי הכהו״. הזקנים והשופטים מודדים את המרחק לערים הסמוכות, והעיר הקרובה לוקחת עגלה ״אשר לא עבד בה אשר לא משכה בעל״.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קראו את הפסוקים בנושא «בכור שנוא» (דברים כ״א).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762" y="2946400"/>
            <a:ext cx="10412476" cy="3060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כשיש לאדם שתי נשים, אחת אהובה ואחת שנואה, והבן הבכור הוא של השנואה, ״לא יוכל לבכר את בן האהובה על פני בן השנואה הבכר״.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קראו את הפסוקים בנושא «תלוי ומת» (דברים כ״א).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762" y="2946400"/>
            <a:ext cx="10412476" cy="3060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״וכי יהיה באיש חטא משפט מות והומת ותלית אתו על עץ״. הגוף אינו נשאר על העץ בלילה, ״כי קבור תקברנו ביום ההוא כי קללת אלהים תלוי״.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9762" y="1866900"/>
            <a:ext cx="10412476" cy="426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א. • ״כי ימצא חלל באדמה... לא נודע מי הכהו״. הזקנים והשופטים מודדים את המרחק לערים הסמוכות, והעיר הקרובה לוקחת עגלה ״אשר לא עבד בה אשר לא משכה בעל״.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ב. • ״כי תצא למלחמה על איביך ונתנו ה׳ אלהיך בידך״. אם הלוחם רואה בשבייה ״אשת יפת תאר וחשקת בה״, הוא מביא אותה לביתו.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דינים שונים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