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3970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דברים כ״ג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841500"/>
            <a:ext cx="5886450" cy="266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6481"/>
              </a:lnSpc>
            </a:pPr>
            <a:r>
              <a:rPr sz="60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מצוות בין אדם לחברו ובין אדם לה׳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18309" y="4508500"/>
            <a:ext cx="2051059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שאלון 1261 · דברים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482" y="508000"/>
            <a:ext cx="54381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נכיר את הסיפור «מצוות בין אדם לחברו ובין אדם לה׳» (דברים כ״ג)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נבחן כיצד הסיפור מבטא את התמה «דברים»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76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375"/>
              </a:lnSpc>
            </a:pPr>
            <a:r>
              <a:rPr sz="27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38966" y="508000"/>
            <a:ext cx="35133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9919" y="2425700"/>
            <a:ext cx="3148126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פסוקים א׳–ה׳ (פסוקים א׳–ה׳)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986" y="2425700"/>
            <a:ext cx="3148126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פסוקים ו׳–ט׳ (פסוקים ו׳–ט׳)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866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4052" y="2425700"/>
            <a:ext cx="3148126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פסוקים י׳–י״ד (פסוקים י׳–י״ד)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279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9919" y="4838700"/>
            <a:ext cx="3148126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פסוקים ט״ז–כ׳ (פסוקים ט״ז–כ׳)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2799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986" y="4838700"/>
            <a:ext cx="3148126" cy="1295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פסוקים כ״א–כ״ה (פסוקים כ״א–כ״ה)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64191" y="508000"/>
            <a:ext cx="17261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1/5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דברים כ"ג,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3036887"/>
            <a:ext cx="928751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לֹא־יִקַּח אִישׁ אֶת־אֵשֶׁת אָבִיו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וְלֹא יְגַלֶּה כְּנַף אָבִיו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פסוקים א׳–ה׳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48117" y="508000"/>
            <a:ext cx="174218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2/5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דברים כ"ג, ו'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581275"/>
            <a:ext cx="928751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וְלֹא־אָבָה ה' אֱלֹהֶיךָ לִשְׁמֹעַ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אֶל־בִּלְעָם וַיַּהֲפֹךְ ה' אֱלֹהֶיךָ לְּךָ אֶת־הַקְּלָלָה לִבְרָכָה כִּי אֲהֵבְךָ ה' אֱלֹהֶיךָ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פסוקים ו׳–ט׳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0400" y="508000"/>
            <a:ext cx="173990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3/5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דברים כ"ג, י'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3036887"/>
            <a:ext cx="928751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כִּי־תֵצֵא מַחֲנֶה עַל־אֹיְבֶיךָ וְנִשְׁמַרְתָּ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מִכֹּל דָּבָר רָע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פסוקים י׳–י״ד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0400" y="508000"/>
            <a:ext cx="173990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4/5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דברים כ"ג, ט"ז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581275"/>
            <a:ext cx="928751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לֹא־תַסְגִּיר עֶבֶד אֶל־אֲדֹנָיו אֲשֶׁר־יִנָּצֵל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אֵלֶיךָ מֵעִם אֲדֹנָיו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פסוקים ט״ז–כ׳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1590" y="508000"/>
            <a:ext cx="173870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קוראים בפסוקים · 5/5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דברים כ"ג,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245" y="2125662"/>
            <a:ext cx="928751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7A1D10"/>
                </a:solidFill>
                <a:latin typeface="Frank Ruhl Libre"/>
                <a:cs typeface="Frank Ruhl Libre"/>
                <a:ea typeface="Frank Ruhl Libre"/>
              </a:rPr>
              <a:t>לַנָּכְרִי תַשִּׁיךְ וּלְאָחִיךָ לֹא</a:t>
            </a:r>
            <a:r>
              <a:rPr sz="41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 תַשִּׁיךְ לְמַעַן יְבָרֶכְךָ ה' אֱלֹהֶיךָ בְּכֹל מִשְׁלַח יָדֶךָ עַל־הָאָרֶץ אֲשֶׁר־אַתָּה בָא־שָׁמָּה לְרִשְׁתָּהּ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1" lang="he-IL">
                <a:solidFill>
                  <a:srgbClr val="5B3D22"/>
                </a:solidFill>
                <a:latin typeface="David Libre"/>
                <a:cs typeface="David Libre"/>
                <a:ea typeface="David Libre"/>
              </a:rPr>
              <a:t>פסוקים כ״א–כ״ה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22098" y="508000"/>
            <a:ext cx="116820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58860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לא יקח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8860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אֵין לוֹ בָּהּ לִקּוּחִין וְאֵין קִדּוּשִׁין תּוֹפְסִין בָּהּ (עי' קידושין ס"ז).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9361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לנכרי תשיך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9361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וְלֹא לְאָחִיךָ, לָאו הַבָּא מִכְּלַל עֲשֵׂה, עֲשֵׂה, לַעֲבֹר עָלָיו בִּשְׁנֵי לָאוין וַעֲשֵׂה.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9861" y="189230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לא תסגיר עבד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861" y="236220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כְּתַרְגּוּמוֹ; דָּ"אַ — אֲפִלּוּ עֶבֶד כְּנַעֲנִי שֶׁל יִשְׂרָאֵל שֶׁבָּרַח מִחוּצָה לָאָרֶץ לְאֶרֶץ יִשְׂרָאֵל (גיטין מ"ה).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8860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על דבר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8860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עַל הָעֵצָה שֶׁיָּעֲצוּ אֶתְכֶם לְהַחֲטִיאֲכֶם.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9361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בדרך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9361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כְּשֶׁהֱיִיתֶם בְּטֵרוּף (ספרי).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9861" y="4273550"/>
            <a:ext cx="311327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לא תדרש שלמם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9861" y="4743450"/>
            <a:ext cx="3113278" cy="1365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מִכְּלָל שֶׁנֶּאֱמַר עִמְּךָ יֵשֵׁב בְּקִרְבְּךָ יָכוֹל אַף זֶה כֵּן, תַּ"לֹ לא תדרש שלמם (עי' ספרי).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3832" y="508000"/>
            <a:ext cx="6264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2896" y="2723554"/>
            <a:ext cx="100462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רש"י על דברים כ"ג,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96" y="3155354"/>
            <a:ext cx="10046208" cy="5345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60"/>
              </a:lnSpc>
            </a:pPr>
            <a:r>
              <a:rPr sz="26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לא יקח</a:t>
            </a:r>
            <a:r>
              <a:rPr sz="2600" b="0" i="0" lang="he-IL">
                <a:solidFill>
                  <a:srgbClr val="3B2A1A"/>
                </a:solidFill>
                <a:latin typeface="Noto Rashi Hebrew"/>
                <a:cs typeface="Noto Rashi Hebrew"/>
                <a:ea typeface="Noto Rashi Hebrew"/>
              </a:rPr>
              <a:t>. אֵין לוֹ בָּהּ לִקּוּחִין וְאֵין קִדּוּשִׁין תּוֹפְסִין בָּהּ (עי' קידושין ס"ז):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957" y="5207000"/>
            <a:ext cx="10268585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מסביר רש"י על «לא יקח»?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3832" y="508000"/>
            <a:ext cx="6264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2896" y="2459434"/>
            <a:ext cx="1004620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8C2B1E"/>
                </a:solidFill>
                <a:latin typeface="Frank Ruhl Libre"/>
                <a:cs typeface="Frank Ruhl Libre"/>
                <a:ea typeface="Frank Ruhl Libre"/>
              </a:rPr>
              <a:t>רמב"ן על דברים כ"ג, י'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96" y="2891234"/>
            <a:ext cx="10046208" cy="10628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60"/>
              </a:lnSpc>
            </a:pPr>
            <a:r>
              <a:rPr sz="26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וְנִשְׁמַרְתָּ מִכֹּל דָּבָר רָע</a:t>
            </a:r>
            <a:r>
              <a:rPr sz="2600" b="0" i="0" lang="he-IL">
                <a:solidFill>
                  <a:srgbClr val="3B2A1A"/>
                </a:solidFill>
                <a:latin typeface="Noto Rashi Hebrew"/>
                <a:cs typeface="Noto Rashi Hebrew"/>
                <a:ea typeface="Noto Rashi Hebrew"/>
              </a:rPr>
              <a:t>, שֶׁהַשָּׂטָן מְקַטְרֵג בִּשְׁעַת הַסַּכָּנָה, לְשׁוֹן רַשִׁ"י (רש"י על דברים כ"ג:י').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957" y="5207000"/>
            <a:ext cx="10268585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57202" y="508000"/>
            <a:ext cx="21388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את הפסוקים בנושא «קהל ה׳» (דברים כ״ג).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0888" y="508000"/>
            <a:ext cx="215540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את הפסוקים בנושא «קדושת המחנה» (דברים כ״ג).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3103" y="508000"/>
            <a:ext cx="21531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480"/>
              </a:lnSpc>
            </a:pPr>
            <a:r>
              <a:rPr sz="3200" b="0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קראו את הפסוקים בנושא «דינים שונים» (דברים כ״ג).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41086" y="508000"/>
            <a:ext cx="849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841500"/>
            <a:ext cx="6213475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מה לדעתכם המסר המרכזי של דברים כ״ג?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99960" y="508000"/>
            <a:ext cx="49033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949"/>
              </a:lnSpc>
            </a:pPr>
            <a:r>
              <a:rPr sz="255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מצוות בין אדם לחברו ובין אדם לה׳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1841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קהל ה׳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1841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קדושת המחנה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4925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דינים שונים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5267" y="508000"/>
            <a:ext cx="168503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קראו דברים כ״ג.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א. קראו את הפסוקים בנושא. מה מתואר בקטע «קהל ה׳»?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ב. קראו את הפסוקים בנושא. מה מתואר בקטע «קדושת המחנה»?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את הפסוקים בנושא «קהל ה׳» (דברים כ״ג).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• הפרק פותח בדינים על מי שאינו יכול לבוא ב״קהל ה׳״: פצוע דכא וכרות שפכה, ממזר, עמוני ומואבי. הכוונה לקהל כקבוצה מחוברת לה׳, בעניין נישואין או השתתפות בקהילה.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את הפסוקים בנושא «קדושת המחנה» (דברים כ״ג).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• ״כי תצא מחנה על איביך ונשמרת מכל דבר רע״. מי שאינו טהור מקרי לילה, יוצא אל מחוץ למחנה, ועם ערב רוחץ ובבוא השמש נכנס.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8C2B1E"/>
                </a:solidFill>
                <a:latin typeface="David Libre"/>
                <a:cs typeface="David Libre"/>
                <a:ea typeface="David Libre"/>
              </a:rPr>
              <a:t>קראו את הפסוקים בנושא «דינים שונים» (דברים כ״ג). מה נאמר בהם?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• ״לא תסגיר עבד אל אדניו אשר ינצל אליך מעם אדניו״. עבד שברח יישאר איתך ״בקרבך במקום אשר יבחר באחד שעריך בטוב לו לא תונו״. זו הגנה על פליט.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49743" y="508000"/>
            <a:ext cx="64055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F6EAD0"/>
                </a:solidFill>
                <a:latin typeface="Frank Ruhl Libre"/>
                <a:cs typeface="Frank Ruhl Libre"/>
                <a:ea typeface="Frank Ruhl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812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3B2A1A"/>
                </a:solidFill>
                <a:latin typeface="Frank Ruhl Libre"/>
                <a:cs typeface="Frank Ruhl Libre"/>
                <a:ea typeface="Frank Ruhl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א. • הפרק פותח בדינים על מי שאינו יכול לבוא ב״קהל ה׳״: פצוע דכא וכרות שפכה, ממזר, עמוני ומואבי. הכוונה לקהל כקבוצה מחוברת לה׳, בעניין נישואין או השתתפות בקהילה.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3B2A1A"/>
                </a:solidFill>
                <a:latin typeface="David Libre"/>
                <a:cs typeface="David Libre"/>
                <a:ea typeface="David Libre"/>
              </a:rPr>
              <a:t>ב. • ״כי תצא מחנה על איביך ונשמרת מכל דבר רע״. מי שאינו טהור מקרי לילה, יוצא אל מחוץ למחנה, ועם ערב רוחץ ובבוא השמש נכנס.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7A4E2A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מצוות בין אדם לחברו ובין אדם לה׳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