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21250" y="1587500"/>
            <a:ext cx="6540500" cy="444500"/>
          </a:xfrm>
          <a:prstGeom prst="rect">
            <a:avLst/>
          </a:prstGeom>
          <a:noFill/>
        </p:spPr>
        <p:txBody>
          <a:bodyPr wrap="square" lIns="0" rIns="0" tIns="0" bIns="0" anchor="t"/>
          <a:lstStyle/>
          <a:p>
            <a:pPr algn="r" rtl="1">
              <a:lnSpc>
                <a:spcPts val="3500"/>
              </a:lnSpc>
            </a:pPr>
            <a:r>
              <a:rPr sz="2400" b="0" i="0" lang="he-IL">
                <a:solidFill>
                  <a:srgbClr val="F5A524"/>
                </a:solidFill>
                <a:latin typeface="Secular One"/>
                <a:cs typeface="Secular One"/>
                <a:ea typeface="Secular One"/>
              </a:rPr>
              <a:t>דברים כ״ד</a:t>
            </a:r>
          </a:p>
        </p:txBody>
      </p:sp>
      <p:sp>
        <p:nvSpPr>
          <p:cNvPr id="4" name="TextBox 3"/>
          <p:cNvSpPr txBox="1"/>
          <p:nvPr/>
        </p:nvSpPr>
        <p:spPr>
          <a:xfrm>
            <a:off x="4921250" y="2032000"/>
            <a:ext cx="6540500" cy="2413000"/>
          </a:xfrm>
          <a:prstGeom prst="rect">
            <a:avLst/>
          </a:prstGeom>
          <a:noFill/>
        </p:spPr>
        <p:txBody>
          <a:bodyPr wrap="square" lIns="0" rIns="0" tIns="0" bIns="0" anchor="ctr"/>
          <a:lstStyle/>
          <a:p>
            <a:pPr algn="r" rtl="1">
              <a:lnSpc>
                <a:spcPts val="8100"/>
              </a:lnSpc>
            </a:pPr>
            <a:r>
              <a:rPr sz="7500" b="0" i="0" lang="he-IL">
                <a:solidFill>
                  <a:srgbClr val="F2EFE8"/>
                </a:solidFill>
                <a:latin typeface="Secular One"/>
                <a:cs typeface="Secular One"/>
                <a:ea typeface="Secular One"/>
              </a:rPr>
              <a:t>דיני אישות וחסד</a:t>
            </a:r>
          </a:p>
        </p:txBody>
      </p:sp>
      <p:sp>
        <p:nvSpPr>
          <p:cNvPr id="5" name="TextBox 4"/>
          <p:cNvSpPr txBox="1"/>
          <p:nvPr/>
        </p:nvSpPr>
        <p:spPr>
          <a:xfrm>
            <a:off x="4921250" y="4445000"/>
            <a:ext cx="6540500" cy="406400"/>
          </a:xfrm>
          <a:prstGeom prst="rect">
            <a:avLst/>
          </a:prstGeom>
          <a:noFill/>
        </p:spPr>
        <p:txBody>
          <a:bodyPr wrap="square" lIns="0" rIns="0" tIns="0" bIns="0" anchor="t"/>
          <a:lstStyle/>
          <a:p>
            <a:pPr algn="r" rtl="1">
              <a:lnSpc>
                <a:spcPts val="3200"/>
              </a:lnSpc>
            </a:pPr>
            <a:r>
              <a:rPr sz="2200" b="0" i="0" lang="he-IL">
                <a:solidFill>
                  <a:srgbClr val="DDDDDD"/>
                </a:solidFill>
                <a:latin typeface="Assistant"/>
                <a:cs typeface="Assistant"/>
                <a:ea typeface="Assistant"/>
              </a:rPr>
              <a:t>שאלון 1261 · דברים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מטרות השיעור</a:t>
            </a:r>
          </a:p>
        </p:txBody>
      </p:sp>
      <p:sp>
        <p:nvSpPr>
          <p:cNvPr id="5" name="TextBox 4"/>
          <p:cNvSpPr txBox="1"/>
          <p:nvPr/>
        </p:nvSpPr>
        <p:spPr>
          <a:xfrm>
            <a:off x="10706100" y="20224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1</a:t>
            </a:r>
          </a:p>
        </p:txBody>
      </p:sp>
      <p:sp>
        <p:nvSpPr>
          <p:cNvPr id="6" name="TextBox 5"/>
          <p:cNvSpPr txBox="1"/>
          <p:nvPr/>
        </p:nvSpPr>
        <p:spPr>
          <a:xfrm>
            <a:off x="4611941" y="19272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נכיר את הסיפור «דיני אישות וחסד» (דברים כ״ד) ואת הדמויות בו</a:t>
            </a:r>
          </a:p>
        </p:txBody>
      </p:sp>
      <p:sp>
        <p:nvSpPr>
          <p:cNvPr id="7" name="TextBox 6"/>
          <p:cNvSpPr txBox="1"/>
          <p:nvPr/>
        </p:nvSpPr>
        <p:spPr>
          <a:xfrm>
            <a:off x="10706100" y="31718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2</a:t>
            </a:r>
          </a:p>
        </p:txBody>
      </p:sp>
      <p:sp>
        <p:nvSpPr>
          <p:cNvPr id="8" name="TextBox 7"/>
          <p:cNvSpPr txBox="1"/>
          <p:nvPr/>
        </p:nvSpPr>
        <p:spPr>
          <a:xfrm>
            <a:off x="4611941" y="30765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נבחן כיצד הסיפור מבטא את התמה «דברים»</a:t>
            </a:r>
          </a:p>
        </p:txBody>
      </p:sp>
      <p:sp>
        <p:nvSpPr>
          <p:cNvPr id="9" name="TextBox 8"/>
          <p:cNvSpPr txBox="1"/>
          <p:nvPr/>
        </p:nvSpPr>
        <p:spPr>
          <a:xfrm>
            <a:off x="10706100" y="43211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3</a:t>
            </a:r>
          </a:p>
        </p:txBody>
      </p:sp>
      <p:sp>
        <p:nvSpPr>
          <p:cNvPr id="10" name="TextBox 9"/>
          <p:cNvSpPr txBox="1"/>
          <p:nvPr/>
        </p:nvSpPr>
        <p:spPr>
          <a:xfrm>
            <a:off x="4611941" y="42259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נקרא פסוקי מפתח ונעמיק בפירוש רש"י ורמב"ן</a:t>
            </a:r>
          </a:p>
        </p:txBody>
      </p:sp>
      <p:sp>
        <p:nvSpPr>
          <p:cNvPr id="11" name="TextBox 10"/>
          <p:cNvSpPr txBox="1"/>
          <p:nvPr/>
        </p:nvSpPr>
        <p:spPr>
          <a:xfrm>
            <a:off x="10706100" y="54705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4</a:t>
            </a:r>
          </a:p>
        </p:txBody>
      </p:sp>
      <p:sp>
        <p:nvSpPr>
          <p:cNvPr id="12" name="TextBox 11"/>
          <p:cNvSpPr txBox="1"/>
          <p:nvPr/>
        </p:nvSpPr>
        <p:spPr>
          <a:xfrm>
            <a:off x="4611941" y="53752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רצף האירועים</a:t>
            </a:r>
          </a:p>
        </p:txBody>
      </p:sp>
      <p:sp>
        <p:nvSpPr>
          <p:cNvPr id="5" name="TextBox 4"/>
          <p:cNvSpPr txBox="1"/>
          <p:nvPr/>
        </p:nvSpPr>
        <p:spPr>
          <a:xfrm>
            <a:off x="949543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1</a:t>
            </a:r>
          </a:p>
        </p:txBody>
      </p:sp>
      <p:sp>
        <p:nvSpPr>
          <p:cNvPr id="6" name="TextBox 5"/>
          <p:cNvSpPr txBox="1"/>
          <p:nvPr/>
        </p:nvSpPr>
        <p:spPr>
          <a:xfrm>
            <a:off x="8136838" y="2654300"/>
            <a:ext cx="3174288"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פסוקים א׳–ג׳ (פסוקים א׳–ג׳)</a:t>
            </a:r>
          </a:p>
        </p:txBody>
      </p:sp>
      <p:sp>
        <p:nvSpPr>
          <p:cNvPr id="7" name="TextBox 6"/>
          <p:cNvSpPr txBox="1"/>
          <p:nvPr/>
        </p:nvSpPr>
        <p:spPr>
          <a:xfrm>
            <a:off x="5867499"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2</a:t>
            </a:r>
          </a:p>
        </p:txBody>
      </p:sp>
      <p:sp>
        <p:nvSpPr>
          <p:cNvPr id="8" name="TextBox 7"/>
          <p:cNvSpPr txBox="1"/>
          <p:nvPr/>
        </p:nvSpPr>
        <p:spPr>
          <a:xfrm>
            <a:off x="4508905" y="2654300"/>
            <a:ext cx="3174288"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פסוקים ד׳–ה׳ (פסוקים ד׳–ה׳)</a:t>
            </a:r>
          </a:p>
        </p:txBody>
      </p:sp>
      <p:sp>
        <p:nvSpPr>
          <p:cNvPr id="9" name="TextBox 8"/>
          <p:cNvSpPr txBox="1"/>
          <p:nvPr/>
        </p:nvSpPr>
        <p:spPr>
          <a:xfrm>
            <a:off x="2239565"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3</a:t>
            </a:r>
          </a:p>
        </p:txBody>
      </p:sp>
      <p:sp>
        <p:nvSpPr>
          <p:cNvPr id="10" name="TextBox 9"/>
          <p:cNvSpPr txBox="1"/>
          <p:nvPr/>
        </p:nvSpPr>
        <p:spPr>
          <a:xfrm>
            <a:off x="880971" y="2654300"/>
            <a:ext cx="3174288"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פסוקים ו׳–י״א (פסוקים ו׳–י״א)</a:t>
            </a:r>
          </a:p>
        </p:txBody>
      </p:sp>
      <p:sp>
        <p:nvSpPr>
          <p:cNvPr id="11" name="TextBox 10"/>
          <p:cNvSpPr txBox="1"/>
          <p:nvPr/>
        </p:nvSpPr>
        <p:spPr>
          <a:xfrm>
            <a:off x="9495432" y="445135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4</a:t>
            </a:r>
          </a:p>
        </p:txBody>
      </p:sp>
      <p:sp>
        <p:nvSpPr>
          <p:cNvPr id="12" name="TextBox 11"/>
          <p:cNvSpPr txBox="1"/>
          <p:nvPr/>
        </p:nvSpPr>
        <p:spPr>
          <a:xfrm>
            <a:off x="8136838" y="4972050"/>
            <a:ext cx="3174288"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פסוקים י״ב–י״ג (פסוקים י״ב–י״ג)</a:t>
            </a:r>
          </a:p>
        </p:txBody>
      </p:sp>
      <p:sp>
        <p:nvSpPr>
          <p:cNvPr id="13" name="TextBox 12"/>
          <p:cNvSpPr txBox="1"/>
          <p:nvPr/>
        </p:nvSpPr>
        <p:spPr>
          <a:xfrm>
            <a:off x="5867499" y="445135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5</a:t>
            </a:r>
          </a:p>
        </p:txBody>
      </p:sp>
      <p:sp>
        <p:nvSpPr>
          <p:cNvPr id="14" name="TextBox 13"/>
          <p:cNvSpPr txBox="1"/>
          <p:nvPr/>
        </p:nvSpPr>
        <p:spPr>
          <a:xfrm>
            <a:off x="4508905" y="4972050"/>
            <a:ext cx="3174288"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פסוקים י״ד–י״ח (פסוקים י״ד–י״ח)</a:t>
            </a:r>
          </a:p>
        </p:txBody>
      </p:sp>
      <p:sp>
        <p:nvSpPr>
          <p:cNvPr id="15" name="TextBox 14"/>
          <p:cNvSpPr txBox="1"/>
          <p:nvPr/>
        </p:nvSpPr>
        <p:spPr>
          <a:xfrm>
            <a:off x="2239565" y="445135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6</a:t>
            </a:r>
          </a:p>
        </p:txBody>
      </p:sp>
      <p:sp>
        <p:nvSpPr>
          <p:cNvPr id="16" name="TextBox 15"/>
          <p:cNvSpPr txBox="1"/>
          <p:nvPr/>
        </p:nvSpPr>
        <p:spPr>
          <a:xfrm>
            <a:off x="880971" y="4972050"/>
            <a:ext cx="3174288"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פסוקים י״ט–כ״ב (פסוקים י״ט–כ״ב)</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1/5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דברים כ"ד, א'</a:t>
            </a:r>
          </a:p>
        </p:txBody>
      </p:sp>
      <p:sp>
        <p:nvSpPr>
          <p:cNvPr id="5" name="TextBox 4"/>
          <p:cNvSpPr txBox="1"/>
          <p:nvPr/>
        </p:nvSpPr>
        <p:spPr>
          <a:xfrm>
            <a:off x="1059815" y="2316162"/>
            <a:ext cx="10072370" cy="2733675"/>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כִּי־יִקַּח אִישׁ אִשָּׁה וּבְעָלָהּ</a:t>
            </a:r>
            <a:r>
              <a:rPr sz="4100" b="0" i="0" lang="he-IL">
                <a:solidFill>
                  <a:srgbClr val="F2EFE8"/>
                </a:solidFill>
                <a:latin typeface="Frank Ruhl Libre"/>
                <a:cs typeface="Frank Ruhl Libre"/>
                <a:ea typeface="Frank Ruhl Libre"/>
              </a:rPr>
              <a:t> וְהָיָה אִם־לֹא תִמְצָא־חֵן בְּעֵינָיו כִּי־מָצָא בָהּ עֶרְוַת דָּבָר וְכָתַב לָהּ סֵפֶר כְּרִיתֻת וְנָתַן בְּיָדָהּ וְשִׁלְּחָהּ מִבֵּיתוֹ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פסוקים א׳–ג׳</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2/5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דברים כ"ד, ד'</a:t>
            </a:r>
          </a:p>
        </p:txBody>
      </p:sp>
      <p:sp>
        <p:nvSpPr>
          <p:cNvPr id="5" name="TextBox 4"/>
          <p:cNvSpPr txBox="1"/>
          <p:nvPr/>
        </p:nvSpPr>
        <p:spPr>
          <a:xfrm>
            <a:off x="1059815" y="2384425"/>
            <a:ext cx="10072370" cy="2597050"/>
          </a:xfrm>
          <a:prstGeom prst="rect">
            <a:avLst/>
          </a:prstGeom>
          <a:noFill/>
        </p:spPr>
        <p:txBody>
          <a:bodyPr wrap="square" lIns="0" rIns="0" tIns="0" bIns="0" anchor="t"/>
          <a:lstStyle/>
          <a:p>
            <a:pPr algn="ctr" rtl="1">
              <a:lnSpc>
                <a:spcPts val="6816"/>
              </a:lnSpc>
            </a:pPr>
            <a:r>
              <a:rPr sz="3900" b="1" i="0" lang="he-IL">
                <a:solidFill>
                  <a:srgbClr val="F5A524"/>
                </a:solidFill>
                <a:latin typeface="Frank Ruhl Libre"/>
                <a:cs typeface="Frank Ruhl Libre"/>
                <a:ea typeface="Frank Ruhl Libre"/>
              </a:rPr>
              <a:t>לֹא־יוּכַל בַּעְלָהּ הָרִאשׁוֹן אֲשֶׁר־שִׁלְּחָהּ</a:t>
            </a:r>
            <a:r>
              <a:rPr sz="3900" b="0" i="0" lang="he-IL">
                <a:solidFill>
                  <a:srgbClr val="F2EFE8"/>
                </a:solidFill>
                <a:latin typeface="Frank Ruhl Libre"/>
                <a:cs typeface="Frank Ruhl Libre"/>
                <a:ea typeface="Frank Ruhl Libre"/>
              </a:rPr>
              <a:t> לָשׁוּב לְקַחְתָּהּ לִהְיוֹת לוֹ לְאִשָּׁה אַחֲרֵי אֲשֶׁר הֻטַּמָּאָה כִּי־תוֹעֵבָה הִוא לִפְנֵי ה' וְלֹא תַחֲטִיא אֶת־הָאָרֶץ אֲשֶׁר ה' אֱלֹהֶיךָ נֹתֵן לְךָ נַחֲלָה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פסוקים ד׳–ה׳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3/5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דברים כ"ד, ו'</a:t>
            </a:r>
          </a:p>
        </p:txBody>
      </p:sp>
      <p:sp>
        <p:nvSpPr>
          <p:cNvPr id="5" name="TextBox 4"/>
          <p:cNvSpPr txBox="1"/>
          <p:nvPr/>
        </p:nvSpPr>
        <p:spPr>
          <a:xfrm>
            <a:off x="1059815" y="3227387"/>
            <a:ext cx="10072370" cy="911225"/>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לֹא־יַחֲבֹל רֵחַיִם וָרָכֶב כִּי־נֶפֶשׁ</a:t>
            </a:r>
            <a:r>
              <a:rPr sz="4100" b="0" i="0" lang="he-IL">
                <a:solidFill>
                  <a:srgbClr val="F2EFE8"/>
                </a:solidFill>
                <a:latin typeface="Frank Ruhl Libre"/>
                <a:cs typeface="Frank Ruhl Libre"/>
                <a:ea typeface="Frank Ruhl Libre"/>
              </a:rPr>
              <a:t> הוּא חֹבֵל</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פסוקים ו׳–י״א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4/5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דברים כ"ד, י"ב</a:t>
            </a:r>
          </a:p>
        </p:txBody>
      </p:sp>
      <p:sp>
        <p:nvSpPr>
          <p:cNvPr id="5" name="TextBox 4"/>
          <p:cNvSpPr txBox="1"/>
          <p:nvPr/>
        </p:nvSpPr>
        <p:spPr>
          <a:xfrm>
            <a:off x="1059815" y="3227387"/>
            <a:ext cx="10072370" cy="911225"/>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וְאִם־אִישׁ עָנִי הוּא לֹא</a:t>
            </a:r>
            <a:r>
              <a:rPr sz="4100" b="0" i="0" lang="he-IL">
                <a:solidFill>
                  <a:srgbClr val="F2EFE8"/>
                </a:solidFill>
                <a:latin typeface="Frank Ruhl Libre"/>
                <a:cs typeface="Frank Ruhl Libre"/>
                <a:ea typeface="Frank Ruhl Libre"/>
              </a:rPr>
              <a:t> תִשְׁכַּב בַּעֲבֹטוֹ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פסוקים י״ב–י״ג</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5/5</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דברים כ"ד, י"ד</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לֹא־תַעֲשֹׁק שָׂכִיר עָנִי וְאֶבְיוֹן</a:t>
            </a:r>
            <a:r>
              <a:rPr sz="4100" b="0" i="0" lang="he-IL">
                <a:solidFill>
                  <a:srgbClr val="F2EFE8"/>
                </a:solidFill>
                <a:latin typeface="Frank Ruhl Libre"/>
                <a:cs typeface="Frank Ruhl Libre"/>
                <a:ea typeface="Frank Ruhl Libre"/>
              </a:rPr>
              <a:t> מֵאַחֶיךָ אוֹ מִגֵּרְךָ אֲשֶׁר בְּאַרְצְךָ בִּשְׁעָרֶיךָ</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פסוקים י״ד–י״ח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ביאורי מילים</a:t>
            </a:r>
          </a:p>
        </p:txBody>
      </p:sp>
      <p:sp>
        <p:nvSpPr>
          <p:cNvPr id="5" name="TextBox 4"/>
          <p:cNvSpPr txBox="1"/>
          <p:nvPr/>
        </p:nvSpPr>
        <p:spPr>
          <a:xfrm>
            <a:off x="8145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אחרי אשר הטמאה</a:t>
            </a:r>
          </a:p>
        </p:txBody>
      </p:sp>
      <p:sp>
        <p:nvSpPr>
          <p:cNvPr id="6" name="TextBox 5"/>
          <p:cNvSpPr txBox="1"/>
          <p:nvPr/>
        </p:nvSpPr>
        <p:spPr>
          <a:xfrm>
            <a:off x="8145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לְרַבּוֹת סוֹטָה שֶׁנִּסְתְּרָה (ספרי; יבמות י"א).</a:t>
            </a:r>
          </a:p>
        </p:txBody>
      </p:sp>
      <p:sp>
        <p:nvSpPr>
          <p:cNvPr id="7" name="TextBox 6"/>
          <p:cNvSpPr txBox="1"/>
          <p:nvPr/>
        </p:nvSpPr>
        <p:spPr>
          <a:xfrm>
            <a:off x="45262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רחים</a:t>
            </a:r>
          </a:p>
        </p:txBody>
      </p:sp>
      <p:sp>
        <p:nvSpPr>
          <p:cNvPr id="8" name="TextBox 7"/>
          <p:cNvSpPr txBox="1"/>
          <p:nvPr/>
        </p:nvSpPr>
        <p:spPr>
          <a:xfrm>
            <a:off x="45262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הִיא הַתַּחְתּוֹנָה.</a:t>
            </a:r>
          </a:p>
        </p:txBody>
      </p:sp>
      <p:sp>
        <p:nvSpPr>
          <p:cNvPr id="9" name="TextBox 8"/>
          <p:cNvSpPr txBox="1"/>
          <p:nvPr/>
        </p:nvSpPr>
        <p:spPr>
          <a:xfrm>
            <a:off x="906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ורכב</a:t>
            </a:r>
          </a:p>
        </p:txBody>
      </p:sp>
      <p:sp>
        <p:nvSpPr>
          <p:cNvPr id="10" name="TextBox 9"/>
          <p:cNvSpPr txBox="1"/>
          <p:nvPr/>
        </p:nvSpPr>
        <p:spPr>
          <a:xfrm>
            <a:off x="906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הִיא הָעֶלְיוֹנָה.</a:t>
            </a:r>
          </a:p>
        </p:txBody>
      </p:sp>
      <p:sp>
        <p:nvSpPr>
          <p:cNvPr id="11" name="TextBox 10"/>
          <p:cNvSpPr txBox="1"/>
          <p:nvPr/>
        </p:nvSpPr>
        <p:spPr>
          <a:xfrm>
            <a:off x="8145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לא תשכב בעבטו</a:t>
            </a:r>
          </a:p>
        </p:txBody>
      </p:sp>
      <p:sp>
        <p:nvSpPr>
          <p:cNvPr id="12" name="TextBox 11"/>
          <p:cNvSpPr txBox="1"/>
          <p:nvPr/>
        </p:nvSpPr>
        <p:spPr>
          <a:xfrm>
            <a:off x="8145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לֹא תִשְׁכַּב וַעֲבוֹטוֹ אֶצְלְךָ (ספרי; בבא מציעא קי"ד).</a:t>
            </a:r>
          </a:p>
        </p:txBody>
      </p:sp>
      <p:sp>
        <p:nvSpPr>
          <p:cNvPr id="13" name="TextBox 12"/>
          <p:cNvSpPr txBox="1"/>
          <p:nvPr/>
        </p:nvSpPr>
        <p:spPr>
          <a:xfrm>
            <a:off x="45262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אביון</a:t>
            </a:r>
          </a:p>
        </p:txBody>
      </p:sp>
      <p:sp>
        <p:nvSpPr>
          <p:cNvPr id="14" name="TextBox 13"/>
          <p:cNvSpPr txBox="1"/>
          <p:nvPr/>
        </p:nvSpPr>
        <p:spPr>
          <a:xfrm>
            <a:off x="45262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הַתָּאֵב לְכָל דָּבָר.</a:t>
            </a:r>
          </a:p>
        </p:txBody>
      </p:sp>
      <p:sp>
        <p:nvSpPr>
          <p:cNvPr id="15" name="TextBox 14"/>
          <p:cNvSpPr txBox="1"/>
          <p:nvPr/>
        </p:nvSpPr>
        <p:spPr>
          <a:xfrm>
            <a:off x="906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מגרך</a:t>
            </a:r>
          </a:p>
        </p:txBody>
      </p:sp>
      <p:sp>
        <p:nvSpPr>
          <p:cNvPr id="16" name="TextBox 15"/>
          <p:cNvSpPr txBox="1"/>
          <p:nvPr/>
        </p:nvSpPr>
        <p:spPr>
          <a:xfrm>
            <a:off x="906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זֶה גֵּר צֶדֶק.</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רש"י</a:t>
            </a:r>
          </a:p>
        </p:txBody>
      </p:sp>
      <p:sp>
        <p:nvSpPr>
          <p:cNvPr id="5" name="TextBox 4"/>
          <p:cNvSpPr txBox="1"/>
          <p:nvPr/>
        </p:nvSpPr>
        <p:spPr>
          <a:xfrm>
            <a:off x="1060958" y="261242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רש"י על דברים כ"ד, א'</a:t>
            </a:r>
          </a:p>
        </p:txBody>
      </p:sp>
      <p:sp>
        <p:nvSpPr>
          <p:cNvPr id="6" name="TextBox 5"/>
          <p:cNvSpPr txBox="1"/>
          <p:nvPr/>
        </p:nvSpPr>
        <p:spPr>
          <a:xfrm>
            <a:off x="1060958" y="3044229"/>
            <a:ext cx="9993884" cy="113784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כי מצא בה ערות דבר</a:t>
            </a:r>
            <a:r>
              <a:rPr sz="2800" b="0" i="0" lang="he-IL">
                <a:solidFill>
                  <a:srgbClr val="FFFFFF"/>
                </a:solidFill>
                <a:latin typeface="Noto Serif Hebrew"/>
                <a:cs typeface="Noto Serif Hebrew"/>
                <a:ea typeface="Noto Serif Hebrew"/>
              </a:rPr>
              <a:t>. מִצְוָה עָלָיו לְגָרְשָׁהּ, שֶׁלֹּא תִמְצָא חֵן בְּעֵינָיו (גיט' צ'):</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מסביר רש"י על «כי מצא בה ערות דבר»?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רמב"ן</a:t>
            </a:r>
          </a:p>
        </p:txBody>
      </p:sp>
      <p:sp>
        <p:nvSpPr>
          <p:cNvPr id="5" name="TextBox 4"/>
          <p:cNvSpPr txBox="1"/>
          <p:nvPr/>
        </p:nvSpPr>
        <p:spPr>
          <a:xfrm>
            <a:off x="1060958" y="232796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רמב"ן על דברים כ"ד, ד'</a:t>
            </a:r>
          </a:p>
        </p:txBody>
      </p:sp>
      <p:sp>
        <p:nvSpPr>
          <p:cNvPr id="6" name="TextBox 5"/>
          <p:cNvSpPr txBox="1"/>
          <p:nvPr/>
        </p:nvSpPr>
        <p:spPr>
          <a:xfrm>
            <a:off x="1060958" y="2759769"/>
            <a:ext cx="9993884" cy="17067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אַחֲרֵי אֲשֶׁר הֻטַּמָּאָה</a:t>
            </a:r>
            <a:r>
              <a:rPr sz="2800" b="0" i="0" lang="he-IL">
                <a:solidFill>
                  <a:srgbClr val="FFFFFF"/>
                </a:solidFill>
                <a:latin typeface="Noto Serif Hebrew"/>
                <a:cs typeface="Noto Serif Hebrew"/>
                <a:ea typeface="Noto Serif Hebrew"/>
              </a:rPr>
              <a:t>, לְרַבּוֹת סוֹטָה הַנִּסְתֶּרֶת, לְשׁוֹן רַשִׁ"י (רש"י על דברים כ"ד:ד'). וּפֵרוּשׁוֹ אִשָּׁה שֶׁזָּנְתָה תַּחַת בַּעְלָהּ. אֲבָל הַסּוֹטָה הַנִּסְתֶּרֶת בִּלְבַד, לֹא נוֹדַע שֶׁהִיא טְמֵאָה וְאֵינוֹ עוֹבֵר עָלֶיהָ בַּלָּאו הַזֶּה.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1</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את הפסוקים בנושא «גירושין ונישואין» (דברים כ״ד). מה נאמר בהם?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2</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את הפסוקים בנושא «שכר שכיר, גר ויתום» (דברים כ״ד). מה נאמר בהם?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3</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את הפסוקים בנושא «לקט שכחה ופאה» (דברים כ״ד). מה נאמר בהם?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מה דעתכם?</a:t>
            </a:r>
          </a:p>
        </p:txBody>
      </p:sp>
      <p:sp>
        <p:nvSpPr>
          <p:cNvPr id="5" name="TextBox 4"/>
          <p:cNvSpPr txBox="1"/>
          <p:nvPr/>
        </p:nvSpPr>
        <p:spPr>
          <a:xfrm>
            <a:off x="4926203" y="2032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מדוע לדעתכם ראתה התורה לנכון לדאוג לרווחתו של הגר החי בקרב עם ישראל?</a:t>
            </a:r>
          </a:p>
        </p:txBody>
      </p:sp>
      <p:sp>
        <p:nvSpPr>
          <p:cNvPr id="6" name="TextBox 5"/>
          <p:cNvSpPr txBox="1"/>
          <p:nvPr/>
        </p:nvSpPr>
        <p:spPr>
          <a:xfrm>
            <a:off x="4926203" y="4064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לדעתכם, איזו שיטת סיוע לחלשים עדיפה?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מפת מושגים</a:t>
            </a:r>
          </a:p>
        </p:txBody>
      </p:sp>
      <p:sp>
        <p:nvSpPr>
          <p:cNvPr id="5" name="TextBox 4"/>
          <p:cNvSpPr txBox="1"/>
          <p:nvPr/>
        </p:nvSpPr>
        <p:spPr>
          <a:xfrm>
            <a:off x="4853305" y="3619500"/>
            <a:ext cx="2485390" cy="952500"/>
          </a:xfrm>
          <a:prstGeom prst="rect">
            <a:avLst/>
          </a:prstGeom>
          <a:noFill/>
        </p:spPr>
        <p:txBody>
          <a:bodyPr wrap="square" lIns="0" rIns="0" tIns="0" bIns="0" anchor="ctr"/>
          <a:lstStyle/>
          <a:p>
            <a:pPr algn="ctr" rtl="1">
              <a:lnSpc>
                <a:spcPts val="3105"/>
              </a:lnSpc>
            </a:pPr>
            <a:r>
              <a:rPr sz="2700" b="0" i="0" lang="he-IL">
                <a:solidFill>
                  <a:srgbClr val="0D1117"/>
                </a:solidFill>
                <a:latin typeface="Secular One"/>
                <a:cs typeface="Secular One"/>
                <a:ea typeface="Secular One"/>
              </a:rPr>
              <a:t>דיני אישות וחסד</a:t>
            </a:r>
          </a:p>
        </p:txBody>
      </p:sp>
      <p:sp>
        <p:nvSpPr>
          <p:cNvPr id="6" name="TextBox 5"/>
          <p:cNvSpPr txBox="1"/>
          <p:nvPr/>
        </p:nvSpPr>
        <p:spPr>
          <a:xfrm>
            <a:off x="8003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גירושין ונישואין</a:t>
            </a:r>
          </a:p>
        </p:txBody>
      </p:sp>
      <p:sp>
        <p:nvSpPr>
          <p:cNvPr id="7" name="TextBox 6"/>
          <p:cNvSpPr txBox="1"/>
          <p:nvPr/>
        </p:nvSpPr>
        <p:spPr>
          <a:xfrm>
            <a:off x="891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חוק החובות</a:t>
            </a:r>
          </a:p>
        </p:txBody>
      </p:sp>
      <p:sp>
        <p:nvSpPr>
          <p:cNvPr id="8" name="TextBox 7"/>
          <p:cNvSpPr txBox="1"/>
          <p:nvPr/>
        </p:nvSpPr>
        <p:spPr>
          <a:xfrm>
            <a:off x="8003794" y="3683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שכר שכיר, גר ויתום</a:t>
            </a:r>
          </a:p>
        </p:txBody>
      </p:sp>
      <p:sp>
        <p:nvSpPr>
          <p:cNvPr id="9" name="TextBox 8"/>
          <p:cNvSpPr txBox="1"/>
          <p:nvPr/>
        </p:nvSpPr>
        <p:spPr>
          <a:xfrm>
            <a:off x="891794" y="3683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לקט שכחה ופאה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בסגנון בגרות</a:t>
            </a:r>
          </a:p>
        </p:txBody>
      </p:sp>
      <p:sp>
        <p:nvSpPr>
          <p:cNvPr id="5" name="TextBox 4"/>
          <p:cNvSpPr txBox="1"/>
          <p:nvPr/>
        </p:nvSpPr>
        <p:spPr>
          <a:xfrm>
            <a:off x="929005" y="2095500"/>
            <a:ext cx="10333990" cy="4000500"/>
          </a:xfrm>
          <a:prstGeom prst="rect">
            <a:avLst/>
          </a:prstGeom>
          <a:noFill/>
        </p:spPr>
        <p:txBody>
          <a:bodyPr wrap="square" lIns="0" rIns="0" tIns="0" bIns="0" anchor="t"/>
          <a:lstStyle/>
          <a:p>
            <a:pPr algn="r" rtl="1">
              <a:lnSpc>
                <a:spcPts val="3000"/>
              </a:lnSpc>
            </a:pPr>
            <a:r>
              <a:rPr sz="2000" b="0" i="0" lang="he-IL">
                <a:solidFill>
                  <a:srgbClr val="F2EFE8"/>
                </a:solidFill>
                <a:latin typeface="Assistant"/>
                <a:cs typeface="Assistant"/>
                <a:ea typeface="Assistant"/>
              </a:rPr>
              <a:t>(קיץ תשפ"ד (שאלון 1261))</a:t>
            </a:r>
          </a:p>
          <a:p>
            <a:pPr algn="r" rtl="1">
              <a:lnSpc>
                <a:spcPts val="3000"/>
              </a:lnSpc>
            </a:pPr>
            <a:r>
              <a:rPr sz="2000" b="0" i="0" lang="he-IL">
                <a:solidFill>
                  <a:srgbClr val="F2EFE8"/>
                </a:solidFill>
                <a:latin typeface="Assistant"/>
                <a:cs typeface="Assistant"/>
                <a:ea typeface="Assistant"/>
              </a:rPr>
              <a:t>9. קראו דברים, פרק כ"ד, פסוקים י'-כ"ב.</a:t>
            </a:r>
          </a:p>
          <a:p>
            <a:pPr algn="r" rtl="1">
              <a:lnSpc>
                <a:spcPts val="3000"/>
              </a:lnSpc>
            </a:pPr>
            <a:r>
              <a:rPr sz="2000" b="0" i="0" lang="he-IL">
                <a:solidFill>
                  <a:srgbClr val="F2EFE8"/>
                </a:solidFill>
                <a:latin typeface="Assistant"/>
                <a:cs typeface="Assistant"/>
                <a:ea typeface="Assistant"/>
              </a:rPr>
              <a:t>א. קראו פסוקים י'-י"ח.</a:t>
            </a:r>
          </a:p>
          <a:p>
            <a:pPr algn="r" rtl="1">
              <a:lnSpc>
                <a:spcPts val="3000"/>
              </a:lnSpc>
            </a:pPr>
            <a:r>
              <a:rPr sz="2000" b="0" i="0" lang="he-IL">
                <a:solidFill>
                  <a:srgbClr val="F2EFE8"/>
                </a:solidFill>
                <a:latin typeface="Assistant"/>
                <a:cs typeface="Assistant"/>
                <a:ea typeface="Assistant"/>
              </a:rPr>
              <a:t>(1) בשניים מן החוקים המתוארים בפסוקים אלה נזכר הגר.</a:t>
            </a:r>
          </a:p>
          <a:p>
            <a:pPr algn="r" rtl="1">
              <a:lnSpc>
                <a:spcPts val="3000"/>
              </a:lnSpc>
            </a:pPr>
            <a:r>
              <a:rPr sz="2000" b="0" i="0" lang="he-IL">
                <a:solidFill>
                  <a:srgbClr val="F2EFE8"/>
                </a:solidFill>
                <a:latin typeface="Assistant"/>
                <a:cs typeface="Assistant"/>
                <a:ea typeface="Assistant"/>
              </a:rPr>
              <a:t>על פי כל אחד מן החוקים, הסבירו מי אחראי לרווחתו של הגר וכיצד אחריות זו באה לידי ביטוי. (6 נקודות)</a:t>
            </a:r>
          </a:p>
          <a:p>
            <a:pPr algn="r" rtl="1">
              <a:lnSpc>
                <a:spcPts val="3000"/>
              </a:lnSpc>
            </a:pPr>
            <a:r>
              <a:rPr sz="2000" b="0" i="0" lang="he-IL">
                <a:solidFill>
                  <a:srgbClr val="F2EFE8"/>
                </a:solidFill>
                <a:latin typeface="Assistant"/>
                <a:cs typeface="Assistant"/>
                <a:ea typeface="Assistant"/>
              </a:rPr>
              <a:t>(2) מדוע לדעתכם ראתה התורה לנכון לדאוג לרווחתו של הגר החי בקרב עם ישראל? נמקו את דבריכם.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1</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את הפסוקים בנושא «גירושין ונישואין» (דברים כ״ד). מה נאמר בהם?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 ״כי יקח איש אשה ובעלה והיה אם לא תמצא חן בעיניו כי מצא בה ערות דבר וכתב לה ספר כריתת ונתן בידה ושלחה מביתו״. הפסוק אינו מצווה על גירושין אלא מתייחס אליהם כנתון, ומסדיר אותם דרך כתיבת גט.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2</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את הפסוקים בנושא «שכר שכיר, גר ויתום» (דברים כ״ד). מה נאמר בהם?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 ״לא תעשק שכיר עני ואביון מאחיך או מגרך אשר בארצך בשעריך ביומו תתן שכרו ולא תבוא עליו השמש כי עני הוא ואליו הוא נשא את נפשו״. השכר ניתן באותו יום, כי השכיר תלוי בו לפרנסה.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3</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את הפסוקים בנושא «לקט שכחה ופאה» (דברים כ״ד). מה נאמר בהם?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 ״כי תקצר קצירך בשדך ושכחת עמר בשדה לא תשוב לקחתו לגר ליתום ולאלמנה יהיה״. השיבולת השכוחה נשארת לעניים.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2707"/>
              </a:lnSpc>
            </a:pPr>
            <a:r>
              <a:rPr sz="1800" b="0" i="0" lang="he-IL">
                <a:solidFill>
                  <a:srgbClr val="F2EFE8"/>
                </a:solidFill>
                <a:latin typeface="Assistant"/>
                <a:cs typeface="Assistant"/>
                <a:ea typeface="Assistant"/>
              </a:rPr>
              <a:t>שאלה 9</a:t>
            </a:r>
          </a:p>
          <a:p>
            <a:pPr algn="r" rtl="1">
              <a:lnSpc>
                <a:spcPts val="2707"/>
              </a:lnSpc>
            </a:pPr>
            <a:r>
              <a:rPr sz="1800" b="0" i="0" lang="he-IL">
                <a:solidFill>
                  <a:srgbClr val="F2EFE8"/>
                </a:solidFill>
                <a:latin typeface="Assistant"/>
                <a:cs typeface="Assistant"/>
                <a:ea typeface="Assistant"/>
              </a:rPr>
              <a:t>סעיף א'</a:t>
            </a:r>
          </a:p>
          <a:p>
            <a:pPr algn="r" rtl="1">
              <a:lnSpc>
                <a:spcPts val="2707"/>
              </a:lnSpc>
            </a:pPr>
            <a:r>
              <a:rPr sz="1800" b="0" i="0" lang="he-IL">
                <a:solidFill>
                  <a:srgbClr val="F2EFE8"/>
                </a:solidFill>
                <a:latin typeface="Assistant"/>
                <a:cs typeface="Assistant"/>
                <a:ea typeface="Assistant"/>
              </a:rPr>
              <a:t>(1) בפסוקים י"ד-ט"ו – המעסיק מבני ישראל, הוא האחראי לרווחתו של הגר.</a:t>
            </a:r>
          </a:p>
          <a:p>
            <a:pPr algn="r" rtl="1">
              <a:lnSpc>
                <a:spcPts val="2707"/>
              </a:lnSpc>
            </a:pPr>
            <a:r>
              <a:rPr sz="1800" b="0" i="0" lang="he-IL">
                <a:solidFill>
                  <a:srgbClr val="F2EFE8"/>
                </a:solidFill>
                <a:latin typeface="Assistant"/>
                <a:cs typeface="Assistant"/>
                <a:ea typeface="Assistant"/>
              </a:rPr>
              <a:t>אחריות זו באה לידי ביטוי בכך שהמעסיק מצווה שלא לעשוק את הגר ולשלם לו את משכורתו בזמן (לא להלין שכר).</a:t>
            </a:r>
          </a:p>
          <a:p>
            <a:pPr algn="r" rtl="1">
              <a:lnSpc>
                <a:spcPts val="2707"/>
              </a:lnSpc>
            </a:pPr>
            <a:r>
              <a:rPr sz="1800" b="0" i="0" lang="he-IL">
                <a:solidFill>
                  <a:srgbClr val="F2EFE8"/>
                </a:solidFill>
                <a:latin typeface="Assistant"/>
                <a:cs typeface="Assistant"/>
                <a:ea typeface="Assistant"/>
              </a:rPr>
              <a:t>בפסוק י"ז – השופט בישראל אחראי לרווחתו של הגר.</a:t>
            </a:r>
          </a:p>
          <a:p>
            <a:pPr algn="r" rtl="1">
              <a:lnSpc>
                <a:spcPts val="2707"/>
              </a:lnSpc>
            </a:pPr>
            <a:r>
              <a:rPr sz="1800" b="0" i="0" lang="he-IL">
                <a:solidFill>
                  <a:srgbClr val="F2EFE8"/>
                </a:solidFill>
                <a:latin typeface="Assistant"/>
                <a:cs typeface="Assistant"/>
                <a:ea typeface="Assistant"/>
              </a:rPr>
              <a:t>אחריות זו באה לידי ביטוי בכך שהשופט מצווה לקיים משפט צדק ולא להטות הדין במשפט של גר.</a:t>
            </a:r>
          </a:p>
          <a:p>
            <a:pPr algn="r" rtl="1">
              <a:lnSpc>
                <a:spcPts val="2707"/>
              </a:lnSpc>
            </a:pPr>
            <a:r>
              <a:rPr sz="1800" b="0" i="0" lang="he-IL">
                <a:solidFill>
                  <a:srgbClr val="F2EFE8"/>
                </a:solidFill>
                <a:latin typeface="Assistant"/>
                <a:cs typeface="Assistant"/>
                <a:ea typeface="Assistant"/>
              </a:rPr>
              <a:t>(2) לדעתי, התורה ראתה לנכון לדאוג לרווחתו של הגר החי בקרב עם ישראל, כי הכי קל לרמות אותו ולנהוג בו בחוסר צדק. הגר הוא תושב זר בארץ, שאינו מכיר את השפה ואת מנהגי המקום אין לו חלקת אדמה בארץ ופרנסתו תלויה בעם, לכן החוק מגן עליו, למנוע את הפגיעה בו.</a:t>
            </a:r>
          </a:p>
          <a:p>
            <a:pPr algn="r" rtl="1">
              <a:lnSpc>
                <a:spcPts val="2707"/>
              </a:lnSpc>
            </a:pPr>
            <a:r>
              <a:rPr sz="1800" b="0" i="0" lang="he-IL">
                <a:solidFill>
                  <a:srgbClr val="F2EFE8"/>
                </a:solidFill>
                <a:latin typeface="Assistant"/>
                <a:cs typeface="Assistant"/>
                <a:ea typeface="Assistant"/>
              </a:rPr>
              <a:t>או: כי בני ישראל חוו בעברם יחס מזלזל ומשפיל כאשר הם היו גרים במצרים, לכן עליהם להימנע מהתנהגות דומה כלפי אחרים.</a:t>
            </a:r>
          </a:p>
          <a:p>
            <a:pPr algn="r" rtl="1">
              <a:lnSpc>
                <a:spcPts val="2707"/>
              </a:lnSpc>
            </a:pPr>
            <a:r>
              <a:rPr sz="1800" b="0" i="0" lang="he-IL">
                <a:solidFill>
                  <a:srgbClr val="F2EFE8"/>
                </a:solidFill>
                <a:latin typeface="Assistant"/>
                <a:cs typeface="Assistant"/>
                <a:ea typeface="Assistant"/>
              </a:rPr>
              <a:t>תיתכנה תשובות נוספות המנומקות.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דיני אישות וחסד – שאלון 1261</dc:title>
  <dc:subject/>
  <dc:creator/>
  <cp:keywords/>
  <dc:description/>
  <cp:lastModifiedBy/>
  <cp:revision>1</cp:revision>
  <dcterms:created xsi:type="dcterms:W3CDTF">2013-01-27T09:14:16Z</dcterms:created>
  <dcterms:modified xsi:type="dcterms:W3CDTF">2013-01-27T09:15:58Z</dcterms:modified>
  <cp:category/>
</cp:coreProperties>
</file>