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דברים ו׳</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שמע ישראל</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1261 · דברים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«שמע ישראל» (דברים ו׳)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«דברים»</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רש"י ורמב"ן</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63936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משה</a:t>
            </a:r>
          </a:p>
        </p:txBody>
      </p:sp>
      <p:sp>
        <p:nvSpPr>
          <p:cNvPr id="6" name="TextBox 5"/>
          <p:cNvSpPr txBox="1"/>
          <p:nvPr/>
        </p:nvSpPr>
        <p:spPr>
          <a:xfrm>
            <a:off x="6393624" y="2463800"/>
            <a:ext cx="4853051"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 משה מציג שיעור שכר: ״למען תירא את ה׳ אלהיך לשמר את כל חקתיו ומצותיו...</a:t>
            </a:r>
          </a:p>
        </p:txBody>
      </p:sp>
      <p:sp>
        <p:nvSpPr>
          <p:cNvPr id="7" name="TextBox 6"/>
          <p:cNvSpPr txBox="1"/>
          <p:nvPr/>
        </p:nvSpPr>
        <p:spPr>
          <a:xfrm>
            <a:off x="9453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לבן</a:t>
            </a:r>
          </a:p>
        </p:txBody>
      </p:sp>
      <p:sp>
        <p:nvSpPr>
          <p:cNvPr id="8" name="TextBox 7"/>
          <p:cNvSpPr txBox="1"/>
          <p:nvPr/>
        </p:nvSpPr>
        <p:spPr>
          <a:xfrm>
            <a:off x="945324" y="2463800"/>
            <a:ext cx="4853051"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אזהרה משכחה בשובע ומנסות את ה׳, וההסבר לבן ״עבדים היינו״.</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45733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8136838"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פסוקים א׳–ג׳ (פסוקים א׳–ג׳)</a:t>
            </a:r>
          </a:p>
        </p:txBody>
      </p:sp>
      <p:sp>
        <p:nvSpPr>
          <p:cNvPr id="7" name="TextBox 6"/>
          <p:cNvSpPr txBox="1"/>
          <p:nvPr/>
        </p:nvSpPr>
        <p:spPr>
          <a:xfrm>
            <a:off x="5829399"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2</a:t>
            </a:r>
          </a:p>
        </p:txBody>
      </p:sp>
      <p:sp>
        <p:nvSpPr>
          <p:cNvPr id="8" name="TextBox 7"/>
          <p:cNvSpPr txBox="1"/>
          <p:nvPr/>
        </p:nvSpPr>
        <p:spPr>
          <a:xfrm>
            <a:off x="4508905"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פסוקים ד׳–ט׳ (פסוקים ד׳–ט׳)</a:t>
            </a:r>
          </a:p>
        </p:txBody>
      </p:sp>
      <p:sp>
        <p:nvSpPr>
          <p:cNvPr id="9" name="TextBox 8"/>
          <p:cNvSpPr txBox="1"/>
          <p:nvPr/>
        </p:nvSpPr>
        <p:spPr>
          <a:xfrm>
            <a:off x="2201465"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3</a:t>
            </a:r>
          </a:p>
        </p:txBody>
      </p:sp>
      <p:sp>
        <p:nvSpPr>
          <p:cNvPr id="10" name="TextBox 9"/>
          <p:cNvSpPr txBox="1"/>
          <p:nvPr/>
        </p:nvSpPr>
        <p:spPr>
          <a:xfrm>
            <a:off x="880971"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פסוקים י׳–י״ד (פסוקים י׳–י״ד)</a:t>
            </a:r>
          </a:p>
        </p:txBody>
      </p:sp>
      <p:sp>
        <p:nvSpPr>
          <p:cNvPr id="11" name="TextBox 10"/>
          <p:cNvSpPr txBox="1"/>
          <p:nvPr/>
        </p:nvSpPr>
        <p:spPr>
          <a:xfrm>
            <a:off x="9457332" y="4267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4</a:t>
            </a:r>
          </a:p>
        </p:txBody>
      </p:sp>
      <p:sp>
        <p:nvSpPr>
          <p:cNvPr id="12" name="TextBox 11"/>
          <p:cNvSpPr txBox="1"/>
          <p:nvPr/>
        </p:nvSpPr>
        <p:spPr>
          <a:xfrm>
            <a:off x="8136838" y="4826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פסוקים ט״ו–י״ט (פסוקים ט״ו–י״ט)</a:t>
            </a:r>
          </a:p>
        </p:txBody>
      </p:sp>
      <p:sp>
        <p:nvSpPr>
          <p:cNvPr id="13" name="TextBox 12"/>
          <p:cNvSpPr txBox="1"/>
          <p:nvPr/>
        </p:nvSpPr>
        <p:spPr>
          <a:xfrm>
            <a:off x="5829399" y="4267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5</a:t>
            </a:r>
          </a:p>
        </p:txBody>
      </p:sp>
      <p:sp>
        <p:nvSpPr>
          <p:cNvPr id="14" name="TextBox 13"/>
          <p:cNvSpPr txBox="1"/>
          <p:nvPr/>
        </p:nvSpPr>
        <p:spPr>
          <a:xfrm>
            <a:off x="4508905" y="4826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פסוקים כ׳–כ״ד (פסוקים כ׳–כ״ד)</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1/5</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דברים ו', א'</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וְזֹאת הַמִּצְוָה הַחֻקִּים וְהַמִּשְׁפָּטִים</a:t>
            </a:r>
            <a:r>
              <a:rPr sz="4100" b="0" i="0" lang="he-IL">
                <a:solidFill>
                  <a:srgbClr val="33414A"/>
                </a:solidFill>
                <a:latin typeface="Frank Ruhl Libre"/>
                <a:cs typeface="Frank Ruhl Libre"/>
                <a:ea typeface="Frank Ruhl Libre"/>
              </a:rPr>
              <a:t> אֲשֶׁר צִוָּה ה' אֱלֹהֵיכֶם לְלַמֵּד אֶתְכֶם לַעֲשׂוֹת בָּאָרֶץ אֲשֶׁר אַתֶּם עֹבְרִים שָׁמָּה לְרִשְׁתָּהּ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פסוקים א׳–ג׳</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2/5</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דברים ו', ד'</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שְׁמַע יִשְׂרָאֵל ה' אֱלֹהֵינוּ</a:t>
            </a:r>
            <a:r>
              <a:rPr sz="4100" b="0" i="0" lang="he-IL">
                <a:solidFill>
                  <a:srgbClr val="33414A"/>
                </a:solidFill>
                <a:latin typeface="Frank Ruhl Libre"/>
                <a:cs typeface="Frank Ruhl Libre"/>
                <a:ea typeface="Frank Ruhl Libre"/>
              </a:rPr>
              <a:t> ה' אֶחָד</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פסוקים ד׳–ט׳</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3/5</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דברים ו', י'</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וְהָיָה כִּי יְבִיאֲךָ ה'</a:t>
            </a:r>
            <a:r>
              <a:rPr sz="4100" b="0" i="0" lang="he-IL">
                <a:solidFill>
                  <a:srgbClr val="33414A"/>
                </a:solidFill>
                <a:latin typeface="Frank Ruhl Libre"/>
                <a:cs typeface="Frank Ruhl Libre"/>
                <a:ea typeface="Frank Ruhl Libre"/>
              </a:rPr>
              <a:t> אֱלֹהֶיךָ אֶל־הָאָרֶץ אֲשֶׁר נִשְׁבַּע לַאֲבֹתֶיךָ לְאַבְרָהָם לְיִצְחָק וּלְיַעֲקֹב לָתֶת לָךְ עָרִים גְּדֹלֹת וְטֹבֹת אֲשֶׁר לֹא־בָנִיתָ</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פסוקים י׳–י״ד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4/5</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דברים ו', ט"ו</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כִּי אֵל קַנָּא ה'</a:t>
            </a:r>
            <a:r>
              <a:rPr sz="4100" b="0" i="0" lang="he-IL">
                <a:solidFill>
                  <a:srgbClr val="33414A"/>
                </a:solidFill>
                <a:latin typeface="Frank Ruhl Libre"/>
                <a:cs typeface="Frank Ruhl Libre"/>
                <a:ea typeface="Frank Ruhl Libre"/>
              </a:rPr>
              <a:t> אֱלֹהֶיךָ בְּקִרְבֶּךָ פֶּן־יֶחֱרֶה אַף־ה' אֱלֹהֶיךָ בָּךְ וְהִשְׁמִידְךָ מֵעַל פְּנֵי הָאֲדָמָה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פסוקים ט״ו–י״ט</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5/5</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דברים ו', כ'</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כִּי־יִשְׁאָלְךָ בִנְךָ מָחָר לֵאמֹר</a:t>
            </a:r>
            <a:r>
              <a:rPr sz="4100" b="0" i="0" lang="he-IL">
                <a:solidFill>
                  <a:srgbClr val="33414A"/>
                </a:solidFill>
                <a:latin typeface="Frank Ruhl Libre"/>
                <a:cs typeface="Frank Ruhl Libre"/>
                <a:ea typeface="Frank Ruhl Libre"/>
              </a:rPr>
              <a:t> מָה הָעֵדֹת וְהַחֻקִּים וְהַמִּשְׁפָּטִים אֲשֶׁר צִוָּה ה' אֱלֹהֵינוּ אֶתְכֶם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פסוקים כ׳–כ״ד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כי ישאלך בנך מחר</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יֵשׁ מָחָר שֶׁהוּא אַחַר זְמַן.</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בכל לבבך</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בִּשְׁנֵי יְצָרֶיךָ (ספרי; ברכות נ"ד); דָּבָר אַחֵר בכל לבבך שֶׁלֹּא יִהְיֶה לִבְּךָ חָלוּק עַל הַמָּקוֹם (ספרי).</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ובכל נפשך</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אֲפִלּוּ הוּא נוֹטֵל אֶת נַפְשְׁךָ (ספרי; ברכות נ"ד).</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בכל לבבכם ובכל נפשכם</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וַהֲלֹא כְּבָר הִזְהִיר "בְּכָל לְבָבְךָ וּבְכָל נַפְשְׁךָ" (דברים ו'), אֶלָּא אַזְהָרָה לַיָּחִיד, אַזְהָרָה לַצִּבּוּר (ספרי).</a:t>
            </a:r>
          </a:p>
        </p:txBody>
      </p:sp>
      <p:sp>
        <p:nvSpPr>
          <p:cNvPr id="13" name="TextBox 12"/>
          <p:cNvSpPr txBox="1"/>
          <p:nvPr/>
        </p:nvSpPr>
        <p:spPr>
          <a:xfrm>
            <a:off x="45262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מזזות ביתך</a:t>
            </a:r>
          </a:p>
        </p:txBody>
      </p:sp>
      <p:sp>
        <p:nvSpPr>
          <p:cNvPr id="14" name="TextBox 13"/>
          <p:cNvSpPr txBox="1"/>
          <p:nvPr/>
        </p:nvSpPr>
        <p:spPr>
          <a:xfrm>
            <a:off x="45262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מזזת כְּתִיב, שֶׁאֵין צָרִיךְ אֶלָּא אַחַת.</a:t>
            </a:r>
          </a:p>
        </p:txBody>
      </p:sp>
      <p:sp>
        <p:nvSpPr>
          <p:cNvPr id="15" name="TextBox 14"/>
          <p:cNvSpPr txBox="1"/>
          <p:nvPr/>
        </p:nvSpPr>
        <p:spPr>
          <a:xfrm>
            <a:off x="906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ובשעריך</a:t>
            </a:r>
          </a:p>
        </p:txBody>
      </p:sp>
      <p:sp>
        <p:nvSpPr>
          <p:cNvPr id="16" name="TextBox 15"/>
          <p:cNvSpPr txBox="1"/>
          <p:nvPr/>
        </p:nvSpPr>
        <p:spPr>
          <a:xfrm>
            <a:off x="906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לְרַבּוֹת שַׁעֲרֵי חֲצֵרוֹת וְשַׁעֲרֵי מְדִינוֹת וְשַׁעֲרֵי עֲיָרוֹת (יומא י"א).</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רש"י</a:t>
            </a:r>
          </a:p>
        </p:txBody>
      </p:sp>
      <p:sp>
        <p:nvSpPr>
          <p:cNvPr id="5" name="TextBox 4"/>
          <p:cNvSpPr txBox="1"/>
          <p:nvPr/>
        </p:nvSpPr>
        <p:spPr>
          <a:xfrm>
            <a:off x="1059815" y="20764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רש"י על דברים ו', ד'</a:t>
            </a:r>
          </a:p>
        </p:txBody>
      </p:sp>
      <p:sp>
        <p:nvSpPr>
          <p:cNvPr id="6" name="TextBox 5"/>
          <p:cNvSpPr txBox="1"/>
          <p:nvPr/>
        </p:nvSpPr>
        <p:spPr>
          <a:xfrm>
            <a:off x="1059815" y="2508250"/>
            <a:ext cx="10072370" cy="18288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ה' אלהינו ה' אחד</a:t>
            </a:r>
            <a:r>
              <a:rPr sz="3000" b="0" i="0" lang="he-IL">
                <a:solidFill>
                  <a:srgbClr val="33414A"/>
                </a:solidFill>
                <a:latin typeface="Noto Serif Hebrew"/>
                <a:cs typeface="Noto Serif Hebrew"/>
                <a:ea typeface="Noto Serif Hebrew"/>
              </a:rPr>
              <a:t>. ה' שֶׁהוּא אֱלֹהֵינוּ עַתָּה, וְלֹא אֱלֹהֵי הָאֻמּוֹת, הוּא עָתִיד לִהְיוֹת ה' אֶחָד, שֶׁנֶּאֱמַר (צפניה ג') כִּי אָז אֶהְפֹּךְ אֶל עַמִּים שָׂפָה בְרוּרָה לִקְרֹא כֻלָּם בְּשֵׁם ה', וְנֶאֱמַר (זכריה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רש"י על «ה' אלהינו ה' אחד»?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רמב"ן</a:t>
            </a:r>
          </a:p>
        </p:txBody>
      </p:sp>
      <p:sp>
        <p:nvSpPr>
          <p:cNvPr id="5" name="TextBox 4"/>
          <p:cNvSpPr txBox="1"/>
          <p:nvPr/>
        </p:nvSpPr>
        <p:spPr>
          <a:xfrm>
            <a:off x="1059815" y="2206922"/>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רמב"ן על דברים ו', י'</a:t>
            </a:r>
          </a:p>
        </p:txBody>
      </p:sp>
      <p:sp>
        <p:nvSpPr>
          <p:cNvPr id="6" name="TextBox 5"/>
          <p:cNvSpPr txBox="1"/>
          <p:nvPr/>
        </p:nvSpPr>
        <p:spPr>
          <a:xfrm>
            <a:off x="1059815" y="2638722"/>
            <a:ext cx="10072370" cy="1567755"/>
          </a:xfrm>
          <a:prstGeom prst="rect">
            <a:avLst/>
          </a:prstGeom>
          <a:noFill/>
        </p:spPr>
        <p:txBody>
          <a:bodyPr wrap="square" lIns="0" rIns="0" tIns="0" bIns="0" anchor="t"/>
          <a:lstStyle/>
          <a:p>
            <a:pPr algn="r" rtl="1">
              <a:lnSpc>
                <a:spcPts val="4115"/>
              </a:lnSpc>
            </a:pPr>
            <a:r>
              <a:rPr sz="2550" b="1" i="0" lang="he-IL">
                <a:solidFill>
                  <a:srgbClr val="C4665A"/>
                </a:solidFill>
                <a:latin typeface="Noto Serif Hebrew"/>
                <a:cs typeface="Noto Serif Hebrew"/>
                <a:ea typeface="Noto Serif Hebrew"/>
              </a:rPr>
              <a:t>וְהָיָה כִּי יְבִיאֲךָ ה' אֱלֹהֶיךָ וְגוֹ'</a:t>
            </a:r>
            <a:r>
              <a:rPr sz="2550" b="0" i="0" lang="he-IL">
                <a:solidFill>
                  <a:srgbClr val="33414A"/>
                </a:solidFill>
                <a:latin typeface="Noto Serif Hebrew"/>
                <a:cs typeface="Noto Serif Hebrew"/>
                <a:ea typeface="Noto Serif Hebrew"/>
              </a:rPr>
              <a:t>, יַזְכִּיר בְּכָאן כִּי בִּרְבוֹת הַטּוֹבָה יִזְכֹּר יְמֵי עָנְיוֹ וּמְרוּדוֹ שֶׁהָיָה עֶבֶד בְּמִצְרַיִם, וְלֹא יִשְׁכַּח אֶת הַשֵּׁם שֶׁהוֹצִיאוֹ מִן הָעַבְדוּת הַהוּא לַטּוֹבָה הַזֹּאת, אֲבָל יִזְכֹּר חֲסָדָיו תָּמִיד וְיִירָא אוֹתוֹ וְיַעֲבֹד לְפָנָיו כְּעֶבֶד לַאֲדוֹנָיו.</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את הפסוקים בנושא «פתיחה» (דברים ו׳). מה נאמר בהם?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את הפסוקים בנושא «אזהרת השכחה» (דברים ו׳). מה נאמר בהם?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את הפסוקים בנושא «ושאלך בנך» (דברים ו׳). מה נאמר בהם?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מה לדעתכם המסר המרכזי של דברים ו׳?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שמע ישראל</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פתיחה</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שמע ואהבה</a:t>
            </a:r>
          </a:p>
        </p:txBody>
      </p:sp>
      <p:sp>
        <p:nvSpPr>
          <p:cNvPr id="8" name="TextBox 7"/>
          <p:cNvSpPr txBox="1"/>
          <p:nvPr/>
        </p:nvSpPr>
        <p:spPr>
          <a:xfrm>
            <a:off x="7990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אזהרת השכחה</a:t>
            </a:r>
          </a:p>
        </p:txBody>
      </p:sp>
      <p:sp>
        <p:nvSpPr>
          <p:cNvPr id="9" name="TextBox 8"/>
          <p:cNvSpPr txBox="1"/>
          <p:nvPr/>
        </p:nvSpPr>
        <p:spPr>
          <a:xfrm>
            <a:off x="878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ושאלך בנך</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(קיץ תשע"ט (שאלון 1281))</a:t>
            </a:r>
          </a:p>
          <a:p>
            <a:pPr algn="r" rtl="1">
              <a:lnSpc>
                <a:spcPts val="3000"/>
              </a:lnSpc>
            </a:pPr>
            <a:r>
              <a:rPr sz="2000" b="0" i="0" lang="he-IL">
                <a:solidFill>
                  <a:srgbClr val="3F4A52"/>
                </a:solidFill>
                <a:latin typeface="David Libre"/>
                <a:cs typeface="David Libre"/>
                <a:ea typeface="David Libre"/>
              </a:rPr>
              <a:t>4. קרא דברים, ו', 12-8.</a:t>
            </a:r>
          </a:p>
          <a:p>
            <a:pPr algn="r" rtl="1">
              <a:lnSpc>
                <a:spcPts val="3000"/>
              </a:lnSpc>
            </a:pPr>
            <a:r>
              <a:rPr sz="2000" b="0" i="0" lang="he-IL">
                <a:solidFill>
                  <a:srgbClr val="3F4A52"/>
                </a:solidFill>
                <a:latin typeface="David Libre"/>
                <a:cs typeface="David Libre"/>
                <a:ea typeface="David Libre"/>
              </a:rPr>
              <a:t>ח וּקְשַׁרְתָּם לְאוֹת עַל-יָדֶךָ וְהָיוּ לְטֹטָפֹת בֵּין עֵינֶיךָ:</a:t>
            </a:r>
          </a:p>
          <a:p>
            <a:pPr algn="r" rtl="1">
              <a:lnSpc>
                <a:spcPts val="3000"/>
              </a:lnSpc>
            </a:pPr>
            <a:r>
              <a:rPr sz="2000" b="0" i="0" lang="he-IL">
                <a:solidFill>
                  <a:srgbClr val="3F4A52"/>
                </a:solidFill>
                <a:latin typeface="David Libre"/>
                <a:cs typeface="David Libre"/>
                <a:ea typeface="David Libre"/>
              </a:rPr>
              <a:t>ט וּכְתַבְתָּם עַל-מְזוּזֹת בֵּיתֶךָ וּבִשְׁעָרֶיךָ:</a:t>
            </a:r>
          </a:p>
          <a:p>
            <a:pPr algn="r" rtl="1">
              <a:lnSpc>
                <a:spcPts val="3000"/>
              </a:lnSpc>
            </a:pPr>
            <a:r>
              <a:rPr sz="2000" b="0" i="0" lang="he-IL">
                <a:solidFill>
                  <a:srgbClr val="3F4A52"/>
                </a:solidFill>
                <a:latin typeface="David Libre"/>
                <a:cs typeface="David Libre"/>
                <a:ea typeface="David Libre"/>
              </a:rPr>
              <a:t>י וְהָיָה כִּי יְבִיאֲךָ יְהוָה אֱלֹהֶיךָ אֶל-הָאָרֶץ אֲשֶׁר נִשְׁבַּע לַאֲבֹתֶיךָ לְאַבְרָהָם לְיִצְחָק וּלְיַעֲקֹב לָתֶת לָךְ עָרִים גְּדֹלֹת וְטֹבֹת אֲשֶׁר לֹא-בָנִיתָ:</a:t>
            </a:r>
          </a:p>
          <a:p>
            <a:pPr algn="r" rtl="1">
              <a:lnSpc>
                <a:spcPts val="3000"/>
              </a:lnSpc>
            </a:pPr>
            <a:r>
              <a:rPr sz="2000" b="0" i="0" lang="he-IL">
                <a:solidFill>
                  <a:srgbClr val="3F4A52"/>
                </a:solidFill>
                <a:latin typeface="David Libre"/>
                <a:cs typeface="David Libre"/>
                <a:ea typeface="David Libre"/>
              </a:rPr>
              <a:t>יא וּבָתִּים מְלֵאִים כָּל-טוּב אֲשֶׁר לֹא-מִלֵּאתָ וּבֹרֹת חֲצוּבִים אֲשֶׁר לֹא-חָצַבְתָּ כְּרָמִים וְזֵיתִים אֲשֶׁר לֹא-נָטָעְתָּ וְאָכַלְתָּ וְשָׂבָעְתָּ:</a:t>
            </a:r>
          </a:p>
          <a:p>
            <a:pPr algn="r" rtl="1">
              <a:lnSpc>
                <a:spcPts val="3000"/>
              </a:lnSpc>
            </a:pPr>
            <a:r>
              <a:rPr sz="2000" b="0" i="0" lang="he-IL">
                <a:solidFill>
                  <a:srgbClr val="3F4A52"/>
                </a:solidFill>
                <a:latin typeface="David Libre"/>
                <a:cs typeface="David Libre"/>
                <a:ea typeface="David Libre"/>
              </a:rPr>
              <a:t>יב הִשָּׁמֶר לְךָ פֶּן-תִּשְׁכַּח אֶת-יְהוָה אֲשֶׁר הוֹצִיאֲךָ מֵאֶרֶץ מִצְרַיִם מִבֵּית עֲבָדִים:</a:t>
            </a:r>
          </a:p>
          <a:p>
            <a:pPr algn="r" rtl="1">
              <a:lnSpc>
                <a:spcPts val="3000"/>
              </a:lnSpc>
            </a:pPr>
            <a:r>
              <a:rPr sz="2000" b="0" i="0" lang="he-IL">
                <a:solidFill>
                  <a:srgbClr val="3F4A52"/>
                </a:solidFill>
                <a:latin typeface="David Libre"/>
                <a:cs typeface="David Libre"/>
                <a:ea typeface="David Libre"/>
              </a:rPr>
              <a:t>א. מפסוקים 9-8 נלמדו שתי מצוות. ציין כל אחת מהן. (2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את הפסוקים בנושא «פתיחה» (דברים ו׳). מה נאמר בהם?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 הפרק פותח בחזרה על המצווה ללמד את החוקים והמשפטים לעשות כן בקרב הארץ אשר אתם עברים שמה לרשתה. לפי טקסטולוגיה, הנושא המרכזי הוא שהחובה לקיים את מצוות ה׳ וללמד אותן לדורות תלויה בקיום העם.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את הפסוקים בנושא «אזהרת השכחה» (דברים ו׳). מה נאמר בהם?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 כשה׳ יביא את העם אל הארץ ערים גדלת וטבת אשר לא בנית ובתים מלאים כל טוב אשר לא מלאת ובארת חצובים אשר לא חצבת כרמים וזיתים אשר לא נטעת, מזהיר משה: ״השמר לך פן תשכח את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את הפסוקים בנושא «ושאלך בנך» (דברים ו׳). מה נאמר בהם?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 ״כי ישאלך בנך מחר לאמר מה העדת והחקים והמשפטים אשר צוה ה׳ אלהינו אתכם״. זהו מבנה של העברת מסורת בין הדורות, שבו הילד שואל וההורה עונה.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572"/>
              </a:lnSpc>
            </a:pPr>
            <a:r>
              <a:rPr sz="1700" b="0" i="0" lang="he-IL">
                <a:solidFill>
                  <a:srgbClr val="3F4A52"/>
                </a:solidFill>
                <a:latin typeface="David Libre"/>
                <a:cs typeface="David Libre"/>
                <a:ea typeface="David Libre"/>
              </a:rPr>
              <a:t>שאלה 4</a:t>
            </a:r>
          </a:p>
          <a:p>
            <a:pPr algn="r" rtl="1">
              <a:lnSpc>
                <a:spcPts val="2572"/>
              </a:lnSpc>
            </a:pPr>
            <a:r>
              <a:rPr sz="1700" b="0" i="0" lang="he-IL">
                <a:solidFill>
                  <a:srgbClr val="3F4A52"/>
                </a:solidFill>
                <a:latin typeface="David Libre"/>
                <a:cs typeface="David Libre"/>
                <a:ea typeface="David Libre"/>
              </a:rPr>
              <a:t>סעיף א'</a:t>
            </a:r>
          </a:p>
          <a:p>
            <a:pPr algn="r" rtl="1">
              <a:lnSpc>
                <a:spcPts val="2572"/>
              </a:lnSpc>
            </a:pPr>
            <a:r>
              <a:rPr sz="1700" b="0" i="0" lang="he-IL">
                <a:solidFill>
                  <a:srgbClr val="3F4A52"/>
                </a:solidFill>
                <a:latin typeface="David Libre"/>
                <a:cs typeface="David Libre"/>
                <a:ea typeface="David Libre"/>
              </a:rPr>
              <a:t>שתי המצוות:</a:t>
            </a:r>
          </a:p>
          <a:p>
            <a:pPr algn="r" rtl="1">
              <a:lnSpc>
                <a:spcPts val="2572"/>
              </a:lnSpc>
            </a:pPr>
            <a:r>
              <a:rPr sz="1700" b="0" i="0" lang="he-IL">
                <a:solidFill>
                  <a:srgbClr val="3F4A52"/>
                </a:solidFill>
                <a:latin typeface="David Libre"/>
                <a:cs typeface="David Libre"/>
                <a:ea typeface="David Libre"/>
              </a:rPr>
              <a:t>הנחת תפילין.</a:t>
            </a:r>
          </a:p>
          <a:p>
            <a:pPr algn="r" rtl="1">
              <a:lnSpc>
                <a:spcPts val="2572"/>
              </a:lnSpc>
            </a:pPr>
            <a:r>
              <a:rPr sz="1700" b="0" i="0" lang="he-IL">
                <a:solidFill>
                  <a:srgbClr val="3F4A52"/>
                </a:solidFill>
                <a:latin typeface="David Libre"/>
                <a:cs typeface="David Libre"/>
                <a:ea typeface="David Libre"/>
              </a:rPr>
              <a:t>קביעת מזוזות.</a:t>
            </a:r>
          </a:p>
          <a:p>
            <a:pPr algn="r" rtl="1">
              <a:lnSpc>
                <a:spcPts val="2572"/>
              </a:lnSpc>
            </a:pPr>
            <a:r>
              <a:rPr sz="1700" b="0" i="0" lang="he-IL">
                <a:solidFill>
                  <a:srgbClr val="3F4A52"/>
                </a:solidFill>
                <a:latin typeface="David Libre"/>
                <a:cs typeface="David Libre"/>
                <a:ea typeface="David Libre"/>
              </a:rPr>
              <a:t>סעיף ב'</a:t>
            </a:r>
          </a:p>
          <a:p>
            <a:pPr algn="r" rtl="1">
              <a:lnSpc>
                <a:spcPts val="2572"/>
              </a:lnSpc>
            </a:pPr>
            <a:r>
              <a:rPr sz="1700" b="0" i="0" lang="he-IL">
                <a:solidFill>
                  <a:srgbClr val="3F4A52"/>
                </a:solidFill>
                <a:latin typeface="David Libre"/>
                <a:cs typeface="David Libre"/>
                <a:ea typeface="David Libre"/>
              </a:rPr>
              <a:t>(1) דברים שיקבל העם מן המוכן כאשר יבוא אל הארץ המובטחת (על הנבחן לציין שלושה):</a:t>
            </a:r>
          </a:p>
          <a:p>
            <a:pPr algn="r" rtl="1">
              <a:lnSpc>
                <a:spcPts val="2572"/>
              </a:lnSpc>
            </a:pPr>
            <a:r>
              <a:rPr sz="1700" b="0" i="0" lang="he-IL">
                <a:solidFill>
                  <a:srgbClr val="3F4A52"/>
                </a:solidFill>
                <a:latin typeface="David Libre"/>
                <a:cs typeface="David Libre"/>
                <a:ea typeface="David Libre"/>
              </a:rPr>
              <a:t>ערים גדולות ובנויות.</a:t>
            </a:r>
          </a:p>
          <a:p>
            <a:pPr algn="r" rtl="1">
              <a:lnSpc>
                <a:spcPts val="2572"/>
              </a:lnSpc>
            </a:pPr>
            <a:r>
              <a:rPr sz="1700" b="0" i="0" lang="he-IL">
                <a:solidFill>
                  <a:srgbClr val="3F4A52"/>
                </a:solidFill>
                <a:latin typeface="David Libre"/>
                <a:cs typeface="David Libre"/>
                <a:ea typeface="David Libre"/>
              </a:rPr>
              <a:t>בתים המלאים בכל טוב.</a:t>
            </a:r>
          </a:p>
          <a:p>
            <a:pPr algn="r" rtl="1">
              <a:lnSpc>
                <a:spcPts val="2572"/>
              </a:lnSpc>
            </a:pPr>
            <a:r>
              <a:rPr sz="1700" b="0" i="0" lang="he-IL">
                <a:solidFill>
                  <a:srgbClr val="3F4A52"/>
                </a:solidFill>
                <a:latin typeface="David Libre"/>
                <a:cs typeface="David Libre"/>
                <a:ea typeface="David Libre"/>
              </a:rPr>
              <a:t>בורות חצובים (למאגרי מים).</a:t>
            </a:r>
          </a:p>
          <a:p>
            <a:pPr algn="r" rtl="1">
              <a:lnSpc>
                <a:spcPts val="2572"/>
              </a:lnSpc>
            </a:pPr>
            <a:r>
              <a:rPr sz="1700" b="0" i="0" lang="he-IL">
                <a:solidFill>
                  <a:srgbClr val="3F4A52"/>
                </a:solidFill>
                <a:latin typeface="David Libre"/>
                <a:cs typeface="David Libre"/>
                <a:ea typeface="David Libre"/>
              </a:rPr>
              <a:t>מטעי כרמים וזיתים נטועים ומבשילים פרי.</a:t>
            </a:r>
          </a:p>
          <a:p>
            <a:pPr algn="r" rtl="1">
              <a:lnSpc>
                <a:spcPts val="2572"/>
              </a:lnSpc>
            </a:pPr>
            <a:r>
              <a:rPr sz="1700" b="0" i="0" lang="he-IL">
                <a:solidFill>
                  <a:srgbClr val="3F4A52"/>
                </a:solidFill>
                <a:latin typeface="David Libre"/>
                <a:cs typeface="David Libre"/>
                <a:ea typeface="David Libre"/>
              </a:rPr>
              <a:t>(2) הסכנה בקבלת דברים מן המוכן ובלי מאמץ: העם עלול לשכוח שה' הוא המעניק להם את כל הטוב הזה מן המוכן (ועלול לייחס זאת לעצמו): "והשמר לך פן תשכח את ה'...". (כפיות טובה של העם).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שמע ישראל – שאלון 1261</dc:title>
  <dc:subject/>
  <dc:creator/>
  <cp:keywords/>
  <dc:description/>
  <cp:lastModifiedBy/>
  <cp:revision>1</cp:revision>
  <dcterms:created xsi:type="dcterms:W3CDTF">2013-01-27T09:14:16Z</dcterms:created>
  <dcterms:modified xsi:type="dcterms:W3CDTF">2013-01-27T09:15:58Z</dcterms:modified>
  <cp:category/>
</cp:coreProperties>
</file>