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קהלת א׳</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7344"/>
              </a:lnSpc>
            </a:pPr>
            <a:r>
              <a:rPr sz="6800" b="1" i="0" lang="he-IL">
                <a:solidFill>
                  <a:srgbClr val="111111"/>
                </a:solidFill>
                <a:latin typeface="Rubik"/>
                <a:cs typeface="Rubik"/>
                <a:ea typeface="Rubik"/>
              </a:rPr>
              <a:t>הבל הבלים</a:t>
            </a:r>
          </a:p>
        </p:txBody>
      </p:sp>
      <p:sp>
        <p:nvSpPr>
          <p:cNvPr id="5" name="TextBox 4"/>
          <p:cNvSpPr txBox="1"/>
          <p:nvPr/>
        </p:nvSpPr>
        <p:spPr>
          <a:xfrm>
            <a:off x="9212847" y="5080000"/>
            <a:ext cx="2146816"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1261 · קהלת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«הבל הבלים» (קהלת א׳)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«קהלת»</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ומצודת דוד</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8269668" y="2044700"/>
            <a:ext cx="2917063"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הבל</a:t>
            </a:r>
          </a:p>
        </p:txBody>
      </p:sp>
      <p:sp>
        <p:nvSpPr>
          <p:cNvPr id="6" name="TextBox 5"/>
          <p:cNvSpPr txBox="1"/>
          <p:nvPr/>
        </p:nvSpPr>
        <p:spPr>
          <a:xfrm>
            <a:off x="8269668" y="2603500"/>
            <a:ext cx="2917063"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המילה ״הבל״ היא הבל הפה: אד שיוצא ונעלם.</a:t>
            </a:r>
          </a:p>
        </p:txBody>
      </p:sp>
      <p:sp>
        <p:nvSpPr>
          <p:cNvPr id="7" name="TextBox 6"/>
          <p:cNvSpPr txBox="1"/>
          <p:nvPr/>
        </p:nvSpPr>
        <p:spPr>
          <a:xfrm>
            <a:off x="4637468" y="2044700"/>
            <a:ext cx="2917063"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קהלת</a:t>
            </a:r>
          </a:p>
        </p:txBody>
      </p:sp>
      <p:sp>
        <p:nvSpPr>
          <p:cNvPr id="8" name="TextBox 7"/>
          <p:cNvSpPr txBox="1"/>
          <p:nvPr/>
        </p:nvSpPr>
        <p:spPr>
          <a:xfrm>
            <a:off x="4637468" y="2603500"/>
            <a:ext cx="2917063"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קהלת בן דוד מלך בירושלים מכריז הבל הבלים הכל הבל.</a:t>
            </a:r>
          </a:p>
        </p:txBody>
      </p:sp>
      <p:sp>
        <p:nvSpPr>
          <p:cNvPr id="9" name="TextBox 8"/>
          <p:cNvSpPr txBox="1"/>
          <p:nvPr/>
        </p:nvSpPr>
        <p:spPr>
          <a:xfrm>
            <a:off x="1005268" y="2044700"/>
            <a:ext cx="2917063"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שלמה</a:t>
            </a:r>
          </a:p>
        </p:txBody>
      </p:sp>
      <p:sp>
        <p:nvSpPr>
          <p:cNvPr id="10" name="TextBox 9"/>
          <p:cNvSpPr txBox="1"/>
          <p:nvPr/>
        </p:nvSpPr>
        <p:spPr>
          <a:xfrm>
            <a:off x="1005268" y="2603500"/>
            <a:ext cx="2917063"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לפי טקסטולוגיה, הספר מיוחס ל״קהלת בן דוד מלך בירושלים״, ולכן המסורת ראתה בו את שלמה.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91076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הבל הבלים והמחזורים (פסוקים א׳–י״א)</a:t>
            </a:r>
          </a:p>
        </p:txBody>
      </p:sp>
      <p:sp>
        <p:nvSpPr>
          <p:cNvPr id="7" name="TextBox 6"/>
          <p:cNvSpPr txBox="1"/>
          <p:nvPr/>
        </p:nvSpPr>
        <p:spPr>
          <a:xfrm>
            <a:off x="718978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קהלת והחכמה (פסוקים י״ב–י״ח)</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קהלת א', ג'</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מַה־יִּתְרוֹן לָאָדָם בְּכָל־עֲמָלוֹ שֶׁיַּעֲמֹל תַּחַת</a:t>
            </a:r>
            <a:r>
              <a:rPr sz="4100" b="0" i="0" lang="he-IL">
                <a:solidFill>
                  <a:srgbClr val="111111"/>
                </a:solidFill>
                <a:latin typeface="Frank Ruhl Libre"/>
                <a:cs typeface="Frank Ruhl Libre"/>
                <a:ea typeface="Frank Ruhl Libre"/>
              </a:rPr>
              <a:t> הַשָּׁמֶשׁ</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לפי טקסטולוגיה, הספר מיוחס ל״קהלת בן דוד מלך בירושלים״, ולכן המסורת ראתה בו את שלמה.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קהלת א', י"ד</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רָאִיתִי אֶת־כָּל־הַמַּעֲשִׂים שֶׁנַּעֲשׂוּ תַּחַת הַשָּׁמֶשׁ וְהִנֵּה הַכֹּל </a:t>
            </a:r>
            <a:r>
              <a:rPr sz="4100" b="1" i="0" lang="he-IL">
                <a:solidFill>
                  <a:srgbClr val="111111"/>
                </a:solidFill>
                <a:latin typeface="Frank Ruhl Libre"/>
                <a:cs typeface="Frank Ruhl Libre"/>
                <a:ea typeface="Frank Ruhl Libre"/>
              </a:rPr>
              <a:t>הֶבֶל וּרְעוּת רוּחַ</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קהלת מספר בגוף ראשון שהוא ״מלך על ישראל בירושלם״, ו״נתתי את לבי לדרוש ולתור בחכמה על כל אשר נעשה תחת השמים״.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קהלת א', א'</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דִּבְרֵי </a:t>
            </a:r>
            <a:r>
              <a:rPr sz="4100" b="1" i="0" lang="he-IL">
                <a:solidFill>
                  <a:srgbClr val="111111"/>
                </a:solidFill>
                <a:latin typeface="Frank Ruhl Libre"/>
                <a:cs typeface="Frank Ruhl Libre"/>
                <a:ea typeface="Frank Ruhl Libre"/>
              </a:rPr>
              <a:t>קֹהֶלֶת בֶּן־דָּוִד מֶלֶךְ</a:t>
            </a:r>
            <a:r>
              <a:rPr sz="4100" b="0" i="0" lang="he-IL">
                <a:solidFill>
                  <a:srgbClr val="111111"/>
                </a:solidFill>
                <a:latin typeface="Frank Ruhl Libre"/>
                <a:cs typeface="Frank Ruhl Libre"/>
                <a:ea typeface="Frank Ruhl Libre"/>
              </a:rPr>
              <a:t> בִּירוּשָׁלָ͏ִם</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לפי טקסטולוגיה, הספר מיוחס ל״קהלת בן דוד מלך בירושלים״, ולכן המסורת ראתה בו את שלמה.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קהלת א', ד'</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דּוֹר הֹלֵךְ </a:t>
            </a:r>
            <a:r>
              <a:rPr sz="4100" b="1" i="0" lang="he-IL">
                <a:solidFill>
                  <a:srgbClr val="111111"/>
                </a:solidFill>
                <a:latin typeface="Frank Ruhl Libre"/>
                <a:cs typeface="Frank Ruhl Libre"/>
                <a:ea typeface="Frank Ruhl Libre"/>
              </a:rPr>
              <a:t>וְדוֹר בָּא וְהָאָרֶץ לְעוֹלָם עֹמָדֶת</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כדי להוכיח, הוא מתאר את מחזוריות העולם: ״דור הולך ודור בא והארץ לעולם עמדת״, השמש זורחת ושוקעת, הרוח סובבת, והנחלים זורמים 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יתרון</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מלשון מותר וריוח.</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תחת השמש</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במקום השמש.</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ורעות</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שבירה כמו תרועם בשבט ברזל (תהלים ב ט).</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מילה מנחה</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589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מספר טיפולוגי</a:t>
            </a:r>
          </a:p>
        </p:txBody>
      </p:sp>
      <p:sp>
        <p:nvSpPr>
          <p:cNvPr id="14" name="TextBox 13"/>
          <p:cNvSpPr txBox="1"/>
          <p:nvPr/>
        </p:nvSpPr>
        <p:spPr>
          <a:xfrm>
            <a:off x="45589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מספרים מסוימים חוזרים במקרא הרבה יותר ממספרים אחרים.</a:t>
            </a:r>
          </a:p>
        </p:txBody>
      </p:sp>
      <p:sp>
        <p:nvSpPr>
          <p:cNvPr id="15" name="TextBox 14"/>
          <p:cNvSpPr txBox="1"/>
          <p:nvPr/>
        </p:nvSpPr>
        <p:spPr>
          <a:xfrm>
            <a:off x="939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אלילות</a:t>
            </a:r>
          </a:p>
        </p:txBody>
      </p:sp>
      <p:sp>
        <p:nvSpPr>
          <p:cNvPr id="16" name="TextBox 15"/>
          <p:cNvSpPr txBox="1"/>
          <p:nvPr/>
        </p:nvSpPr>
        <p:spPr>
          <a:xfrm>
            <a:off x="939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פולחן לאלים שונים או אמונה בהם.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קהלת א', ג'</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תַּחַת הַשָּׁמֶשׁ</a:t>
            </a:r>
            <a:r>
              <a:rPr sz="3000" b="0" i="0" lang="he-IL">
                <a:solidFill>
                  <a:srgbClr val="111111"/>
                </a:solidFill>
                <a:latin typeface="Noto Serif Hebrew"/>
                <a:cs typeface="Noto Serif Hebrew"/>
                <a:ea typeface="Noto Serif Hebrew"/>
              </a:rPr>
              <a:t>. תְּמוּרַת הַתּוֹרָה שֶׁהִיא קְרוּיָה אוֹר, שֶׁנֶּאֱמַר "וְתוֹרָה אוֹר", כָּל־עָמָל שֶׁהוּא מַחֲלִיף בּוֹ אֶת־עֵסֶק הַתּוֹרָה, מַה־שָׂכָר בּוֹ?: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«תַּחַת הַשָּׁמֶשׁ»?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מצודת דוד</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מצודת דוד על קהלת א', י"ד</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והנה הכל הבל</a:t>
            </a:r>
            <a:r>
              <a:rPr sz="3000" b="0" i="0" lang="he-IL">
                <a:solidFill>
                  <a:srgbClr val="111111"/>
                </a:solidFill>
                <a:latin typeface="Noto Serif Hebrew"/>
                <a:cs typeface="Noto Serif Hebrew"/>
                <a:ea typeface="Noto Serif Hebrew"/>
              </a:rPr>
              <a:t>. בעיני ראיתי שכולם הבל המה מבלי תועלת, עוד יש בהם שבר רצון עושיהם כי לא ישיג תשוקתו ונכזבה תוחלתו: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מצודת דוד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א׳–י״א («הבל הבלים והמחזורים»).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י״ב–י״ח («קהלת והחכמה»).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הסבירו את המושג «מילה מנחה» והדגימו אותו מקהלת א׳.</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קהלת 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3EAD8"/>
                </a:solidFill>
                <a:latin typeface="Rubik"/>
                <a:cs typeface="Rubik"/>
                <a:ea typeface="Rubik"/>
              </a:rPr>
              <a:t>הבל הבלים</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הבל הבלים והמחזורים</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קהלת והחכמה</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2572"/>
              </a:lnSpc>
            </a:pPr>
            <a:r>
              <a:rPr sz="1700" b="0" i="0" lang="he-IL">
                <a:solidFill>
                  <a:srgbClr val="111111"/>
                </a:solidFill>
                <a:latin typeface="Rubik"/>
                <a:cs typeface="Rubik"/>
                <a:ea typeface="Rubik"/>
              </a:rPr>
              <a:t>(חורף תשפ"ג (שאלון 1261))</a:t>
            </a:r>
          </a:p>
          <a:p>
            <a:pPr algn="r" rtl="1">
              <a:lnSpc>
                <a:spcPts val="2572"/>
              </a:lnSpc>
            </a:pPr>
            <a:r>
              <a:rPr sz="1700" b="0" i="0" lang="he-IL">
                <a:solidFill>
                  <a:srgbClr val="111111"/>
                </a:solidFill>
                <a:latin typeface="Rubik"/>
                <a:cs typeface="Rubik"/>
                <a:ea typeface="Rubik"/>
              </a:rPr>
              <a:t>10. קראו קהלת, פרק א'.</a:t>
            </a:r>
          </a:p>
          <a:p>
            <a:pPr algn="r" rtl="1">
              <a:lnSpc>
                <a:spcPts val="2572"/>
              </a:lnSpc>
            </a:pPr>
            <a:r>
              <a:rPr sz="1700" b="0" i="0" lang="he-IL">
                <a:solidFill>
                  <a:srgbClr val="111111"/>
                </a:solidFill>
                <a:latin typeface="Rubik"/>
                <a:cs typeface="Rubik"/>
                <a:ea typeface="Rubik"/>
              </a:rPr>
              <a:t>ענו על סעיף א – חובה.</a:t>
            </a:r>
          </a:p>
          <a:p>
            <a:pPr algn="r" rtl="1">
              <a:lnSpc>
                <a:spcPts val="2572"/>
              </a:lnSpc>
            </a:pPr>
            <a:r>
              <a:rPr sz="1700" b="0" i="0" lang="he-IL">
                <a:solidFill>
                  <a:srgbClr val="111111"/>
                </a:solidFill>
                <a:latin typeface="Rubik"/>
                <a:cs typeface="Rubik"/>
                <a:ea typeface="Rubik"/>
              </a:rPr>
              <a:t>א. קראו פסוקים א'–י"א.</a:t>
            </a:r>
          </a:p>
          <a:p>
            <a:pPr algn="r" rtl="1">
              <a:lnSpc>
                <a:spcPts val="2572"/>
              </a:lnSpc>
            </a:pPr>
            <a:r>
              <a:rPr sz="1700" b="0" i="0" lang="he-IL">
                <a:solidFill>
                  <a:srgbClr val="111111"/>
                </a:solidFill>
                <a:latin typeface="Rubik"/>
                <a:cs typeface="Rubik"/>
                <a:ea typeface="Rubik"/>
              </a:rPr>
              <a:t>ציינו שתי ראיות שקהלת מביא לביסוס עמדתו ש"הכל הבל" ואין יתרון לאדם בכל עמלו, והסבירו אותן.</a:t>
            </a:r>
          </a:p>
          <a:p>
            <a:pPr algn="r" rtl="1">
              <a:lnSpc>
                <a:spcPts val="2572"/>
              </a:lnSpc>
            </a:pPr>
            <a:r>
              <a:rPr sz="1700" b="0" i="0" lang="he-IL">
                <a:solidFill>
                  <a:srgbClr val="111111"/>
                </a:solidFill>
                <a:latin typeface="Rubik"/>
                <a:cs typeface="Rubik"/>
                <a:ea typeface="Rubik"/>
              </a:rPr>
              <a:t>ענו על אחד מן הסעיפים ב'–ג'.</a:t>
            </a:r>
          </a:p>
          <a:p>
            <a:pPr algn="r" rtl="1">
              <a:lnSpc>
                <a:spcPts val="2572"/>
              </a:lnSpc>
            </a:pPr>
            <a:r>
              <a:rPr sz="1700" b="0" i="0" lang="he-IL">
                <a:solidFill>
                  <a:srgbClr val="111111"/>
                </a:solidFill>
                <a:latin typeface="Rubik"/>
                <a:cs typeface="Rubik"/>
                <a:ea typeface="Rubik"/>
              </a:rPr>
              <a:t>ב. קראו פסוקים ב'–ג' וגם דברים, פרק ל', פסוקים י"ט–כ'.</a:t>
            </a:r>
          </a:p>
          <a:p>
            <a:pPr algn="r" rtl="1">
              <a:lnSpc>
                <a:spcPts val="2572"/>
              </a:lnSpc>
            </a:pPr>
            <a:r>
              <a:rPr sz="1700" b="0" i="0" lang="he-IL">
                <a:solidFill>
                  <a:srgbClr val="111111"/>
                </a:solidFill>
                <a:latin typeface="Rubik"/>
                <a:cs typeface="Rubik"/>
                <a:ea typeface="Rubik"/>
              </a:rPr>
              <a:t>בנוגע לשאלת תכלית החיים, פעורה תהום בין השקפת קהלת, פרק א', פסוקים ב'–ג' ובין השקפת דברים, פרק ל', פסוקים י"ט–כ'. הסבירו את הפער בין שתי ההשקפות.</a:t>
            </a:r>
          </a:p>
          <a:p>
            <a:pPr algn="r" rtl="1">
              <a:lnSpc>
                <a:spcPts val="2572"/>
              </a:lnSpc>
            </a:pPr>
            <a:r>
              <a:rPr sz="1700" b="0" i="0" lang="he-IL">
                <a:solidFill>
                  <a:srgbClr val="111111"/>
                </a:solidFill>
                <a:latin typeface="Rubik"/>
                <a:cs typeface="Rubik"/>
                <a:ea typeface="Rubik"/>
              </a:rPr>
              <a:t>ג. קראו פסוקים י"ב–י"ח.</a:t>
            </a:r>
          </a:p>
          <a:p>
            <a:pPr algn="r" rtl="1">
              <a:lnSpc>
                <a:spcPts val="2572"/>
              </a:lnSpc>
            </a:pPr>
            <a:r>
              <a:rPr sz="1700" b="0" i="0" lang="he-IL">
                <a:solidFill>
                  <a:srgbClr val="111111"/>
                </a:solidFill>
                <a:latin typeface="Rubik"/>
                <a:cs typeface="Rubik"/>
                <a:ea typeface="Rubik"/>
              </a:rPr>
              <a:t>(1) ספר קהלת שייך לספרות החוכמה, וקהלת אף ניסה למצוא בחוכמה טעם ומשמעות בחיים.</a:t>
            </a:r>
          </a:p>
          <a:p>
            <a:pPr algn="r" rtl="1">
              <a:lnSpc>
                <a:spcPts val="2572"/>
              </a:lnSpc>
            </a:pPr>
            <a:r>
              <a:rPr sz="1700" b="0" i="0" lang="he-IL">
                <a:solidFill>
                  <a:srgbClr val="111111"/>
                </a:solidFill>
                <a:latin typeface="Rubik"/>
                <a:cs typeface="Rubik"/>
                <a:ea typeface="Rubik"/>
              </a:rPr>
              <a:t>הסבירו מדוע לא סייעה החוכמה לקהלת למצוא טעם ומשמעות בחיים. בססו את דבריכם על הכתוב. (4 נקודות)</a:t>
            </a:r>
          </a:p>
          <a:p>
            <a:pPr algn="r" rtl="1">
              <a:lnSpc>
                <a:spcPts val="2572"/>
              </a:lnSpc>
            </a:pPr>
            <a:r>
              <a:rPr sz="1700" b="0" i="0" lang="he-IL">
                <a:solidFill>
                  <a:srgbClr val="111111"/>
                </a:solidFill>
                <a:latin typeface="Rubik"/>
                <a:cs typeface="Rubik"/>
                <a:ea typeface="Rubik"/>
              </a:rPr>
              <a:t>(2) קראו גם קהלת, פרק ט', פסוקים י"ד–ט"ז.</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א׳–י״א («הבל הבלים והמחזורים»).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לפי טקסטולוגיה, הספר מיוחס ל״קהלת בן דוד מלך בירושלים״, ולכן המסורת ראתה בו את שלמה. השם קהלת קשור לשורש ק-ה-ל, איסוף קהל. הפסוק השני הוא מוטו הספר: ״הבל הבלים אמר קהלת הבל הבלים הכל הבל״, והוא פותח וגם סוגר אותו (יב 8).</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י״ב–י״ח («קהלת והחכמה»).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קהלת מספר בגוף ראשון שהוא ״מלך על ישראל בירושלם״, ו״נתתי את לבי לדרוש ולתור בחכמה על כל אשר נעשה תחת השמים״. לפי טקסטולוגיה, הוא מצטייר כאדם זקן ובעל ניסיון.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הסבירו את המושג «מילה מנחה» והדגימו אותו מקהלת א׳.</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 (1/2)</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1254"/>
              </a:lnSpc>
            </a:pPr>
            <a:r>
              <a:rPr sz="850" b="0" i="0" lang="he-IL">
                <a:solidFill>
                  <a:srgbClr val="111111"/>
                </a:solidFill>
                <a:latin typeface="Rubik"/>
                <a:cs typeface="Rubik"/>
                <a:ea typeface="Rubik"/>
              </a:rPr>
              <a:t>שאלה 10</a:t>
            </a:r>
          </a:p>
          <a:p>
            <a:pPr algn="r" rtl="1">
              <a:lnSpc>
                <a:spcPts val="1254"/>
              </a:lnSpc>
            </a:pPr>
            <a:r>
              <a:rPr sz="850" b="0" i="0" lang="he-IL">
                <a:solidFill>
                  <a:srgbClr val="111111"/>
                </a:solidFill>
                <a:latin typeface="Rubik"/>
                <a:cs typeface="Rubik"/>
                <a:ea typeface="Rubik"/>
              </a:rPr>
              <a:t>סעיף א'</a:t>
            </a:r>
          </a:p>
          <a:p>
            <a:pPr algn="r" rtl="1">
              <a:lnSpc>
                <a:spcPts val="1254"/>
              </a:lnSpc>
            </a:pPr>
            <a:r>
              <a:rPr sz="850" b="0" i="0" lang="he-IL">
                <a:solidFill>
                  <a:srgbClr val="111111"/>
                </a:solidFill>
                <a:latin typeface="Rubik"/>
                <a:cs typeface="Rubik"/>
                <a:ea typeface="Rubik"/>
              </a:rPr>
              <a:t>ראיות שמביא קהלת לביסוס עמדתו ש"הכל הבל" ואין יתרון לאדם בכל עמלו (על התלמיד לציין שתי ראיות ולהסבירן):</a:t>
            </a:r>
          </a:p>
          <a:p>
            <a:pPr algn="r" rtl="1">
              <a:lnSpc>
                <a:spcPts val="1254"/>
              </a:lnSpc>
            </a:pPr>
            <a:r>
              <a:rPr sz="850" b="0" i="0" lang="he-IL">
                <a:solidFill>
                  <a:srgbClr val="111111"/>
                </a:solidFill>
                <a:latin typeface="Rubik"/>
                <a:cs typeface="Rubik"/>
                <a:ea typeface="Rubik"/>
              </a:rPr>
              <a:t>"דור הולך ודור בא והארץ לעולם עומדת" – בני האדם נולדים ומתים, ודור אחר בא במקומם.</a:t>
            </a:r>
          </a:p>
          <a:p>
            <a:pPr algn="r" rtl="1">
              <a:lnSpc>
                <a:spcPts val="1254"/>
              </a:lnSpc>
            </a:pPr>
            <a:r>
              <a:rPr sz="850" b="0" i="0" lang="he-IL">
                <a:solidFill>
                  <a:srgbClr val="111111"/>
                </a:solidFill>
                <a:latin typeface="Rubik"/>
                <a:cs typeface="Rubik"/>
                <a:ea typeface="Rubik"/>
              </a:rPr>
              <a:t>"כל הנחלים הלכים אל הים והים איננו מלא" – למרות שכל הנחלים זורמים לים הוא אינו מתמלא, כך מעשיהם של בני האדם חסרי תועלת ולא משנים דבר.</a:t>
            </a:r>
          </a:p>
          <a:p>
            <a:pPr algn="r" rtl="1">
              <a:lnSpc>
                <a:spcPts val="1254"/>
              </a:lnSpc>
            </a:pPr>
            <a:r>
              <a:rPr sz="850" b="0" i="0" lang="he-IL">
                <a:solidFill>
                  <a:srgbClr val="111111"/>
                </a:solidFill>
                <a:latin typeface="Rubik"/>
                <a:cs typeface="Rubik"/>
                <a:ea typeface="Rubik"/>
              </a:rPr>
              <a:t>"מה שהיה הוא שיהיה מה שנעשה הוא שיעשה ואין כל חדש תחת השמש" – עולם כמנהגו נוהג, ואין כל חידוש או חדש במעשיו של האדם, לכן הם חסרי תועלת.</a:t>
            </a:r>
          </a:p>
          <a:p>
            <a:pPr algn="r" rtl="1">
              <a:lnSpc>
                <a:spcPts val="1254"/>
              </a:lnSpc>
            </a:pPr>
            <a:r>
              <a:rPr sz="850" b="0" i="0" lang="he-IL">
                <a:solidFill>
                  <a:srgbClr val="111111"/>
                </a:solidFill>
                <a:latin typeface="Rubik"/>
                <a:cs typeface="Rubik"/>
                <a:ea typeface="Rubik"/>
              </a:rPr>
              <a:t>תיתכנה דוגמאות נוספות מן הכתוב.</a:t>
            </a:r>
          </a:p>
          <a:p>
            <a:pPr algn="r" rtl="1">
              <a:lnSpc>
                <a:spcPts val="1254"/>
              </a:lnSpc>
            </a:pPr>
            <a:r>
              <a:rPr sz="850" b="0" i="0" lang="he-IL">
                <a:solidFill>
                  <a:srgbClr val="111111"/>
                </a:solidFill>
                <a:latin typeface="Rubik"/>
                <a:cs typeface="Rubik"/>
                <a:ea typeface="Rubik"/>
              </a:rPr>
              <a:t>סעיף ב'</a:t>
            </a:r>
          </a:p>
          <a:p>
            <a:pPr algn="r" rtl="1">
              <a:lnSpc>
                <a:spcPts val="1254"/>
              </a:lnSpc>
            </a:pPr>
            <a:r>
              <a:rPr sz="850" b="0" i="0" lang="he-IL">
                <a:solidFill>
                  <a:srgbClr val="111111"/>
                </a:solidFill>
                <a:latin typeface="Rubik"/>
                <a:cs typeface="Rubik"/>
                <a:ea typeface="Rubik"/>
              </a:rPr>
              <a:t>הפער בין שתי ההשקפות בנוגע לשאלת תכלית החיים:</a:t>
            </a:r>
          </a:p>
          <a:p>
            <a:pPr algn="r" rtl="1">
              <a:lnSpc>
                <a:spcPts val="1254"/>
              </a:lnSpc>
            </a:pPr>
            <a:r>
              <a:rPr sz="850" b="0" i="0" lang="he-IL">
                <a:solidFill>
                  <a:srgbClr val="111111"/>
                </a:solidFill>
                <a:latin typeface="Rubik"/>
                <a:cs typeface="Rubik"/>
                <a:ea typeface="Rubik"/>
              </a:rPr>
              <a:t>על פי קהלת – אין כל תכלית למעשיו ולחייו של האדם, משום שהכל כבר נקבע וידוע מראש ולא ניתן לחדש דבר בחיים האלה. תפיסה דטרמיניסטית.</a:t>
            </a:r>
          </a:p>
          <a:p>
            <a:pPr algn="r" rtl="1">
              <a:lnSpc>
                <a:spcPts val="1254"/>
              </a:lnSpc>
            </a:pPr>
            <a:r>
              <a:rPr sz="850" b="0" i="0" lang="he-IL">
                <a:solidFill>
                  <a:srgbClr val="111111"/>
                </a:solidFill>
                <a:latin typeface="Rubik"/>
                <a:cs typeface="Rubik"/>
                <a:ea typeface="Rubik"/>
              </a:rPr>
              <a:t>על פי ספר דברים – הבחירה נתונה בידי האדם, בין טוב לרע. אם ינהג על פי תורת ה', יזכה בחיים ארוכים ומאושרים. תפיסה הדוגלת בבחירה האישית הנתונה בידי האדם.</a:t>
            </a:r>
          </a:p>
          <a:p>
            <a:pPr algn="r" rtl="1">
              <a:lnSpc>
                <a:spcPts val="1254"/>
              </a:lnSpc>
            </a:pPr>
            <a:r>
              <a:rPr sz="850" b="0" i="0" lang="he-IL">
                <a:solidFill>
                  <a:srgbClr val="111111"/>
                </a:solidFill>
                <a:latin typeface="Rubik"/>
                <a:cs typeface="Rubik"/>
                <a:ea typeface="Rubik"/>
              </a:rPr>
              <a:t>(במרכז התמונה מופיע באנר פרסומי של MY.GEVA המפנה לסרטוני הסבר לבגרות במתמטיקה)</a:t>
            </a:r>
          </a:p>
          <a:p>
            <a:pPr algn="r" rtl="1">
              <a:lnSpc>
                <a:spcPts val="1254"/>
              </a:lnSpc>
            </a:pPr>
            <a:r>
              <a:rPr sz="850" b="0" i="0" lang="he-IL">
                <a:solidFill>
                  <a:srgbClr val="111111"/>
                </a:solidFill>
                <a:latin typeface="Rubik"/>
                <a:cs typeface="Rubik"/>
                <a:ea typeface="Rubik"/>
              </a:rPr>
              <a:t>סעיף ג'</a:t>
            </a:r>
          </a:p>
          <a:p>
            <a:pPr algn="r" rtl="1">
              <a:lnSpc>
                <a:spcPts val="1254"/>
              </a:lnSpc>
            </a:pPr>
            <a:r>
              <a:rPr sz="850" b="0" i="0" lang="he-IL">
                <a:solidFill>
                  <a:srgbClr val="111111"/>
                </a:solidFill>
                <a:latin typeface="Rubik"/>
                <a:cs typeface="Rubik"/>
                <a:ea typeface="Rubik"/>
              </a:rPr>
              <a:t>(1) החוכמה לא סייעה לקהלת למצוא טעם ומשמעות בחיים: "כי ברב חכמה רב כעס ויוסיף דעת יוסיף מכאוב" – לפי קהלת ככל שאתה מוסיף חכמה ודעת, אתה מביא על עצמך כאב וכעס. כי ככל שאתה חכם, אתה רואה יותר את הפגמים שבעולם ומבין שאין ביכולתך לשנות אותם, כי הכל כבר נקבע וידוע מראש.</a:t>
            </a:r>
          </a:p>
          <a:p>
            <a:pPr algn="r" rtl="1">
              <a:lnSpc>
                <a:spcPts val="1254"/>
              </a:lnSpc>
            </a:pPr>
            <a:r>
              <a:rPr sz="850" b="0" i="0" lang="he-IL">
                <a:solidFill>
                  <a:srgbClr val="111111"/>
                </a:solidFill>
                <a:latin typeface="Rubik"/>
                <a:cs typeface="Rubik"/>
                <a:ea typeface="Rubik"/>
              </a:rPr>
              <a:t>(2) על פי פרק ט', חל שינוי ביחסו של קהלת לחוכמה. באמצעות חוכמתו של האיש המסכן החכם, ניצלה עירו מכיבוש על ידי מלך גדול. לביסוס: "ומלט הוא את העיר בחכמתו". כלומר, באמצעות החוכמה, כן ניתן לשנות את המצב.</a:t>
            </a:r>
          </a:p>
          <a:p>
            <a:pPr algn="r" rtl="1">
              <a:lnSpc>
                <a:spcPts val="1254"/>
              </a:lnSpc>
            </a:pPr>
            <a:r>
              <a:rPr sz="850" b="0" i="0" lang="he-IL">
                <a:solidFill>
                  <a:srgbClr val="111111"/>
                </a:solidFill>
                <a:latin typeface="Rubik"/>
                <a:cs typeface="Rubik"/>
                <a:ea typeface="Rubik"/>
              </a:rPr>
              <a:t>להלן תמלול הטקסט מהתמונה, ולאחריו פתרון השאלות על פי תוכנית הלימודים לבגרות בתנ"ך (ספר קהלת, פרק א').</a:t>
            </a:r>
          </a:p>
          <a:p>
            <a:pPr algn="r" rtl="1">
              <a:lnSpc>
                <a:spcPts val="1254"/>
              </a:lnSpc>
            </a:pPr>
            <a:r>
              <a:rPr sz="850" b="0" i="0" lang="he-IL">
                <a:solidFill>
                  <a:srgbClr val="111111"/>
                </a:solidFill>
                <a:latin typeface="Rubik"/>
                <a:cs typeface="Rubik"/>
                <a:ea typeface="Rubik"/>
              </a:rPr>
              <a:t>תמלול הטקסט: חורף נבצרים תשפ"ב, 1261</a:t>
            </a:r>
          </a:p>
          <a:p>
            <a:pPr algn="r" rtl="1">
              <a:lnSpc>
                <a:spcPts val="1254"/>
              </a:lnSpc>
            </a:pPr>
            <a:r>
              <a:rPr sz="850" b="0" i="0" lang="he-IL">
                <a:solidFill>
                  <a:srgbClr val="111111"/>
                </a:solidFill>
                <a:latin typeface="Rubik"/>
                <a:cs typeface="Rubik"/>
                <a:ea typeface="Rubik"/>
              </a:rPr>
              <a:t>ספרות החוכמה — הרהורים על החיים</a:t>
            </a:r>
          </a:p>
          <a:p>
            <a:pPr algn="r" rtl="1">
              <a:lnSpc>
                <a:spcPts val="1254"/>
              </a:lnSpc>
            </a:pPr>
            <a:r>
              <a:rPr sz="850" b="0" i="0" lang="he-IL">
                <a:solidFill>
                  <a:srgbClr val="111111"/>
                </a:solidFill>
                <a:latin typeface="Rubik"/>
                <a:cs typeface="Rubik"/>
                <a:ea typeface="Rubik"/>
              </a:rPr>
              <a:t>10. קרא קהלת, פרק א'.</a:t>
            </a:r>
          </a:p>
          <a:p>
            <a:pPr algn="r" rtl="1">
              <a:lnSpc>
                <a:spcPts val="1254"/>
              </a:lnSpc>
            </a:pPr>
            <a:r>
              <a:rPr sz="850" b="0" i="0" lang="he-IL">
                <a:solidFill>
                  <a:srgbClr val="111111"/>
                </a:solidFill>
                <a:latin typeface="Rubik"/>
                <a:cs typeface="Rubik"/>
                <a:ea typeface="Rubik"/>
              </a:rPr>
              <a:t>ענו על סעיף א – חובה.</a:t>
            </a:r>
          </a:p>
          <a:p>
            <a:pPr algn="r" rtl="1">
              <a:lnSpc>
                <a:spcPts val="1254"/>
              </a:lnSpc>
            </a:pPr>
            <a:r>
              <a:rPr sz="850" b="0" i="0" lang="he-IL">
                <a:solidFill>
                  <a:srgbClr val="111111"/>
                </a:solidFill>
                <a:latin typeface="Rubik"/>
                <a:cs typeface="Rubik"/>
                <a:ea typeface="Rubik"/>
              </a:rPr>
              <a:t>א. קראו פסוקים א'–ז'.</a:t>
            </a:r>
          </a:p>
          <a:p>
            <a:pPr algn="r" rtl="1">
              <a:lnSpc>
                <a:spcPts val="1254"/>
              </a:lnSpc>
            </a:pPr>
            <a:r>
              <a:rPr sz="850" b="0" i="0" lang="he-IL">
                <a:solidFill>
                  <a:srgbClr val="111111"/>
                </a:solidFill>
                <a:latin typeface="Rubik"/>
                <a:cs typeface="Rubik"/>
                <a:ea typeface="Rubik"/>
              </a:rPr>
              <a:t>בפסוק ג' נאמר: "מה יתרון לאדם בכל עמלו שיעמול תחת השמש".</a:t>
            </a:r>
          </a:p>
          <a:p>
            <a:pPr algn="r" rtl="1">
              <a:lnSpc>
                <a:spcPts val="1254"/>
              </a:lnSpc>
            </a:pPr>
            <a:r>
              <a:rPr sz="850" b="0" i="0" lang="he-IL">
                <a:solidFill>
                  <a:srgbClr val="111111"/>
                </a:solidFill>
                <a:latin typeface="Rubik"/>
                <a:cs typeface="Rubik"/>
                <a:ea typeface="Rubik"/>
              </a:rPr>
              <a:t>הסבר מה הביא את קהלת למסקנה זו. בסס את דבריך על דוגמה אחת מפסוק ד' ועל דוגמה אחת מפסוקים ה'–ז'.</a:t>
            </a:r>
          </a:p>
          <a:p>
            <a:pPr algn="r" rtl="1">
              <a:lnSpc>
                <a:spcPts val="1254"/>
              </a:lnSpc>
            </a:pPr>
            <a:r>
              <a:rPr sz="850" b="0" i="0" lang="he-IL">
                <a:solidFill>
                  <a:srgbClr val="111111"/>
                </a:solidFill>
                <a:latin typeface="Rubik"/>
                <a:cs typeface="Rubik"/>
                <a:ea typeface="Rubik"/>
              </a:rPr>
              <a:t>ענו על אחד מן הסעיפים ב'–ג'.</a:t>
            </a:r>
          </a:p>
          <a:p>
            <a:pPr algn="r" rtl="1">
              <a:lnSpc>
                <a:spcPts val="1254"/>
              </a:lnSpc>
            </a:pPr>
            <a:r>
              <a:rPr sz="850" b="0" i="0" lang="he-IL">
                <a:solidFill>
                  <a:srgbClr val="111111"/>
                </a:solidFill>
                <a:latin typeface="Rubik"/>
                <a:cs typeface="Rubik"/>
                <a:ea typeface="Rubik"/>
              </a:rPr>
              <a:t>ב. קראו פסוקים י'–י"א.</a:t>
            </a:r>
          </a:p>
          <a:p>
            <a:pPr algn="r" rtl="1">
              <a:lnSpc>
                <a:spcPts val="1254"/>
              </a:lnSpc>
            </a:pPr>
            <a:r>
              <a:rPr sz="850" b="0" i="0" lang="he-IL">
                <a:solidFill>
                  <a:srgbClr val="111111"/>
                </a:solidFill>
                <a:latin typeface="Rubik"/>
                <a:cs typeface="Rubik"/>
                <a:ea typeface="Rubik"/>
              </a:rPr>
              <a:t>(1) מהי המגבלה של האדם על פי פסוק י', ומהי המגבלה שלו על פי פסוק י"א?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 (2/2)</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1320"/>
              </a:lnSpc>
            </a:pPr>
            <a:r>
              <a:rPr sz="900" b="0" i="0" lang="he-IL">
                <a:solidFill>
                  <a:srgbClr val="111111"/>
                </a:solidFill>
                <a:latin typeface="Rubik"/>
                <a:cs typeface="Rubik"/>
                <a:ea typeface="Rubik"/>
              </a:rPr>
              <a:t>(2) בחר באחת משתי המגבלות. האם אתה מסכים עם דברי קהלת בנוגע למגבלה זו? נמק את תשובתך. (2 נקודות)</a:t>
            </a:r>
          </a:p>
          <a:p>
            <a:pPr algn="r" rtl="1">
              <a:lnSpc>
                <a:spcPts val="1320"/>
              </a:lnSpc>
            </a:pPr>
            <a:r>
              <a:rPr sz="900" b="0" i="0" lang="he-IL">
                <a:solidFill>
                  <a:srgbClr val="111111"/>
                </a:solidFill>
                <a:latin typeface="Rubik"/>
                <a:cs typeface="Rubik"/>
                <a:ea typeface="Rubik"/>
              </a:rPr>
              <a:t>ג. קראו פסוקים י"ב–י"ח.</a:t>
            </a:r>
          </a:p>
          <a:p>
            <a:pPr algn="r" rtl="1">
              <a:lnSpc>
                <a:spcPts val="1320"/>
              </a:lnSpc>
            </a:pPr>
            <a:r>
              <a:rPr sz="900" b="0" i="0" lang="he-IL">
                <a:solidFill>
                  <a:srgbClr val="111111"/>
                </a:solidFill>
                <a:latin typeface="Rubik"/>
                <a:cs typeface="Rubik"/>
                <a:ea typeface="Rubik"/>
              </a:rPr>
              <a:t>(1) על פי פסוקים אלה, הסבר מהי המסקנה שהסיק קהלת בנוגע לחוכמה, והסבר עניין אחד שבגללו הסיק מסקנה זו. (5 נקודות)</a:t>
            </a:r>
          </a:p>
          <a:p>
            <a:pPr algn="r" rtl="1">
              <a:lnSpc>
                <a:spcPts val="1320"/>
              </a:lnSpc>
            </a:pPr>
            <a:r>
              <a:rPr sz="900" b="0" i="0" lang="he-IL">
                <a:solidFill>
                  <a:srgbClr val="111111"/>
                </a:solidFill>
                <a:latin typeface="Rubik"/>
                <a:cs typeface="Rubik"/>
                <a:ea typeface="Rubik"/>
              </a:rPr>
              <a:t>(2) האם אתה מסכים עם המסקנה שהסיק קהלת בנוגע לחוכמה? נמק את תשובתך. (3 נקודות)</a:t>
            </a:r>
          </a:p>
          <a:p>
            <a:pPr algn="r" rtl="1">
              <a:lnSpc>
                <a:spcPts val="1320"/>
              </a:lnSpc>
            </a:pPr>
            <a:r>
              <a:rPr sz="900" b="0" i="0" lang="he-IL">
                <a:solidFill>
                  <a:srgbClr val="111111"/>
                </a:solidFill>
                <a:latin typeface="Rubik"/>
                <a:cs typeface="Rubik"/>
                <a:ea typeface="Rubik"/>
              </a:rPr>
              <a:t>סעיף א' (חובה)</a:t>
            </a:r>
          </a:p>
          <a:p>
            <a:pPr algn="r" rtl="1">
              <a:lnSpc>
                <a:spcPts val="1320"/>
              </a:lnSpc>
            </a:pPr>
            <a:r>
              <a:rPr sz="900" b="0" i="0" lang="he-IL">
                <a:solidFill>
                  <a:srgbClr val="111111"/>
                </a:solidFill>
                <a:latin typeface="Rubik"/>
                <a:cs typeface="Rubik"/>
                <a:ea typeface="Rubik"/>
              </a:rPr>
              <a:t>קהלת מגיע למסקנה שאין לאדם "יתרון" (רווח ממשי או משמעות נצחית) בעמלו, משום שהעולם פועל במחזוריות אינסופית וקבועה, בעוד האדם הוא זמני וחולף.</a:t>
            </a:r>
          </a:p>
          <a:p>
            <a:pPr algn="r" rtl="1">
              <a:lnSpc>
                <a:spcPts val="1320"/>
              </a:lnSpc>
            </a:pPr>
            <a:r>
              <a:rPr sz="900" b="0" i="0" lang="he-IL">
                <a:solidFill>
                  <a:srgbClr val="111111"/>
                </a:solidFill>
                <a:latin typeface="Rubik"/>
                <a:cs typeface="Rubik"/>
                <a:ea typeface="Rubik"/>
              </a:rPr>
              <a:t>דוגמה מפסוק ד': "דּוֹר הֹלֵךְ וְדוֹר בָּא וְהָאָרֶץ לְעוֹלָם עֹמָדֶת" – קהלת מצביע על הפער בין זמניות האדם לנצחיות הטבע. בני האדם מתחלפים, אך הארץ נשארת כפי שהיא, מה שמדגיש את חוסר ההשפעה של עמל האדם על העולם.</a:t>
            </a:r>
          </a:p>
          <a:p>
            <a:pPr algn="r" rtl="1">
              <a:lnSpc>
                <a:spcPts val="1320"/>
              </a:lnSpc>
            </a:pPr>
            <a:r>
              <a:rPr sz="900" b="0" i="0" lang="he-IL">
                <a:solidFill>
                  <a:srgbClr val="111111"/>
                </a:solidFill>
                <a:latin typeface="Rubik"/>
                <a:cs typeface="Rubik"/>
                <a:ea typeface="Rubik"/>
              </a:rPr>
              <a:t>דוגמה מפסוקים ה'–ז' (יש לבחור אחת):</a:t>
            </a:r>
          </a:p>
          <a:p>
            <a:pPr algn="r" rtl="1">
              <a:lnSpc>
                <a:spcPts val="1320"/>
              </a:lnSpc>
            </a:pPr>
            <a:r>
              <a:rPr sz="900" b="0" i="0" lang="he-IL">
                <a:solidFill>
                  <a:srgbClr val="111111"/>
                </a:solidFill>
                <a:latin typeface="Rubik"/>
                <a:cs typeface="Rubik"/>
                <a:ea typeface="Rubik"/>
              </a:rPr>
              <a:t>השמש (פסוק ה'): השמש זורחת ושוקעת רק כדי לחזור שוב למקומה ולזרוח מחדש. זו תנועה מעגלית שאין בה התקדמות.</a:t>
            </a:r>
          </a:p>
          <a:p>
            <a:pPr algn="r" rtl="1">
              <a:lnSpc>
                <a:spcPts val="1320"/>
              </a:lnSpc>
            </a:pPr>
            <a:r>
              <a:rPr sz="900" b="0" i="0" lang="he-IL">
                <a:solidFill>
                  <a:srgbClr val="111111"/>
                </a:solidFill>
                <a:latin typeface="Rubik"/>
                <a:cs typeface="Rubik"/>
                <a:ea typeface="Rubik"/>
              </a:rPr>
              <a:t>הרוח (פסוק ו'): הרוח סובבת והולכת וחוזרת על סבביה. מאמץ גדול ללא יעד חדש.</a:t>
            </a:r>
          </a:p>
          <a:p>
            <a:pPr algn="r" rtl="1">
              <a:lnSpc>
                <a:spcPts val="1320"/>
              </a:lnSpc>
            </a:pPr>
            <a:r>
              <a:rPr sz="900" b="0" i="0" lang="he-IL">
                <a:solidFill>
                  <a:srgbClr val="111111"/>
                </a:solidFill>
                <a:latin typeface="Rubik"/>
                <a:cs typeface="Rubik"/>
                <a:ea typeface="Rubik"/>
              </a:rPr>
              <a:t>הנחלים (פסוק ז'): "כָּל-הַנְּחָלִים הֹלְכִים אֶל-הַיָּם וְהַיָּם אֵינֶנּוּ מָלֵא". למרות הזרימה הבלתי פוסקת, דבר לא משתנה בסטטוס קוו של הטבע.</a:t>
            </a:r>
          </a:p>
          <a:p>
            <a:pPr algn="r" rtl="1">
              <a:lnSpc>
                <a:spcPts val="1320"/>
              </a:lnSpc>
            </a:pPr>
            <a:r>
              <a:rPr sz="900" b="0" i="0" lang="he-IL">
                <a:solidFill>
                  <a:srgbClr val="111111"/>
                </a:solidFill>
                <a:latin typeface="Rubik"/>
                <a:cs typeface="Rubik"/>
                <a:ea typeface="Rubik"/>
              </a:rPr>
              <a:t>סעיף ב'</a:t>
            </a:r>
          </a:p>
          <a:p>
            <a:pPr algn="r" rtl="1">
              <a:lnSpc>
                <a:spcPts val="1320"/>
              </a:lnSpc>
            </a:pPr>
            <a:r>
              <a:rPr sz="900" b="0" i="0" lang="he-IL">
                <a:solidFill>
                  <a:srgbClr val="111111"/>
                </a:solidFill>
                <a:latin typeface="Rubik"/>
                <a:cs typeface="Rubik"/>
                <a:ea typeface="Rubik"/>
              </a:rPr>
              <a:t>(1) המגבלות:</a:t>
            </a:r>
          </a:p>
          <a:p>
            <a:pPr algn="r" rtl="1">
              <a:lnSpc>
                <a:spcPts val="1320"/>
              </a:lnSpc>
            </a:pPr>
            <a:r>
              <a:rPr sz="900" b="0" i="0" lang="he-IL">
                <a:solidFill>
                  <a:srgbClr val="111111"/>
                </a:solidFill>
                <a:latin typeface="Rubik"/>
                <a:cs typeface="Rubik"/>
                <a:ea typeface="Rubik"/>
              </a:rPr>
              <a:t>על פי פסוק י' (מגבלת החידוש): "אֵין כָּל-חָדָשׁ תַּחַת הַשָּׁמֶשׁ". האדם חושב שהוא המציא או גילה דבר חדש, אך קהלת טוען שהדבר כבר היה קיים בעולמות קדומים ("לְעֹלָמִים אֲשֶׁר הָיָה מִלְּפָנֵנוּ").</a:t>
            </a:r>
          </a:p>
          <a:p>
            <a:pPr algn="r" rtl="1">
              <a:lnSpc>
                <a:spcPts val="1320"/>
              </a:lnSpc>
            </a:pPr>
            <a:r>
              <a:rPr sz="900" b="0" i="0" lang="he-IL">
                <a:solidFill>
                  <a:srgbClr val="111111"/>
                </a:solidFill>
                <a:latin typeface="Rubik"/>
                <a:cs typeface="Rubik"/>
                <a:ea typeface="Rubik"/>
              </a:rPr>
              <a:t>על פי פסוק י"א (מגבלת הזיכרון): "אֵין זִכְרוֹן לָרִאשֹׁנִים". האדם מוגבל בשכחה. הדורות הבאים ישכחו את מעשי הדורות הנוכחיים, כפי שאנחנו שכחנו את אלו שקדמו לנו.</a:t>
            </a:r>
          </a:p>
          <a:p>
            <a:pPr algn="r" rtl="1">
              <a:lnSpc>
                <a:spcPts val="1320"/>
              </a:lnSpc>
            </a:pPr>
            <a:r>
              <a:rPr sz="900" b="0" i="0" lang="he-IL">
                <a:solidFill>
                  <a:srgbClr val="111111"/>
                </a:solidFill>
                <a:latin typeface="Rubik"/>
                <a:cs typeface="Rubik"/>
                <a:ea typeface="Rubik"/>
              </a:rPr>
              <a:t>(2) דעה אישית (דוגמה למענה):</a:t>
            </a:r>
          </a:p>
          <a:p>
            <a:pPr algn="r" rtl="1">
              <a:lnSpc>
                <a:spcPts val="1320"/>
              </a:lnSpc>
            </a:pPr>
            <a:r>
              <a:rPr sz="900" b="0" i="0" lang="he-IL">
                <a:solidFill>
                  <a:srgbClr val="111111"/>
                </a:solidFill>
                <a:latin typeface="Rubik"/>
                <a:cs typeface="Rubik"/>
                <a:ea typeface="Rubik"/>
              </a:rPr>
              <a:t>אם בחרת במגבלת הזיכרון: אני מסכים עם קהלת. ההיסטוריה מראה ששמותיהם ומעשיהם של רוב בני האדם נשכחים תוך דורות ספורים, מה שמעורר מחשבה על מה באמת נשאר אחרינו.</a:t>
            </a:r>
          </a:p>
          <a:p>
            <a:pPr algn="r" rtl="1">
              <a:lnSpc>
                <a:spcPts val="1320"/>
              </a:lnSpc>
            </a:pPr>
            <a:r>
              <a:rPr sz="900" b="0" i="0" lang="he-IL">
                <a:solidFill>
                  <a:srgbClr val="111111"/>
                </a:solidFill>
                <a:latin typeface="Rubik"/>
                <a:cs typeface="Rubik"/>
                <a:ea typeface="Rubik"/>
              </a:rPr>
              <a:t>סעיף ג'</a:t>
            </a:r>
          </a:p>
          <a:p>
            <a:pPr algn="r" rtl="1">
              <a:lnSpc>
                <a:spcPts val="1320"/>
              </a:lnSpc>
            </a:pPr>
            <a:r>
              <a:rPr sz="900" b="0" i="0" lang="he-IL">
                <a:solidFill>
                  <a:srgbClr val="111111"/>
                </a:solidFill>
                <a:latin typeface="Rubik"/>
                <a:cs typeface="Rubik"/>
                <a:ea typeface="Rubik"/>
              </a:rPr>
              <a:t>(1) המסקנה בנוגע לחוכמה:</a:t>
            </a:r>
          </a:p>
          <a:p>
            <a:pPr algn="r" rtl="1">
              <a:lnSpc>
                <a:spcPts val="1320"/>
              </a:lnSpc>
            </a:pPr>
            <a:r>
              <a:rPr sz="900" b="0" i="0" lang="he-IL">
                <a:solidFill>
                  <a:srgbClr val="111111"/>
                </a:solidFill>
                <a:latin typeface="Rubik"/>
                <a:cs typeface="Rubik"/>
                <a:ea typeface="Rubik"/>
              </a:rPr>
              <a:t>קהלת מסיק שהחוכמה היא "רְעוּת רוּחַ" (רדיפה אחרי הרוח, דבר חסר תועלת) ושהיא גורמת לסבל: "יוֹסִיף דַּעַת יוֹסִיף מַכְאוֹב" (פסוק י"ח).</a:t>
            </a:r>
          </a:p>
          <a:p>
            <a:pPr algn="r" rtl="1">
              <a:lnSpc>
                <a:spcPts val="1320"/>
              </a:lnSpc>
            </a:pPr>
            <a:r>
              <a:rPr sz="900" b="0" i="0" lang="he-IL">
                <a:solidFill>
                  <a:srgbClr val="111111"/>
                </a:solidFill>
                <a:latin typeface="Rubik"/>
                <a:cs typeface="Rubik"/>
                <a:ea typeface="Rubik"/>
              </a:rPr>
              <a:t>הסבר עניין אחד שהוביל למסקנה:</a:t>
            </a:r>
          </a:p>
          <a:p>
            <a:pPr algn="r" rtl="1">
              <a:lnSpc>
                <a:spcPts val="1320"/>
              </a:lnSpc>
            </a:pPr>
            <a:r>
              <a:rPr sz="900" b="0" i="0" lang="he-IL">
                <a:solidFill>
                  <a:srgbClr val="111111"/>
                </a:solidFill>
                <a:latin typeface="Rubik"/>
                <a:cs typeface="Rubik"/>
                <a:ea typeface="Rubik"/>
              </a:rPr>
              <a:t>חוסר היכולת לתקן את המציאות (פסוק ט"ו): "מְעֻוָּת לֹא-יוּכַל לִתְקֹן וְחֶסְרוֹן לֹא-יוּכַל לְהִמָּנוֹת". החכם רואה את הפגמים והעוולות בעולם, אך ככל שהוא חכם יותר, הוא מבין עד כמה הוא חסר אונים לשנות את סדרי הבריאה המעוותים.</a:t>
            </a:r>
          </a:p>
          <a:p>
            <a:pPr algn="r" rtl="1">
              <a:lnSpc>
                <a:spcPts val="1320"/>
              </a:lnSpc>
            </a:pPr>
            <a:r>
              <a:rPr sz="900" b="0" i="0" lang="he-IL">
                <a:solidFill>
                  <a:srgbClr val="111111"/>
                </a:solidFill>
                <a:latin typeface="Rubik"/>
                <a:cs typeface="Rubik"/>
                <a:ea typeface="Rubik"/>
              </a:rPr>
              <a:t>(2) דעה אישית (דוגמה למענה):</a:t>
            </a:r>
          </a:p>
          <a:p>
            <a:pPr algn="r" rtl="1">
              <a:lnSpc>
                <a:spcPts val="1320"/>
              </a:lnSpc>
            </a:pPr>
            <a:r>
              <a:rPr sz="900" b="0" i="0" lang="he-IL">
                <a:solidFill>
                  <a:srgbClr val="111111"/>
                </a:solidFill>
                <a:latin typeface="Rubik"/>
                <a:cs typeface="Rubik"/>
                <a:ea typeface="Rubik"/>
              </a:rPr>
              <a:t>אני נוטה שלא להסכים עם קהלת באופן מוחלט. אמנם ידע רב עלול לצער (כשמבינים עוולות), אך החוכמה היא גם הכלי היחיד שמאפשר לאדם לשפר את מצבו, למצוא פתרונות טכנולוגיים ורפואיים, ולחיות חיים בעלי משמעות מוסרית.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הבל הבלים – שאלון 1261</dc:title>
  <dc:subject/>
  <dc:creator/>
  <cp:keywords/>
  <dc:description/>
  <cp:lastModifiedBy/>
  <cp:revision>1</cp:revision>
  <dcterms:created xsi:type="dcterms:W3CDTF">2013-01-27T09:14:16Z</dcterms:created>
  <dcterms:modified xsi:type="dcterms:W3CDTF">2013-01-27T09:15:58Z</dcterms:modified>
  <cp:category/>
</cp:coreProperties>
</file>