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4984750" y="952500"/>
            <a:ext cx="6540500" cy="444500"/>
          </a:xfrm>
          <a:prstGeom prst="rect">
            <a:avLst/>
          </a:prstGeom>
          <a:noFill/>
        </p:spPr>
        <p:txBody>
          <a:bodyPr wrap="square" lIns="0" rIns="0" tIns="0" bIns="0" anchor="t"/>
          <a:lstStyle/>
          <a:p>
            <a:pPr algn="ctr" rtl="1">
              <a:lnSpc>
                <a:spcPts val="3500"/>
              </a:lnSpc>
            </a:pPr>
            <a:r>
              <a:rPr sz="2400" b="1" i="0" lang="he-IL">
                <a:solidFill>
                  <a:srgbClr val="F8F8F8"/>
                </a:solidFill>
                <a:latin typeface="Karantina"/>
                <a:cs typeface="Karantina"/>
                <a:ea typeface="Karantina"/>
              </a:rPr>
              <a:t>קהלת י״א</a:t>
            </a:r>
          </a:p>
        </p:txBody>
      </p:sp>
      <p:sp>
        <p:nvSpPr>
          <p:cNvPr id="4" name="TextBox 3"/>
          <p:cNvSpPr txBox="1"/>
          <p:nvPr/>
        </p:nvSpPr>
        <p:spPr>
          <a:xfrm>
            <a:off x="4984750" y="1397000"/>
            <a:ext cx="6540500" cy="2159000"/>
          </a:xfrm>
          <a:prstGeom prst="rect">
            <a:avLst/>
          </a:prstGeom>
          <a:noFill/>
        </p:spPr>
        <p:txBody>
          <a:bodyPr wrap="square" lIns="0" rIns="0" tIns="0" bIns="0" anchor="ctr"/>
          <a:lstStyle/>
          <a:p>
            <a:pPr algn="ctr" rtl="1">
              <a:lnSpc>
                <a:spcPts val="7128"/>
              </a:lnSpc>
            </a:pPr>
            <a:r>
              <a:rPr sz="6600" b="0" i="0" lang="he-IL">
                <a:solidFill>
                  <a:srgbClr val="F8F8F8"/>
                </a:solidFill>
                <a:latin typeface="Suez One"/>
                <a:cs typeface="Suez One"/>
                <a:ea typeface="Suez One"/>
              </a:rPr>
              <a:t>שלח לחמך על פני המים</a:t>
            </a:r>
          </a:p>
        </p:txBody>
      </p:sp>
      <p:sp>
        <p:nvSpPr>
          <p:cNvPr id="5" name="TextBox 4"/>
          <p:cNvSpPr txBox="1"/>
          <p:nvPr/>
        </p:nvSpPr>
        <p:spPr>
          <a:xfrm>
            <a:off x="7545387" y="3683000"/>
            <a:ext cx="1419125" cy="406400"/>
          </a:xfrm>
          <a:prstGeom prst="rect">
            <a:avLst/>
          </a:prstGeom>
          <a:noFill/>
        </p:spPr>
        <p:txBody>
          <a:bodyPr wrap="square" lIns="0" rIns="0" tIns="0" bIns="0" anchor="t"/>
          <a:lstStyle/>
          <a:p>
            <a:pPr algn="ctr" rtl="1">
              <a:lnSpc>
                <a:spcPts val="3200"/>
              </a:lnSpc>
            </a:pPr>
            <a:r>
              <a:rPr sz="2100" b="1" i="0" lang="he-IL">
                <a:solidFill>
                  <a:srgbClr val="1D1D1D"/>
                </a:solidFill>
                <a:latin typeface="Karantina"/>
                <a:cs typeface="Karantina"/>
                <a:ea typeface="Karantina"/>
              </a:rPr>
              <a:t>שאלון 1261 · קהלת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72241" y="508000"/>
            <a:ext cx="538658"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פתיחה</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מטרות השיעור</a:t>
            </a:r>
          </a:p>
        </p:txBody>
      </p:sp>
      <p:sp>
        <p:nvSpPr>
          <p:cNvPr id="5" name="TextBox 4"/>
          <p:cNvSpPr txBox="1"/>
          <p:nvPr/>
        </p:nvSpPr>
        <p:spPr>
          <a:xfrm>
            <a:off x="10452100" y="19367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1</a:t>
            </a:r>
          </a:p>
        </p:txBody>
      </p:sp>
      <p:sp>
        <p:nvSpPr>
          <p:cNvPr id="6" name="TextBox 5"/>
          <p:cNvSpPr txBox="1"/>
          <p:nvPr/>
        </p:nvSpPr>
        <p:spPr>
          <a:xfrm>
            <a:off x="4615751" y="18415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נכיר את הסיפור «שלח לחמך על פני המים» (קהלת י״א) ואת הדמויות בו</a:t>
            </a:r>
          </a:p>
        </p:txBody>
      </p:sp>
      <p:sp>
        <p:nvSpPr>
          <p:cNvPr id="7" name="TextBox 6"/>
          <p:cNvSpPr txBox="1"/>
          <p:nvPr/>
        </p:nvSpPr>
        <p:spPr>
          <a:xfrm>
            <a:off x="10452100" y="30416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2</a:t>
            </a:r>
          </a:p>
        </p:txBody>
      </p:sp>
      <p:sp>
        <p:nvSpPr>
          <p:cNvPr id="8" name="TextBox 7"/>
          <p:cNvSpPr txBox="1"/>
          <p:nvPr/>
        </p:nvSpPr>
        <p:spPr>
          <a:xfrm>
            <a:off x="4615751" y="29464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נבחן כיצד הסיפור מבטא את התמה «קהלת»</a:t>
            </a:r>
          </a:p>
        </p:txBody>
      </p:sp>
      <p:sp>
        <p:nvSpPr>
          <p:cNvPr id="9" name="TextBox 8"/>
          <p:cNvSpPr txBox="1"/>
          <p:nvPr/>
        </p:nvSpPr>
        <p:spPr>
          <a:xfrm>
            <a:off x="10452100" y="41465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3</a:t>
            </a:r>
          </a:p>
        </p:txBody>
      </p:sp>
      <p:sp>
        <p:nvSpPr>
          <p:cNvPr id="10" name="TextBox 9"/>
          <p:cNvSpPr txBox="1"/>
          <p:nvPr/>
        </p:nvSpPr>
        <p:spPr>
          <a:xfrm>
            <a:off x="4615751" y="40513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נקרא פסוקי מפתח ונעמיק בפירוש רש"י ומצודת דוד</a:t>
            </a:r>
          </a:p>
        </p:txBody>
      </p:sp>
      <p:sp>
        <p:nvSpPr>
          <p:cNvPr id="11" name="TextBox 10"/>
          <p:cNvSpPr txBox="1"/>
          <p:nvPr/>
        </p:nvSpPr>
        <p:spPr>
          <a:xfrm>
            <a:off x="10452100" y="52514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4</a:t>
            </a:r>
          </a:p>
        </p:txBody>
      </p:sp>
      <p:sp>
        <p:nvSpPr>
          <p:cNvPr id="12" name="TextBox 11"/>
          <p:cNvSpPr txBox="1"/>
          <p:nvPr/>
        </p:nvSpPr>
        <p:spPr>
          <a:xfrm>
            <a:off x="4615751" y="51562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נתרגל שאלה בסגנון הבגרות ונבדוק את התשובות</a:t>
            </a:r>
          </a:p>
        </p:txBody>
      </p:sp>
      <p:sp>
        <p:nvSpPr>
          <p:cNvPr id="13" name="TextBox 12"/>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53315" y="508000"/>
            <a:ext cx="35758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רקע</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הדמויות בסיפור</a:t>
            </a:r>
          </a:p>
        </p:txBody>
      </p:sp>
      <p:sp>
        <p:nvSpPr>
          <p:cNvPr id="5" name="TextBox 4"/>
          <p:cNvSpPr txBox="1"/>
          <p:nvPr/>
        </p:nvSpPr>
        <p:spPr>
          <a:xfrm>
            <a:off x="6397434" y="2032000"/>
            <a:ext cx="4591431" cy="482600"/>
          </a:xfrm>
          <a:prstGeom prst="rect">
            <a:avLst/>
          </a:prstGeom>
          <a:noFill/>
        </p:spPr>
        <p:txBody>
          <a:bodyPr wrap="square" lIns="0" rIns="0" tIns="0" bIns="0" anchor="t"/>
          <a:lstStyle/>
          <a:p>
            <a:pPr algn="r" rtl="1">
              <a:lnSpc>
                <a:spcPts val="3800"/>
              </a:lnSpc>
            </a:pPr>
            <a:r>
              <a:rPr sz="3200" b="1" i="0" lang="he-IL">
                <a:solidFill>
                  <a:srgbClr val="2F4344"/>
                </a:solidFill>
                <a:latin typeface="Karantina"/>
                <a:cs typeface="Karantina"/>
                <a:ea typeface="Karantina"/>
              </a:rPr>
              <a:t>הבל</a:t>
            </a:r>
          </a:p>
        </p:txBody>
      </p:sp>
      <p:sp>
        <p:nvSpPr>
          <p:cNvPr id="6" name="TextBox 5"/>
          <p:cNvSpPr txBox="1"/>
          <p:nvPr/>
        </p:nvSpPr>
        <p:spPr>
          <a:xfrm>
            <a:off x="6397434" y="2590800"/>
            <a:ext cx="4591431" cy="2997200"/>
          </a:xfrm>
          <a:prstGeom prst="rect">
            <a:avLst/>
          </a:prstGeom>
          <a:noFill/>
        </p:spPr>
        <p:txBody>
          <a:bodyPr wrap="square" lIns="0" rIns="0" tIns="0" bIns="0" anchor="t"/>
          <a:lstStyle/>
          <a:p>
            <a:pPr algn="r" rtl="1">
              <a:lnSpc>
                <a:spcPts val="2565"/>
              </a:lnSpc>
            </a:pPr>
            <a:r>
              <a:rPr sz="1900" b="0" i="0" lang="he-IL">
                <a:solidFill>
                  <a:srgbClr val="1D1D1D"/>
                </a:solidFill>
                <a:latin typeface="Rubik"/>
                <a:cs typeface="Rubik"/>
                <a:ea typeface="Rubik"/>
              </a:rPr>
              <a:t>לכן יש לנצל את הנעורים, כי הם חולפים כמו הבל.</a:t>
            </a:r>
          </a:p>
        </p:txBody>
      </p:sp>
      <p:sp>
        <p:nvSpPr>
          <p:cNvPr id="7" name="TextBox 6"/>
          <p:cNvSpPr txBox="1"/>
          <p:nvPr/>
        </p:nvSpPr>
        <p:spPr>
          <a:xfrm>
            <a:off x="1203134" y="2032000"/>
            <a:ext cx="4591431" cy="482600"/>
          </a:xfrm>
          <a:prstGeom prst="rect">
            <a:avLst/>
          </a:prstGeom>
          <a:noFill/>
        </p:spPr>
        <p:txBody>
          <a:bodyPr wrap="square" lIns="0" rIns="0" tIns="0" bIns="0" anchor="t"/>
          <a:lstStyle/>
          <a:p>
            <a:pPr algn="r" rtl="1">
              <a:lnSpc>
                <a:spcPts val="3800"/>
              </a:lnSpc>
            </a:pPr>
            <a:r>
              <a:rPr sz="3200" b="1" i="0" lang="he-IL">
                <a:solidFill>
                  <a:srgbClr val="2F4344"/>
                </a:solidFill>
                <a:latin typeface="Karantina"/>
                <a:cs typeface="Karantina"/>
                <a:ea typeface="Karantina"/>
              </a:rPr>
              <a:t>קהלת</a:t>
            </a:r>
          </a:p>
        </p:txBody>
      </p:sp>
      <p:sp>
        <p:nvSpPr>
          <p:cNvPr id="8" name="TextBox 7"/>
          <p:cNvSpPr txBox="1"/>
          <p:nvPr/>
        </p:nvSpPr>
        <p:spPr>
          <a:xfrm>
            <a:off x="1203134" y="2590800"/>
            <a:ext cx="4591431" cy="2997200"/>
          </a:xfrm>
          <a:prstGeom prst="rect">
            <a:avLst/>
          </a:prstGeom>
          <a:noFill/>
        </p:spPr>
        <p:txBody>
          <a:bodyPr wrap="square" lIns="0" rIns="0" tIns="0" bIns="0" anchor="t"/>
          <a:lstStyle/>
          <a:p>
            <a:pPr algn="r" rtl="1">
              <a:lnSpc>
                <a:spcPts val="2565"/>
              </a:lnSpc>
            </a:pPr>
            <a:r>
              <a:rPr sz="1900" b="0" i="0" lang="he-IL">
                <a:solidFill>
                  <a:srgbClr val="1D1D1D"/>
                </a:solidFill>
                <a:latin typeface="Rubik"/>
                <a:cs typeface="Rubik"/>
                <a:ea typeface="Rubik"/>
              </a:rPr>
              <a:t>קהלת קובע שאי אפשר לדעת את העתיד: אם ימלאו העבים גשם על הארץ יריקו ואם יפול עץ בדרום…</a:t>
            </a:r>
          </a:p>
        </p:txBody>
      </p:sp>
      <p:sp>
        <p:nvSpPr>
          <p:cNvPr id="9" name="TextBox 8"/>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53315" y="508000"/>
            <a:ext cx="35758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רקע</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רצף האירועים</a:t>
            </a:r>
          </a:p>
        </p:txBody>
      </p:sp>
      <p:sp>
        <p:nvSpPr>
          <p:cNvPr id="5" name="TextBox 4"/>
          <p:cNvSpPr txBox="1"/>
          <p:nvPr/>
        </p:nvSpPr>
        <p:spPr>
          <a:xfrm>
            <a:off x="9720262" y="19812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1</a:t>
            </a:r>
          </a:p>
        </p:txBody>
      </p:sp>
      <p:sp>
        <p:nvSpPr>
          <p:cNvPr id="6" name="TextBox 5"/>
          <p:cNvSpPr txBox="1"/>
          <p:nvPr/>
        </p:nvSpPr>
        <p:spPr>
          <a:xfrm>
            <a:off x="8932306" y="2540000"/>
            <a:ext cx="2109311" cy="1003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שלח לחמך (פסוקים א׳–ו׳)</a:t>
            </a:r>
          </a:p>
        </p:txBody>
      </p:sp>
      <p:sp>
        <p:nvSpPr>
          <p:cNvPr id="7" name="TextBox 6"/>
          <p:cNvSpPr txBox="1"/>
          <p:nvPr/>
        </p:nvSpPr>
        <p:spPr>
          <a:xfrm>
            <a:off x="7126287" y="19812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2</a:t>
            </a:r>
          </a:p>
        </p:txBody>
      </p:sp>
      <p:sp>
        <p:nvSpPr>
          <p:cNvPr id="8" name="TextBox 7"/>
          <p:cNvSpPr txBox="1"/>
          <p:nvPr/>
        </p:nvSpPr>
        <p:spPr>
          <a:xfrm>
            <a:off x="6338331" y="2540000"/>
            <a:ext cx="2109311" cy="1003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שמח בחור (פסוקים ז׳–י׳)</a:t>
            </a:r>
          </a:p>
        </p:txBody>
      </p:sp>
      <p:sp>
        <p:nvSpPr>
          <p:cNvPr id="9" name="TextBox 8"/>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93621" y="508000"/>
            <a:ext cx="1717278"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1/4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קהלת י"א, ב'</a:t>
            </a:r>
          </a:p>
        </p:txBody>
      </p:sp>
      <p:sp>
        <p:nvSpPr>
          <p:cNvPr id="5" name="TextBox 4"/>
          <p:cNvSpPr txBox="1"/>
          <p:nvPr/>
        </p:nvSpPr>
        <p:spPr>
          <a:xfrm>
            <a:off x="1321435" y="2708275"/>
            <a:ext cx="9549130" cy="1822450"/>
          </a:xfrm>
          <a:prstGeom prst="rect">
            <a:avLst/>
          </a:prstGeom>
          <a:noFill/>
        </p:spPr>
        <p:txBody>
          <a:bodyPr wrap="square" lIns="0" rIns="0" tIns="0" bIns="0" anchor="t"/>
          <a:lstStyle/>
          <a:p>
            <a:pPr algn="ctr" rtl="1">
              <a:lnSpc>
                <a:spcPts val="7175"/>
              </a:lnSpc>
            </a:pPr>
            <a:r>
              <a:rPr sz="4100" b="0" i="0" lang="he-IL">
                <a:solidFill>
                  <a:srgbClr val="FFD485"/>
                </a:solidFill>
                <a:latin typeface="Frank Ruhl Libre"/>
                <a:cs typeface="Frank Ruhl Libre"/>
                <a:ea typeface="Frank Ruhl Libre"/>
              </a:rPr>
              <a:t>תֶּן־חֵלֶק לְשִׁבְעָה וְגַם לִשְׁמוֹנָה כִּי לֹא</a:t>
            </a:r>
            <a:r>
              <a:rPr sz="4100" b="0" i="0" lang="he-IL">
                <a:solidFill>
                  <a:srgbClr val="F8F8F8"/>
                </a:solidFill>
                <a:latin typeface="Frank Ruhl Libre"/>
                <a:cs typeface="Frank Ruhl Libre"/>
                <a:ea typeface="Frank Ruhl Libre"/>
              </a:rPr>
              <a:t> תֵדַע מַה־יִּהְיֶה רָעָה עַל־הָאָרֶץ</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״שלח לחמך על פני המים כי ברב הימים תמצאנו״.</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75762" y="508000"/>
            <a:ext cx="17351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2/4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קהלת י"א, י'</a:t>
            </a:r>
          </a:p>
        </p:txBody>
      </p:sp>
      <p:sp>
        <p:nvSpPr>
          <p:cNvPr id="5" name="TextBox 4"/>
          <p:cNvSpPr txBox="1"/>
          <p:nvPr/>
        </p:nvSpPr>
        <p:spPr>
          <a:xfrm>
            <a:off x="1321435" y="2708275"/>
            <a:ext cx="9549130" cy="1822450"/>
          </a:xfrm>
          <a:prstGeom prst="rect">
            <a:avLst/>
          </a:prstGeom>
          <a:noFill/>
        </p:spPr>
        <p:txBody>
          <a:bodyPr wrap="square" lIns="0" rIns="0" tIns="0" bIns="0" anchor="t"/>
          <a:lstStyle/>
          <a:p>
            <a:pPr algn="ctr" rtl="1">
              <a:lnSpc>
                <a:spcPts val="7175"/>
              </a:lnSpc>
            </a:pPr>
            <a:r>
              <a:rPr sz="4100" b="0" i="0" lang="he-IL">
                <a:solidFill>
                  <a:srgbClr val="FFD485"/>
                </a:solidFill>
                <a:latin typeface="Frank Ruhl Libre"/>
                <a:cs typeface="Frank Ruhl Libre"/>
                <a:ea typeface="Frank Ruhl Libre"/>
              </a:rPr>
              <a:t>וְהָסֵר כַּעַס מִלִּבֶּךָ וְהַעֲבֵר רָעָה מִבְּשָׂרֶךָ כִּי</a:t>
            </a:r>
            <a:r>
              <a:rPr sz="4100" b="0" i="0" lang="he-IL">
                <a:solidFill>
                  <a:srgbClr val="F8F8F8"/>
                </a:solidFill>
                <a:latin typeface="Frank Ruhl Libre"/>
                <a:cs typeface="Frank Ruhl Libre"/>
                <a:ea typeface="Frank Ruhl Libre"/>
              </a:rPr>
              <a:t>־הַיַּלְדוּת וְהַשַּׁחֲרוּת הָבֶל</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״ומתוק האור וטוב לעינים לראות את השמש״.</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75762" y="508000"/>
            <a:ext cx="17351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3/4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קהלת י"א, א'</a:t>
            </a:r>
          </a:p>
        </p:txBody>
      </p:sp>
      <p:sp>
        <p:nvSpPr>
          <p:cNvPr id="5" name="TextBox 4"/>
          <p:cNvSpPr txBox="1"/>
          <p:nvPr/>
        </p:nvSpPr>
        <p:spPr>
          <a:xfrm>
            <a:off x="1321435" y="3163887"/>
            <a:ext cx="9549130" cy="911225"/>
          </a:xfrm>
          <a:prstGeom prst="rect">
            <a:avLst/>
          </a:prstGeom>
          <a:noFill/>
        </p:spPr>
        <p:txBody>
          <a:bodyPr wrap="square" lIns="0" rIns="0" tIns="0" bIns="0" anchor="t"/>
          <a:lstStyle/>
          <a:p>
            <a:pPr algn="ctr" rtl="1">
              <a:lnSpc>
                <a:spcPts val="7175"/>
              </a:lnSpc>
            </a:pPr>
            <a:r>
              <a:rPr sz="4100" b="0" i="0" lang="he-IL">
                <a:solidFill>
                  <a:srgbClr val="FFD485"/>
                </a:solidFill>
                <a:latin typeface="Frank Ruhl Libre"/>
                <a:cs typeface="Frank Ruhl Libre"/>
                <a:ea typeface="Frank Ruhl Libre"/>
              </a:rPr>
              <a:t>שַׁלַּח לַחְמְךָ עַל־פְּנֵי הַמָּיִם כִּי־בְרֹב</a:t>
            </a:r>
            <a:r>
              <a:rPr sz="4100" b="0" i="0" lang="he-IL">
                <a:solidFill>
                  <a:srgbClr val="F8F8F8"/>
                </a:solidFill>
                <a:latin typeface="Frank Ruhl Libre"/>
                <a:cs typeface="Frank Ruhl Libre"/>
                <a:ea typeface="Frank Ruhl Libre"/>
              </a:rPr>
              <a:t> הַיָּמִים תִּמְצָאֶנּוּ</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״שלח לחמך על פני המים כי ברב הימים תמצאנו״.</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54346" y="508000"/>
            <a:ext cx="17567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4/4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קהלת י"א, ו'</a:t>
            </a:r>
          </a:p>
        </p:txBody>
      </p:sp>
      <p:sp>
        <p:nvSpPr>
          <p:cNvPr id="5" name="TextBox 4"/>
          <p:cNvSpPr txBox="1"/>
          <p:nvPr/>
        </p:nvSpPr>
        <p:spPr>
          <a:xfrm>
            <a:off x="1321435" y="2252662"/>
            <a:ext cx="9549130" cy="2733675"/>
          </a:xfrm>
          <a:prstGeom prst="rect">
            <a:avLst/>
          </a:prstGeom>
          <a:noFill/>
        </p:spPr>
        <p:txBody>
          <a:bodyPr wrap="square" lIns="0" rIns="0" tIns="0" bIns="0" anchor="t"/>
          <a:lstStyle/>
          <a:p>
            <a:pPr algn="ctr" rtl="1">
              <a:lnSpc>
                <a:spcPts val="7175"/>
              </a:lnSpc>
            </a:pPr>
            <a:r>
              <a:rPr sz="4100" b="0" i="0" lang="he-IL">
                <a:solidFill>
                  <a:srgbClr val="FFD485"/>
                </a:solidFill>
                <a:latin typeface="Frank Ruhl Libre"/>
                <a:cs typeface="Frank Ruhl Libre"/>
                <a:ea typeface="Frank Ruhl Libre"/>
              </a:rPr>
              <a:t>בַּבֹּקֶר זְרַע אֶת־זַרְעֶךָ וְלָעֶרֶב אַל־תַּנַּח</a:t>
            </a:r>
            <a:r>
              <a:rPr sz="4100" b="0" i="0" lang="he-IL">
                <a:solidFill>
                  <a:srgbClr val="F8F8F8"/>
                </a:solidFill>
                <a:latin typeface="Frank Ruhl Libre"/>
                <a:cs typeface="Frank Ruhl Libre"/>
                <a:ea typeface="Frank Ruhl Libre"/>
              </a:rPr>
              <a:t> יָדֶךָ כִּי אֵינְךָ יוֹדֵעַ אֵי זֶה יִכְשָׁר הֲזֶה אוֹ־זֶה וְאִם־שְׁנֵיהֶם כְּאֶחָד טוֹבִים</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כאשר אינך יודע מה דרך הרוח כעצמים בבטן המלאה כך לא תדע את מעשה האלהים אשר יעשה את הכל.</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838233" y="508000"/>
            <a:ext cx="1172666"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מילים ומושגים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ביאורי מילים</a:t>
            </a:r>
          </a:p>
        </p:txBody>
      </p:sp>
      <p:sp>
        <p:nvSpPr>
          <p:cNvPr id="5" name="TextBox 4"/>
          <p:cNvSpPr txBox="1"/>
          <p:nvPr/>
        </p:nvSpPr>
        <p:spPr>
          <a:xfrm>
            <a:off x="8063686"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והשחרות</a:t>
            </a:r>
          </a:p>
        </p:txBody>
      </p:sp>
      <p:sp>
        <p:nvSpPr>
          <p:cNvPr id="6" name="TextBox 5"/>
          <p:cNvSpPr txBox="1"/>
          <p:nvPr/>
        </p:nvSpPr>
        <p:spPr>
          <a:xfrm>
            <a:off x="8063686" y="247650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כן יקראו ימי הנעורים שהם תחלת ימי האדם כמו השחר שהוא תחלת היום.</a:t>
            </a:r>
          </a:p>
        </p:txBody>
      </p:sp>
      <p:sp>
        <p:nvSpPr>
          <p:cNvPr id="7" name="TextBox 6"/>
          <p:cNvSpPr txBox="1"/>
          <p:nvPr/>
        </p:nvSpPr>
        <p:spPr>
          <a:xfrm>
            <a:off x="4613553"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יכשר</a:t>
            </a:r>
          </a:p>
        </p:txBody>
      </p:sp>
      <p:sp>
        <p:nvSpPr>
          <p:cNvPr id="8" name="TextBox 7"/>
          <p:cNvSpPr txBox="1"/>
          <p:nvPr/>
        </p:nvSpPr>
        <p:spPr>
          <a:xfrm>
            <a:off x="4613553" y="247650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מלשון כשר וטוב.</a:t>
            </a:r>
          </a:p>
        </p:txBody>
      </p:sp>
      <p:sp>
        <p:nvSpPr>
          <p:cNvPr id="9" name="TextBox 8"/>
          <p:cNvSpPr txBox="1"/>
          <p:nvPr/>
        </p:nvSpPr>
        <p:spPr>
          <a:xfrm>
            <a:off x="1163419"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קורבנות</a:t>
            </a:r>
          </a:p>
        </p:txBody>
      </p:sp>
      <p:sp>
        <p:nvSpPr>
          <p:cNvPr id="10" name="TextBox 9"/>
          <p:cNvSpPr txBox="1"/>
          <p:nvPr/>
        </p:nvSpPr>
        <p:spPr>
          <a:xfrm>
            <a:off x="1163419" y="247650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מתנה מן החי או מן הצומח שמביא אדם למקדש לכבוד האל.</a:t>
            </a:r>
          </a:p>
        </p:txBody>
      </p:sp>
      <p:sp>
        <p:nvSpPr>
          <p:cNvPr id="11" name="TextBox 10"/>
          <p:cNvSpPr txBox="1"/>
          <p:nvPr/>
        </p:nvSpPr>
        <p:spPr>
          <a:xfrm>
            <a:off x="8063686" y="407035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מספר טיפולוגי</a:t>
            </a:r>
          </a:p>
        </p:txBody>
      </p:sp>
      <p:sp>
        <p:nvSpPr>
          <p:cNvPr id="12" name="TextBox 11"/>
          <p:cNvSpPr txBox="1"/>
          <p:nvPr/>
        </p:nvSpPr>
        <p:spPr>
          <a:xfrm>
            <a:off x="8063686" y="454025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מספרים מסוימים חוזרים במקרא הרבה יותר ממספרים אחרים.</a:t>
            </a:r>
          </a:p>
        </p:txBody>
      </p:sp>
      <p:sp>
        <p:nvSpPr>
          <p:cNvPr id="13" name="TextBox 12"/>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69946" y="508000"/>
            <a:ext cx="640953"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פרשנים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רש"י</a:t>
            </a:r>
          </a:p>
        </p:txBody>
      </p:sp>
      <p:sp>
        <p:nvSpPr>
          <p:cNvPr id="5" name="TextBox 4"/>
          <p:cNvSpPr txBox="1"/>
          <p:nvPr/>
        </p:nvSpPr>
        <p:spPr>
          <a:xfrm>
            <a:off x="1341056" y="2508250"/>
            <a:ext cx="9509887" cy="304800"/>
          </a:xfrm>
          <a:prstGeom prst="rect">
            <a:avLst/>
          </a:prstGeom>
          <a:noFill/>
        </p:spPr>
        <p:txBody>
          <a:bodyPr wrap="square" lIns="0" rIns="0" tIns="0" bIns="0" anchor="t"/>
          <a:lstStyle/>
          <a:p>
            <a:pPr algn="r" rtl="1">
              <a:lnSpc>
                <a:spcPts val="2400"/>
              </a:lnSpc>
            </a:pPr>
            <a:r>
              <a:rPr sz="2300" b="1" i="0" lang="he-IL">
                <a:solidFill>
                  <a:srgbClr val="FFD485"/>
                </a:solidFill>
                <a:latin typeface="Karantina"/>
                <a:cs typeface="Karantina"/>
                <a:ea typeface="Karantina"/>
              </a:rPr>
              <a:t>רש"י על קהלת י"א, ב'</a:t>
            </a:r>
          </a:p>
        </p:txBody>
      </p:sp>
      <p:sp>
        <p:nvSpPr>
          <p:cNvPr id="6" name="TextBox 5"/>
          <p:cNvSpPr txBox="1"/>
          <p:nvPr/>
        </p:nvSpPr>
        <p:spPr>
          <a:xfrm>
            <a:off x="1341056" y="2940050"/>
            <a:ext cx="9509887" cy="1219200"/>
          </a:xfrm>
          <a:prstGeom prst="rect">
            <a:avLst/>
          </a:prstGeom>
          <a:noFill/>
        </p:spPr>
        <p:txBody>
          <a:bodyPr wrap="square" lIns="0" rIns="0" tIns="0" bIns="0" anchor="t"/>
          <a:lstStyle/>
          <a:p>
            <a:pPr algn="r" rtl="1">
              <a:lnSpc>
                <a:spcPts val="4800"/>
              </a:lnSpc>
            </a:pPr>
            <a:r>
              <a:rPr sz="3000" b="1" i="0" lang="he-IL">
                <a:solidFill>
                  <a:srgbClr val="FFD485"/>
                </a:solidFill>
                <a:latin typeface="Noto Serif Hebrew"/>
                <a:cs typeface="Noto Serif Hebrew"/>
                <a:ea typeface="Noto Serif Hebrew"/>
              </a:rPr>
              <a:t>תֶּן חֵלֶק לְשִׁבְעָה וְגַם לִשְׁמוֹנָה</a:t>
            </a:r>
            <a:r>
              <a:rPr sz="3000" b="0" i="0" lang="he-IL">
                <a:solidFill>
                  <a:srgbClr val="F8F8F8"/>
                </a:solidFill>
                <a:latin typeface="Noto Serif Hebrew"/>
                <a:cs typeface="Noto Serif Hebrew"/>
                <a:ea typeface="Noto Serif Hebrew"/>
              </a:rPr>
              <a:t>. חִלַּקְתָּ מִלַּחְמְךָ וּמִשְׁתְּךָ לְשִׁבְעָה צְרִיכֵי חֶסֶד, חַלֵּק עוֹד לִשְׁמוֹנָה שֶׁיָּבֹאוּ אַחֲרֵיהֶם, וְאַל תֹּאמַר "דָּי":</a:t>
            </a:r>
          </a:p>
        </p:txBody>
      </p:sp>
      <p:sp>
        <p:nvSpPr>
          <p:cNvPr id="7" name="TextBox 6"/>
          <p:cNvSpPr txBox="1"/>
          <p:nvPr/>
        </p:nvSpPr>
        <p:spPr>
          <a:xfrm>
            <a:off x="1190625" y="4762500"/>
            <a:ext cx="9810750" cy="1079500"/>
          </a:xfrm>
          <a:prstGeom prst="rect">
            <a:avLst/>
          </a:prstGeom>
          <a:noFill/>
        </p:spPr>
        <p:txBody>
          <a:bodyPr wrap="square" lIns="0" rIns="0" tIns="0" bIns="0" anchor="ctr"/>
          <a:lstStyle/>
          <a:p>
            <a:pPr algn="r" rtl="1">
              <a:lnSpc>
                <a:spcPts val="2860"/>
              </a:lnSpc>
            </a:pPr>
            <a:r>
              <a:rPr sz="2200" b="0" i="0" lang="he-IL">
                <a:solidFill>
                  <a:srgbClr val="111111"/>
                </a:solidFill>
                <a:latin typeface="Rubik"/>
                <a:cs typeface="Rubik"/>
                <a:ea typeface="Rubik"/>
              </a:rPr>
              <a:t>מה מסביר רש"י על «תֶּן חֵלֶק לְשִׁבְעָה וְגַם לִשְׁמוֹנָה»? הסבירו בלשונכם.</a:t>
            </a:r>
          </a:p>
        </p:txBody>
      </p:sp>
      <p:sp>
        <p:nvSpPr>
          <p:cNvPr id="8" name="TextBox 7"/>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69946" y="508000"/>
            <a:ext cx="640953"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פרשנים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מצודת דוד</a:t>
            </a:r>
          </a:p>
        </p:txBody>
      </p:sp>
      <p:sp>
        <p:nvSpPr>
          <p:cNvPr id="5" name="TextBox 4"/>
          <p:cNvSpPr txBox="1"/>
          <p:nvPr/>
        </p:nvSpPr>
        <p:spPr>
          <a:xfrm>
            <a:off x="1341056" y="2508250"/>
            <a:ext cx="9509887" cy="304800"/>
          </a:xfrm>
          <a:prstGeom prst="rect">
            <a:avLst/>
          </a:prstGeom>
          <a:noFill/>
        </p:spPr>
        <p:txBody>
          <a:bodyPr wrap="square" lIns="0" rIns="0" tIns="0" bIns="0" anchor="t"/>
          <a:lstStyle/>
          <a:p>
            <a:pPr algn="r" rtl="1">
              <a:lnSpc>
                <a:spcPts val="2400"/>
              </a:lnSpc>
            </a:pPr>
            <a:r>
              <a:rPr sz="2300" b="1" i="0" lang="he-IL">
                <a:solidFill>
                  <a:srgbClr val="FFD485"/>
                </a:solidFill>
                <a:latin typeface="Karantina"/>
                <a:cs typeface="Karantina"/>
                <a:ea typeface="Karantina"/>
              </a:rPr>
              <a:t>מצודת דוד על קהלת י"א, י'</a:t>
            </a:r>
          </a:p>
        </p:txBody>
      </p:sp>
      <p:sp>
        <p:nvSpPr>
          <p:cNvPr id="6" name="TextBox 5"/>
          <p:cNvSpPr txBox="1"/>
          <p:nvPr/>
        </p:nvSpPr>
        <p:spPr>
          <a:xfrm>
            <a:off x="1341056" y="2940050"/>
            <a:ext cx="9509887" cy="1219200"/>
          </a:xfrm>
          <a:prstGeom prst="rect">
            <a:avLst/>
          </a:prstGeom>
          <a:noFill/>
        </p:spPr>
        <p:txBody>
          <a:bodyPr wrap="square" lIns="0" rIns="0" tIns="0" bIns="0" anchor="t"/>
          <a:lstStyle/>
          <a:p>
            <a:pPr algn="r" rtl="1">
              <a:lnSpc>
                <a:spcPts val="4800"/>
              </a:lnSpc>
            </a:pPr>
            <a:r>
              <a:rPr sz="3000" b="1" i="0" lang="he-IL">
                <a:solidFill>
                  <a:srgbClr val="FFD485"/>
                </a:solidFill>
                <a:latin typeface="Noto Serif Hebrew"/>
                <a:cs typeface="Noto Serif Hebrew"/>
                <a:ea typeface="Noto Serif Hebrew"/>
              </a:rPr>
              <a:t>והסר וגו׳</a:t>
            </a:r>
            <a:r>
              <a:rPr sz="3000" b="0" i="0" lang="he-IL">
                <a:solidFill>
                  <a:srgbClr val="F8F8F8"/>
                </a:solidFill>
                <a:latin typeface="Noto Serif Hebrew"/>
                <a:cs typeface="Noto Serif Hebrew"/>
                <a:ea typeface="Noto Serif Hebrew"/>
              </a:rPr>
              <a:t>. אם לבך תסית אותך לעשות דבר המכעיס את המקום ברוך הוא, הסר הדבר הזה מלבך ולא תעשה אותה:</a:t>
            </a:r>
          </a:p>
        </p:txBody>
      </p:sp>
      <p:sp>
        <p:nvSpPr>
          <p:cNvPr id="7" name="TextBox 6"/>
          <p:cNvSpPr txBox="1"/>
          <p:nvPr/>
        </p:nvSpPr>
        <p:spPr>
          <a:xfrm>
            <a:off x="1190625" y="4762500"/>
            <a:ext cx="9810750" cy="1079500"/>
          </a:xfrm>
          <a:prstGeom prst="rect">
            <a:avLst/>
          </a:prstGeom>
          <a:noFill/>
        </p:spPr>
        <p:txBody>
          <a:bodyPr wrap="square" lIns="0" rIns="0" tIns="0" bIns="0" anchor="ctr"/>
          <a:lstStyle/>
          <a:p>
            <a:pPr algn="r" rtl="1">
              <a:lnSpc>
                <a:spcPts val="2860"/>
              </a:lnSpc>
            </a:pPr>
            <a:r>
              <a:rPr sz="2200" b="0" i="0" lang="he-IL">
                <a:solidFill>
                  <a:srgbClr val="111111"/>
                </a:solidFill>
                <a:latin typeface="Rubik"/>
                <a:cs typeface="Rubik"/>
                <a:ea typeface="Rubik"/>
              </a:rPr>
              <a:t>מה מוסיף פירושו של מצודת דוד להבנת הפסוק? בססו את תשובתכם על הציטוט.</a:t>
            </a:r>
          </a:p>
        </p:txBody>
      </p:sp>
      <p:sp>
        <p:nvSpPr>
          <p:cNvPr id="8" name="TextBox 7"/>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00663" y="508000"/>
            <a:ext cx="211564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1/3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1</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קראו פסוקים א׳–ו׳ («שלח לחמך»). מה מתואר בקטע? הביאו ראיה מן הכתוב.</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82535" y="508000"/>
            <a:ext cx="21340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2/3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2</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קראו פסוקים ז׳–י׳ («שמח בחור»). מה מתואר בקטע? הביאו ראיה מן הכתוב.</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82535" y="508000"/>
            <a:ext cx="21340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3/3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3</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הסבירו את המושג «קורבנות» והדגימו אותו מקהלת י״א.</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65457" y="508000"/>
            <a:ext cx="8454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דיון בכיתה</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מה דעתכם?</a:t>
            </a:r>
          </a:p>
        </p:txBody>
      </p:sp>
      <p:sp>
        <p:nvSpPr>
          <p:cNvPr id="5" name="TextBox 4"/>
          <p:cNvSpPr txBox="1"/>
          <p:nvPr/>
        </p:nvSpPr>
        <p:spPr>
          <a:xfrm>
            <a:off x="4928870" y="1968500"/>
            <a:ext cx="6017260" cy="14605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לדעתך, מדוע דווקא שני איברים אלה מובילים את האדם הצעיר?</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526117" y="508000"/>
            <a:ext cx="48478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סיכום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מפת מושגים</a:t>
            </a:r>
          </a:p>
        </p:txBody>
      </p:sp>
      <p:sp>
        <p:nvSpPr>
          <p:cNvPr id="5" name="TextBox 4"/>
          <p:cNvSpPr txBox="1"/>
          <p:nvPr/>
        </p:nvSpPr>
        <p:spPr>
          <a:xfrm>
            <a:off x="4853305" y="3333750"/>
            <a:ext cx="2485390" cy="952500"/>
          </a:xfrm>
          <a:prstGeom prst="rect">
            <a:avLst/>
          </a:prstGeom>
          <a:noFill/>
        </p:spPr>
        <p:txBody>
          <a:bodyPr wrap="square" lIns="0" rIns="0" tIns="0" bIns="0" anchor="ctr"/>
          <a:lstStyle/>
          <a:p>
            <a:pPr algn="ctr" rtl="1">
              <a:lnSpc>
                <a:spcPts val="3679"/>
              </a:lnSpc>
            </a:pPr>
            <a:r>
              <a:rPr sz="3200" b="1" i="0" lang="he-IL">
                <a:solidFill>
                  <a:srgbClr val="1D1D1D"/>
                </a:solidFill>
                <a:latin typeface="Karantina"/>
                <a:cs typeface="Karantina"/>
                <a:ea typeface="Karantina"/>
              </a:rPr>
              <a:t>שלח לחמך על פני המים</a:t>
            </a:r>
          </a:p>
        </p:txBody>
      </p:sp>
      <p:sp>
        <p:nvSpPr>
          <p:cNvPr id="6" name="TextBox 5"/>
          <p:cNvSpPr txBox="1"/>
          <p:nvPr/>
        </p:nvSpPr>
        <p:spPr>
          <a:xfrm>
            <a:off x="7756334" y="1974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שלח לחמך</a:t>
            </a:r>
          </a:p>
        </p:txBody>
      </p:sp>
      <p:sp>
        <p:nvSpPr>
          <p:cNvPr id="7" name="TextBox 6"/>
          <p:cNvSpPr txBox="1"/>
          <p:nvPr/>
        </p:nvSpPr>
        <p:spPr>
          <a:xfrm>
            <a:off x="1152334" y="1974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שמח בחור</a:t>
            </a:r>
          </a:p>
        </p:txBody>
      </p:sp>
      <p:sp>
        <p:nvSpPr>
          <p:cNvPr id="8" name="TextBox 7"/>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346505" y="508000"/>
            <a:ext cx="166439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תרגול לקראת הבגרות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בסגנון בגרות</a:t>
            </a:r>
          </a:p>
        </p:txBody>
      </p:sp>
      <p:sp>
        <p:nvSpPr>
          <p:cNvPr id="5" name="TextBox 4"/>
          <p:cNvSpPr txBox="1"/>
          <p:nvPr/>
        </p:nvSpPr>
        <p:spPr>
          <a:xfrm>
            <a:off x="1190625" y="2032000"/>
            <a:ext cx="9810750" cy="3556000"/>
          </a:xfrm>
          <a:prstGeom prst="rect">
            <a:avLst/>
          </a:prstGeom>
          <a:noFill/>
        </p:spPr>
        <p:txBody>
          <a:bodyPr wrap="square" lIns="0" rIns="0" tIns="0" bIns="0" anchor="t"/>
          <a:lstStyle/>
          <a:p>
            <a:pPr algn="r" rtl="1">
              <a:lnSpc>
                <a:spcPts val="3000"/>
              </a:lnSpc>
            </a:pPr>
            <a:r>
              <a:rPr sz="2000" b="0" i="0" lang="he-IL">
                <a:solidFill>
                  <a:srgbClr val="F8F8F8"/>
                </a:solidFill>
                <a:latin typeface="Rubik"/>
                <a:cs typeface="Rubik"/>
                <a:ea typeface="Rubik"/>
              </a:rPr>
              <a:t>(קיץ תשע"ט (שאלון 1282))</a:t>
            </a:r>
          </a:p>
          <a:p>
            <a:pPr algn="r" rtl="1">
              <a:lnSpc>
                <a:spcPts val="3000"/>
              </a:lnSpc>
            </a:pPr>
            <a:r>
              <a:rPr sz="2000" b="0" i="0" lang="he-IL">
                <a:solidFill>
                  <a:srgbClr val="F8F8F8"/>
                </a:solidFill>
                <a:latin typeface="Rubik"/>
                <a:cs typeface="Rubik"/>
                <a:ea typeface="Rubik"/>
              </a:rPr>
              <a:t>4. קרא קהלת, י"א, 10-7.</a:t>
            </a:r>
          </a:p>
          <a:p>
            <a:pPr algn="r" rtl="1">
              <a:lnSpc>
                <a:spcPts val="3000"/>
              </a:lnSpc>
            </a:pPr>
            <a:r>
              <a:rPr sz="2000" b="0" i="0" lang="he-IL">
                <a:solidFill>
                  <a:srgbClr val="F8F8F8"/>
                </a:solidFill>
                <a:latin typeface="Rubik"/>
                <a:cs typeface="Rubik"/>
                <a:ea typeface="Rubik"/>
              </a:rPr>
              <a:t>ז וּמָתוֹק הָאוֹר וְטוֹב לַעֵינַיִם לִרְאוֹת אֶת-הַשָּׁמֶשׁ:</a:t>
            </a:r>
          </a:p>
          <a:p>
            <a:pPr algn="r" rtl="1">
              <a:lnSpc>
                <a:spcPts val="3000"/>
              </a:lnSpc>
            </a:pPr>
            <a:r>
              <a:rPr sz="2000" b="0" i="0" lang="he-IL">
                <a:solidFill>
                  <a:srgbClr val="F8F8F8"/>
                </a:solidFill>
                <a:latin typeface="Rubik"/>
                <a:cs typeface="Rubik"/>
                <a:ea typeface="Rubik"/>
              </a:rPr>
              <a:t>ח כִּי אִם-שָׁנִים הַרְבֵּה יִחְיֶה הָאָדָם בְּכֻלָּם יִשְׂמָח וְיִזְכֹּר אֶת-יְמֵי הַחֹשֶׁךְ כִּי-הַרְבֵּה יִהְיוּ כָּל-שֶׁבָּא הָבֶל:</a:t>
            </a:r>
          </a:p>
          <a:p>
            <a:pPr algn="r" rtl="1">
              <a:lnSpc>
                <a:spcPts val="3000"/>
              </a:lnSpc>
            </a:pPr>
            <a:r>
              <a:rPr sz="2000" b="0" i="0" lang="he-IL">
                <a:solidFill>
                  <a:srgbClr val="F8F8F8"/>
                </a:solidFill>
                <a:latin typeface="Rubik"/>
                <a:cs typeface="Rubik"/>
                <a:ea typeface="Rubik"/>
              </a:rPr>
              <a:t>ט שְׂמַח בָּחוּר בְּיַלְדוּתֶךָ וִיטִיבְךָ לִבְּךָ בִּימֵי בְחוּרוֹתֶךָ וְהַלֵּךְ בְּדַרְכֵי לִבְּךָ וּבְמַרְאֵי עֵינֶיךָ וְדָע כִּי עַל-כָּל-אֵלֶּה יְבִיאֲךָ הָאֱלֹהִים בַּמִּשְׁפָּט:</a:t>
            </a:r>
          </a:p>
          <a:p>
            <a:pPr algn="r" rtl="1">
              <a:lnSpc>
                <a:spcPts val="3000"/>
              </a:lnSpc>
            </a:pPr>
            <a:r>
              <a:rPr sz="2000" b="0" i="0" lang="he-IL">
                <a:solidFill>
                  <a:srgbClr val="F8F8F8"/>
                </a:solidFill>
                <a:latin typeface="Rubik"/>
                <a:cs typeface="Rubik"/>
                <a:ea typeface="Rubik"/>
              </a:rPr>
              <a:t>י וְהָסֵר כַּעַס מִלִּבֶּךָ וְהַעֲבֵר רָעָה מִבְּשָׂרֶךָ כִּי-הַיַּלְדוּת וְהַשַּׁחֲרוּת הָבֶל:</a:t>
            </a:r>
          </a:p>
          <a:p>
            <a:pPr algn="r" rtl="1">
              <a:lnSpc>
                <a:spcPts val="3000"/>
              </a:lnSpc>
            </a:pPr>
            <a:r>
              <a:rPr sz="2000" b="0" i="0" lang="he-IL">
                <a:solidFill>
                  <a:srgbClr val="F8F8F8"/>
                </a:solidFill>
                <a:latin typeface="Rubik"/>
                <a:cs typeface="Rubik"/>
                <a:ea typeface="Rubik"/>
              </a:rPr>
              <a:t>א. על פי פסוק 9 שלפניך, על האדם ללכת בדרכי הלב ובמראה העיניים.</a:t>
            </a:r>
          </a:p>
          <a:p>
            <a:pPr algn="r" rtl="1">
              <a:lnSpc>
                <a:spcPts val="3000"/>
              </a:lnSpc>
            </a:pPr>
            <a:r>
              <a:rPr sz="2000" b="0" i="0" lang="he-IL">
                <a:solidFill>
                  <a:srgbClr val="F8F8F8"/>
                </a:solidFill>
                <a:latin typeface="Rubik"/>
                <a:cs typeface="Rubik"/>
                <a:ea typeface="Rubik"/>
              </a:rPr>
              <a:t>לדעתך, מדוע דווקא שני איברים אלה מובילים את האדם הצעיר? הסבר את דבריך. (10 נקודות)</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1</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קראו פסוקים א׳–ו׳ («שלח לחמך»). מה מתואר בקטע? הביאו ראיה מן הכתוב.</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״שלח לחמך על פני המים כי ברב הימים תמצאנו״. הפסוק מורה לעשות חסד ולשתף, גם בלי לדעת מה ההחזר. ״תן חלק לשבעה וגם לשמונה כי לא תדע מה יהיה רעה על הארץ״.</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2</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קראו פסוקים ז׳–י׳ («שמח בחור»). מה מתואר בקטע? הביאו ראיה מן הכתוב.</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״ומתוק האור וטוב לעינים לראות את השמש״. הוא מדגיש את שמחת החיים: ״כי אם שנים הרבה יחיה האדם בכלם ישמח ויזכר את ימי החשך כי הרבה יהיו כל שבא הבל״.</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3</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הסבירו את המושג «קורבנות» והדגימו אותו מקהלת י״א.</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מתנה מן החי או מן הצומח שמביא אדם למקדש לכבוד האל. המתנה מן החי היא בהמות או עופות טהורים הנשחטים במקדש ודמם הנזרק על המזבח משמש כפרה לנפש החוטא. במקרא מצויים סוגים רבים של קורבנות, שהעיקרים ביניהם הם: זבח (נקרא גם שלמים): קורבן זה מובא למקדש ה'על ידי היחיד כתרומה או כנדר לשם בקשת עזרה מהאל. איך זה בא לידי ביטוי בפרק:</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מחוון – שאלת הבגרות</a:t>
            </a:r>
          </a:p>
        </p:txBody>
      </p:sp>
      <p:sp>
        <p:nvSpPr>
          <p:cNvPr id="5" name="TextBox 4"/>
          <p:cNvSpPr txBox="1"/>
          <p:nvPr/>
        </p:nvSpPr>
        <p:spPr>
          <a:xfrm>
            <a:off x="1125220" y="1968500"/>
            <a:ext cx="9941560" cy="36830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שאלה 4</a:t>
            </a:r>
          </a:p>
          <a:p>
            <a:pPr algn="r" rtl="1">
              <a:lnSpc>
                <a:spcPts val="2850"/>
              </a:lnSpc>
            </a:pPr>
            <a:r>
              <a:rPr sz="1900" b="0" i="0" lang="he-IL">
                <a:solidFill>
                  <a:srgbClr val="F8F8F8"/>
                </a:solidFill>
                <a:latin typeface="Rubik"/>
                <a:cs typeface="Rubik"/>
                <a:ea typeface="Rubik"/>
              </a:rPr>
              <a:t>סעיף א'</a:t>
            </a:r>
          </a:p>
          <a:p>
            <a:pPr algn="r" rtl="1">
              <a:lnSpc>
                <a:spcPts val="2850"/>
              </a:lnSpc>
            </a:pPr>
            <a:r>
              <a:rPr sz="1900" b="0" i="0" lang="he-IL">
                <a:solidFill>
                  <a:srgbClr val="F8F8F8"/>
                </a:solidFill>
                <a:latin typeface="Rubik"/>
                <a:cs typeface="Rubik"/>
                <a:ea typeface="Rubik"/>
              </a:rPr>
              <a:t>לדעתי, האדם הצעיר מובל על ידי מראה עיניו, הנטייה היא לראות ולרצות את מה שהעין רואה. הלב, מבטא רגשות ומאוויים, וצעירים, בדרך כלל, נוטים לפעול מתוך רגש. לכן, דווקא שני איברים אלה מובילים את האדם הצעיר.</a:t>
            </a:r>
          </a:p>
          <a:p>
            <a:pPr algn="r" rtl="1">
              <a:lnSpc>
                <a:spcPts val="2850"/>
              </a:lnSpc>
            </a:pPr>
            <a:r>
              <a:rPr sz="1900" b="0" i="0" lang="he-IL">
                <a:solidFill>
                  <a:srgbClr val="F8F8F8"/>
                </a:solidFill>
                <a:latin typeface="Rubik"/>
                <a:cs typeface="Rubik"/>
                <a:ea typeface="Rubik"/>
              </a:rPr>
              <a:t>וכן תתקבלנה כל תשובה מנומקת.</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שלח לחמך על פני המים – שאלון 1261</dc:title>
  <dc:subject/>
  <dc:creator/>
  <cp:keywords/>
  <dc:description/>
  <cp:lastModifiedBy/>
  <cp:revision>1</cp:revision>
  <dcterms:created xsi:type="dcterms:W3CDTF">2013-01-27T09:14:16Z</dcterms:created>
  <dcterms:modified xsi:type="dcterms:W3CDTF">2013-01-27T09:15:58Z</dcterms:modified>
  <cp:category/>
</cp:coreProperties>
</file>