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0907" y="952500"/>
            <a:ext cx="1397992"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קהלת י״ב</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זכור את בוראיך</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1261 · קהלת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«זכור את בוראיך» (קהלת י״ב)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«קהלת»</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ומצודת דוד</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קהלת</a:t>
            </a:r>
          </a:p>
        </p:txBody>
      </p:sp>
      <p:sp>
        <p:nvSpPr>
          <p:cNvPr id="6" name="TextBox 5"/>
          <p:cNvSpPr txBox="1"/>
          <p:nvPr/>
        </p:nvSpPr>
        <p:spPr>
          <a:xfrm>
            <a:off x="6393624" y="2527300"/>
            <a:ext cx="4853051"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קהלת ביקש למצוא ״דברי חפץ וכתוב ישר דברי אמת״.</a:t>
            </a:r>
          </a:p>
        </p:txBody>
      </p:sp>
      <p:sp>
        <p:nvSpPr>
          <p:cNvPr id="7" name="TextBox 6"/>
          <p:cNvSpPr txBox="1"/>
          <p:nvPr/>
        </p:nvSpPr>
        <p:spPr>
          <a:xfrm>
            <a:off x="9453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הבל</a:t>
            </a:r>
          </a:p>
        </p:txBody>
      </p:sp>
      <p:sp>
        <p:nvSpPr>
          <p:cNvPr id="8" name="TextBox 7"/>
          <p:cNvSpPr txBox="1"/>
          <p:nvPr/>
        </p:nvSpPr>
        <p:spPr>
          <a:xfrm>
            <a:off x="945324" y="2527300"/>
            <a:ext cx="4853051"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הבל הבלים אמר קהלת.</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זכור את בוראיך (פסוקים א׳–ח׳)</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סיום הספר (פסוקים ט׳–י״ד)</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קהלת י"ב, ד'</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וְסֻגְּרוּ דְלָתַיִם בַּשּׁוּק בִּשְׁפַל</a:t>
            </a:r>
            <a:r>
              <a:rPr sz="4100" b="0" i="0" lang="he-IL">
                <a:solidFill>
                  <a:srgbClr val="141414"/>
                </a:solidFill>
                <a:latin typeface="Frank Ruhl Libre"/>
                <a:cs typeface="Frank Ruhl Libre"/>
                <a:ea typeface="Frank Ruhl Libre"/>
              </a:rPr>
              <a:t> קוֹל הַטַּחֲנָה וְיָקוּם לְקוֹל הַצִּפּוֹר וְיִשַּׁחוּ כָּל־בְּנוֹת הַשִּׁיר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״וזכר את בוראיך בימי בחורתיך עד אשר לא יבאו ימי הרעה והגיעו שנים אשר תאמר אין לי בהם חפץ״.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קהלת י"ב, י"ב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וְיֹתֵר </a:t>
            </a:r>
            <a:r>
              <a:rPr sz="4100" b="1" i="0" lang="he-IL">
                <a:solidFill>
                  <a:srgbClr val="E63946"/>
                </a:solidFill>
                <a:latin typeface="Frank Ruhl Libre"/>
                <a:cs typeface="Frank Ruhl Libre"/>
                <a:ea typeface="Frank Ruhl Libre"/>
              </a:rPr>
              <a:t>מֵהֵמָּה בְּנִי הִזָּהֵר עֲשׂוֹת סְפָרִים הַרְבֵּה</a:t>
            </a:r>
            <a:r>
              <a:rPr sz="4100" b="0" i="0" lang="he-IL">
                <a:solidFill>
                  <a:srgbClr val="141414"/>
                </a:solidFill>
                <a:latin typeface="Frank Ruhl Libre"/>
                <a:cs typeface="Frank Ruhl Libre"/>
                <a:ea typeface="Frank Ruhl Libre"/>
              </a:rPr>
              <a:t> אֵין קֵץ וְלַהַג הַרְבֵּה יְגִעַת בָּשָׂר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אחרי שהוא מסיים את דבריו, יש מעין אפילוג בגוף שלישי: ״ויתר שהיה קהלת חכם עוד לימד דעת את העם ואזן וחקר תקן…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קהלת י"ב, 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עַד אֲשֶׁר לֹא־תֶחְשַׁךְ הַשֶּׁמֶשׁ וְהָאוֹר וְהַיָּרֵחַ</a:t>
            </a:r>
            <a:r>
              <a:rPr sz="4100" b="0" i="0" lang="he-IL">
                <a:solidFill>
                  <a:srgbClr val="141414"/>
                </a:solidFill>
                <a:latin typeface="Frank Ruhl Libre"/>
                <a:cs typeface="Frank Ruhl Libre"/>
                <a:ea typeface="Frank Ruhl Libre"/>
              </a:rPr>
              <a:t> וְהַכּוֹכָבִים וְשָׁבוּ הֶעָבִים אַחַר הַגָּשֶׁם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אחר כך בא תיאור שירי של הזקנה והמוות: ״עד אשר לא תחשך השמש והאור והירח והכוכבים ושבו העבים אחר הגשם״.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קהלת י"ב, ה'</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גַּם מִגָּבֹהַּ יִרָאוּ וְחַתְחַתִּים בַּדֶּרֶךְ </a:t>
            </a:r>
            <a:r>
              <a:rPr sz="4100" b="1" i="0" lang="he-IL">
                <a:solidFill>
                  <a:srgbClr val="E63946"/>
                </a:solidFill>
                <a:latin typeface="Frank Ruhl Libre"/>
                <a:cs typeface="Frank Ruhl Libre"/>
                <a:ea typeface="Frank Ruhl Libre"/>
              </a:rPr>
              <a:t>וְיָנֵאץ הַשָּׁקֵד וְיִסְתַּבֵּל הֶחָגָב וְתָפֵר הָאֲבִיּוֹנָה</a:t>
            </a:r>
            <a:r>
              <a:rPr sz="4100" b="0" i="0" lang="he-IL">
                <a:solidFill>
                  <a:srgbClr val="141414"/>
                </a:solidFill>
                <a:latin typeface="Frank Ruhl Libre"/>
                <a:cs typeface="Frank Ruhl Libre"/>
                <a:ea typeface="Frank Ruhl Libre"/>
              </a:rPr>
              <a:t> כִּי־הֹלֵךְ הָאָדָם אֶל־בֵּית עוֹלָמוֹ וְסָבְבוּ בַשּׁוּק הַסּוֹפְדִים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הדימויים נמשכים: ״וינאץ השקד ויסתבל החגב ותפר האביונה״, עד אשר לא ירחק חבל הכסף ותרץ גלת הזהב ותשבר כד על המבוע ונרץ…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וישחו</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ענין השפלה ונמיכה כמו ושח גבהות האדם (ישעיה ב יז).</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דלתים</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על השפתים יאמר וכן נאמר דלתי פניו מי פתח (איוב מא ו).</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בשר</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כן יקרא האדם וכמו שנאמר יבוא כל בשר להשתחות לפני אמר ה׳ (ישעיה סו כג).</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השקד</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ענין השתדלות והתמדה כמו שיקדו ושמרו (עזרא ח כט).</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ויסתבל</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מלשון סבל ומשא כבד.</a:t>
            </a:r>
          </a:p>
        </p:txBody>
      </p:sp>
      <p:sp>
        <p:nvSpPr>
          <p:cNvPr id="15" name="TextBox 14"/>
          <p:cNvSpPr txBox="1"/>
          <p:nvPr/>
        </p:nvSpPr>
        <p:spPr>
          <a:xfrm>
            <a:off x="906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החגב</a:t>
            </a:r>
          </a:p>
        </p:txBody>
      </p:sp>
      <p:sp>
        <p:nvSpPr>
          <p:cNvPr id="16" name="TextBox 15"/>
          <p:cNvSpPr txBox="1"/>
          <p:nvPr/>
        </p:nvSpPr>
        <p:spPr>
          <a:xfrm>
            <a:off x="906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מין ארבה כמו שנאמר ואת החגב למינהו (ויקרא יא כב).</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קהלת י"ב, ד'</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בִּשְׁפַל קוֹל הַטַּחֲנָה</a:t>
            </a:r>
            <a:r>
              <a:rPr sz="2800" b="0" i="0" lang="he-IL">
                <a:solidFill>
                  <a:srgbClr val="141414"/>
                </a:solidFill>
                <a:latin typeface="Frank Ruhl Libre"/>
                <a:cs typeface="Frank Ruhl Libre"/>
                <a:ea typeface="Frank Ruhl Libre"/>
              </a:rPr>
              <a:t>. קוֹל רֵחַיִם הַטּוֹחֲנִים מַאֲכָל שֶׁבְּמֵעָיו, וְהוּא הַקֻרְקְבָן וְהַמְּסֵס:</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«בִּשְׁפַל קוֹל הַטַּחֲנָה»?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מצודת דוד</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מצודת דוד על קהלת י"ב, י"ב</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ויותר מהמה בני הזהר</a:t>
            </a:r>
            <a:r>
              <a:rPr sz="2800" b="0" i="0" lang="he-IL">
                <a:solidFill>
                  <a:srgbClr val="141414"/>
                </a:solidFill>
                <a:latin typeface="Frank Ruhl Libre"/>
                <a:cs typeface="Frank Ruhl Libre"/>
                <a:ea typeface="Frank Ruhl Libre"/>
              </a:rPr>
              <a:t>. אמר דרך חיבה, אתה בני הזהר עוד יותר במעשיך, ממה שנאמר בספרים האלה המלמדים להזהר:</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מצודת דוד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א׳–ח׳ («זכור את בוראיך»).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ט׳–י״ד («סיום הספר»).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הסבירו את המושג «קורבנות» והדגימו אותו מקהלת י״ב.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מה לדעתכם המסר המרכזי של קהלת י״ב?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זכור את בוראיך</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זכור את בוראיך</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סיום הספר</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 (שאלון 1282))</a:t>
            </a:r>
          </a:p>
          <a:p>
            <a:pPr algn="r" rtl="1">
              <a:lnSpc>
                <a:spcPts val="3000"/>
              </a:lnSpc>
            </a:pPr>
            <a:r>
              <a:rPr sz="2000" b="0" i="0" lang="he-IL">
                <a:solidFill>
                  <a:srgbClr val="141414"/>
                </a:solidFill>
                <a:latin typeface="Assistant"/>
                <a:cs typeface="Assistant"/>
                <a:ea typeface="Assistant"/>
              </a:rPr>
              <a:t>4. קרא קהלת, י"ב, 7-1.</a:t>
            </a:r>
          </a:p>
          <a:p>
            <a:pPr algn="r" rtl="1">
              <a:lnSpc>
                <a:spcPts val="3000"/>
              </a:lnSpc>
            </a:pPr>
            <a:r>
              <a:rPr sz="2000" b="0" i="0" lang="he-IL">
                <a:solidFill>
                  <a:srgbClr val="141414"/>
                </a:solidFill>
                <a:latin typeface="Assistant"/>
                <a:cs typeface="Assistant"/>
                <a:ea typeface="Assistant"/>
              </a:rPr>
              <a:t>א וּזְכֹר אֶת-בּוֹרְאֶיךָ בִּימֵי בְּחוּרֹתֶיךָ עַד אֲשֶׁר לֹא-יָבֹאוּ יְמֵי הָרָעָה וְהִגִּיעוּ שָׁנִים אֲשֶׁר תֹּאמַר אֵין-לִי בָהֶם חֵפֶץ:</a:t>
            </a:r>
          </a:p>
          <a:p>
            <a:pPr algn="r" rtl="1">
              <a:lnSpc>
                <a:spcPts val="3000"/>
              </a:lnSpc>
            </a:pPr>
            <a:r>
              <a:rPr sz="2000" b="0" i="0" lang="he-IL">
                <a:solidFill>
                  <a:srgbClr val="141414"/>
                </a:solidFill>
                <a:latin typeface="Assistant"/>
                <a:cs typeface="Assistant"/>
                <a:ea typeface="Assistant"/>
              </a:rPr>
              <a:t>ב עַד אֲשֶׁר לֹא-תֶחְשַׁךְ הַשֶּׁמֶשׁ וְהָאוֹר וְהַיָּרֵחַ וְהַכּוֹכָבִים וְשָׁבוּ הֶעָבִים אַחַר הַגָּשֶׁם:</a:t>
            </a:r>
          </a:p>
          <a:p>
            <a:pPr algn="r" rtl="1">
              <a:lnSpc>
                <a:spcPts val="3000"/>
              </a:lnSpc>
            </a:pPr>
            <a:r>
              <a:rPr sz="2000" b="0" i="0" lang="he-IL">
                <a:solidFill>
                  <a:srgbClr val="141414"/>
                </a:solidFill>
                <a:latin typeface="Assistant"/>
                <a:cs typeface="Assistant"/>
                <a:ea typeface="Assistant"/>
              </a:rPr>
              <a:t>ג בְּיּוֹם שֶׁיָּזֻעוּ שֹׁמְרֵי הַבַּיִת וְהִתְעַוְּתוּ אַנְשֵׁי הַחָיִל וּבָטְלוּ הַטֹּחֲנוֹת כִּי מִעֵטוּ וְחָשְׁכוּ הָרֹאוֹת בָּאֲרֻבּוֹת:</a:t>
            </a:r>
          </a:p>
          <a:p>
            <a:pPr algn="r" rtl="1">
              <a:lnSpc>
                <a:spcPts val="3000"/>
              </a:lnSpc>
            </a:pPr>
            <a:r>
              <a:rPr sz="2000" b="0" i="0" lang="he-IL">
                <a:solidFill>
                  <a:srgbClr val="141414"/>
                </a:solidFill>
                <a:latin typeface="Assistant"/>
                <a:cs typeface="Assistant"/>
                <a:ea typeface="Assistant"/>
              </a:rPr>
              <a:t>ד וְסֻגְּרוּ דְלָתַיִם בַּשּׁוּק בִּשְׁפַל קוֹל הַטַּחֲנָה וְיָקוּם לְקוֹל הַצִּפּוֹר וְיִשַּׁחוּ כָּל-בְּנוֹת הַשִּׁיר: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א׳–ח׳ («זכור את בוראיך»).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״וזכר את בוראיך בימי בחורתיך עד אשר לא יבאו ימי הרעה והגיעו שנים אשר תאמר אין לי בהם חפץ״. הפרק פותח בקריאה לזכור את הבורא בנעורים, לפני הזקנה.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ט׳–י״ד («סיום הספר»).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אחרי שהוא מסיים את דבריו, יש מעין אפילוג בגוף שלישי: ״ויתר שהיה קהלת חכם עוד לימד דעת את העם ואזן וחקר תקן משלים הרבה״. קהלת ביקש למצוא ״דברי חפץ וכתוב ישר דברי אמת״.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הסבירו את המושג «קורבנות» והדגימו אותו מקהלת י״ב.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סעיף א'</a:t>
            </a:r>
          </a:p>
          <a:p>
            <a:pPr algn="r" rtl="1">
              <a:lnSpc>
                <a:spcPts val="2850"/>
              </a:lnSpc>
            </a:pPr>
            <a:r>
              <a:rPr sz="1900" b="0" i="0" lang="he-IL">
                <a:solidFill>
                  <a:srgbClr val="141414"/>
                </a:solidFill>
                <a:latin typeface="Assistant"/>
                <a:cs typeface="Assistant"/>
                <a:ea typeface="Assistant"/>
              </a:rPr>
              <a:t>דימויים של הזקנה (על התלמיד להביא שתי דוגמאות ולהסבירן):</a:t>
            </a:r>
          </a:p>
          <a:p>
            <a:pPr algn="r" rtl="1">
              <a:lnSpc>
                <a:spcPts val="2850"/>
              </a:lnSpc>
            </a:pPr>
            <a:r>
              <a:rPr sz="1900" b="0" i="0" lang="he-IL">
                <a:solidFill>
                  <a:srgbClr val="141414"/>
                </a:solidFill>
                <a:latin typeface="Assistant"/>
                <a:cs typeface="Assistant"/>
                <a:ea typeface="Assistant"/>
              </a:rPr>
              <a:t>"עד אשר לא תחשך השמש והאור והירח והכוכבים ושבו העבים אחר הגשם" – הזקנה מתוארת כתקופה חשוכה ומעוננת.</a:t>
            </a:r>
          </a:p>
          <a:p>
            <a:pPr algn="r" rtl="1">
              <a:lnSpc>
                <a:spcPts val="2850"/>
              </a:lnSpc>
            </a:pPr>
            <a:r>
              <a:rPr sz="1900" b="0" i="0" lang="he-IL">
                <a:solidFill>
                  <a:srgbClr val="141414"/>
                </a:solidFill>
                <a:latin typeface="Assistant"/>
                <a:cs typeface="Assistant"/>
                <a:ea typeface="Assistant"/>
              </a:rPr>
              <a:t>"יזועו שמרי הבית" – הידיים רועדות.</a:t>
            </a:r>
          </a:p>
          <a:p>
            <a:pPr algn="r" rtl="1">
              <a:lnSpc>
                <a:spcPts val="2850"/>
              </a:lnSpc>
            </a:pPr>
            <a:r>
              <a:rPr sz="1900" b="0" i="0" lang="he-IL">
                <a:solidFill>
                  <a:srgbClr val="141414"/>
                </a:solidFill>
                <a:latin typeface="Assistant"/>
                <a:cs typeface="Assistant"/>
                <a:ea typeface="Assistant"/>
              </a:rPr>
              <a:t>"והתעותו אנשי החיל" – הרגליים מתעוותות.</a:t>
            </a:r>
          </a:p>
          <a:p>
            <a:pPr algn="r" rtl="1">
              <a:lnSpc>
                <a:spcPts val="2850"/>
              </a:lnSpc>
            </a:pPr>
            <a:r>
              <a:rPr sz="1900" b="0" i="0" lang="he-IL">
                <a:solidFill>
                  <a:srgbClr val="141414"/>
                </a:solidFill>
                <a:latin typeface="Assistant"/>
                <a:cs typeface="Assistant"/>
                <a:ea typeface="Assistant"/>
              </a:rPr>
              <a:t>וכן כל דימוי נוסף המתאר את הזקנה בפסוקים אלה.</a:t>
            </a:r>
          </a:p>
          <a:p>
            <a:pPr algn="r" rtl="1">
              <a:lnSpc>
                <a:spcPts val="2850"/>
              </a:lnSpc>
            </a:pPr>
            <a:r>
              <a:rPr sz="1900" b="0" i="0" lang="he-IL">
                <a:solidFill>
                  <a:srgbClr val="141414"/>
                </a:solidFill>
                <a:latin typeface="Assistant"/>
                <a:cs typeface="Assistant"/>
                <a:ea typeface="Assistant"/>
              </a:rPr>
              <a:t>סעיף ב'</a:t>
            </a:r>
          </a:p>
          <a:p>
            <a:pPr algn="r" rtl="1">
              <a:lnSpc>
                <a:spcPts val="2850"/>
              </a:lnSpc>
            </a:pPr>
            <a:r>
              <a:rPr sz="1900" b="0" i="0" lang="he-IL">
                <a:solidFill>
                  <a:srgbClr val="141414"/>
                </a:solidFill>
                <a:latin typeface="Assistant"/>
                <a:cs typeface="Assistant"/>
                <a:ea typeface="Assistant"/>
              </a:rPr>
              <a:t>קהלת י"א, 7: "ומתוק האור וטוב לעיניים לראות את השמש" – קהלת מגיע לתובנה שהחיים יקרים ויש ליהנות מהם. הוא מדמה את החיים לתקופה של אור שהוא טוב ונעים לבני האדם, לעומת הזקנה הנתפסת כתקופה חשוכה ומעוננת. לכן על האדם ליהנות בשנות צעירותו, כשעיניו עוד רואות את אור השמש והחיים מצטיירים כמוארים.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זכור את בוראיך – שאלון 1261</dc:title>
  <dc:subject/>
  <dc:creator/>
  <cp:keywords/>
  <dc:description/>
  <cp:lastModifiedBy/>
  <cp:revision>1</cp:revision>
  <dcterms:created xsi:type="dcterms:W3CDTF">2013-01-27T09:14:16Z</dcterms:created>
  <dcterms:modified xsi:type="dcterms:W3CDTF">2013-01-27T09:15:58Z</dcterms:modified>
  <cp:category/>
</cp:coreProperties>
</file>