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629275" y="1397000"/>
            <a:ext cx="5886450" cy="444500"/>
          </a:xfrm>
          <a:prstGeom prst="rect">
            <a:avLst/>
          </a:prstGeom>
          <a:noFill/>
        </p:spPr>
        <p:txBody>
          <a:bodyPr wrap="square" lIns="0" rIns="0" tIns="0" bIns="0" anchor="t"/>
          <a:lstStyle/>
          <a:p>
            <a:pPr algn="r" rtl="1">
              <a:lnSpc>
                <a:spcPts val="3500"/>
              </a:lnSpc>
            </a:pPr>
            <a:r>
              <a:rPr sz="2400" b="1" i="0" lang="he-IL">
                <a:solidFill>
                  <a:srgbClr val="8C2B1E"/>
                </a:solidFill>
                <a:latin typeface="Frank Ruhl Libre"/>
                <a:cs typeface="Frank Ruhl Libre"/>
                <a:ea typeface="Frank Ruhl Libre"/>
              </a:rPr>
              <a:t>קהלת ב׳</a:t>
            </a:r>
          </a:p>
        </p:txBody>
      </p:sp>
      <p:sp>
        <p:nvSpPr>
          <p:cNvPr id="4" name="TextBox 3"/>
          <p:cNvSpPr txBox="1"/>
          <p:nvPr/>
        </p:nvSpPr>
        <p:spPr>
          <a:xfrm>
            <a:off x="5629275" y="1841500"/>
            <a:ext cx="5886450" cy="2667000"/>
          </a:xfrm>
          <a:prstGeom prst="rect">
            <a:avLst/>
          </a:prstGeom>
          <a:noFill/>
        </p:spPr>
        <p:txBody>
          <a:bodyPr wrap="square" lIns="0" rIns="0" tIns="0" bIns="0" anchor="ctr"/>
          <a:lstStyle/>
          <a:p>
            <a:pPr algn="r" rtl="1">
              <a:lnSpc>
                <a:spcPts val="7559"/>
              </a:lnSpc>
            </a:pPr>
            <a:r>
              <a:rPr sz="7000" b="1" i="0" lang="he-IL">
                <a:solidFill>
                  <a:srgbClr val="3B2A1A"/>
                </a:solidFill>
                <a:latin typeface="Frank Ruhl Libre"/>
                <a:cs typeface="Frank Ruhl Libre"/>
                <a:ea typeface="Frank Ruhl Libre"/>
              </a:rPr>
              <a:t>חכמה, עושר ושמחה</a:t>
            </a:r>
          </a:p>
        </p:txBody>
      </p:sp>
      <p:sp>
        <p:nvSpPr>
          <p:cNvPr id="5" name="TextBox 4"/>
          <p:cNvSpPr txBox="1"/>
          <p:nvPr/>
        </p:nvSpPr>
        <p:spPr>
          <a:xfrm>
            <a:off x="9272490" y="4508500"/>
            <a:ext cx="1996078" cy="406400"/>
          </a:xfrm>
          <a:prstGeom prst="rect">
            <a:avLst/>
          </a:prstGeom>
          <a:noFill/>
        </p:spPr>
        <p:txBody>
          <a:bodyPr wrap="square" lIns="0" rIns="0" tIns="0" bIns="0" anchor="t"/>
          <a:lstStyle/>
          <a:p>
            <a:pPr algn="r" rtl="1">
              <a:lnSpc>
                <a:spcPts val="3200"/>
              </a:lnSpc>
            </a:pPr>
            <a:r>
              <a:rPr sz="2100" b="1" i="0" lang="he-IL">
                <a:solidFill>
                  <a:srgbClr val="F6EAD0"/>
                </a:solidFill>
                <a:latin typeface="Frank Ruhl Libre"/>
                <a:cs typeface="Frank Ruhl Libre"/>
                <a:ea typeface="Frank Ruhl Libre"/>
              </a:rPr>
              <a:t>שאלון 1261 · קהלת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46482" y="508000"/>
            <a:ext cx="543817"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פתיחה</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1</a:t>
            </a:r>
          </a:p>
        </p:txBody>
      </p:sp>
      <p:sp>
        <p:nvSpPr>
          <p:cNvPr id="6" name="TextBox 5"/>
          <p:cNvSpPr txBox="1"/>
          <p:nvPr/>
        </p:nvSpPr>
        <p:spPr>
          <a:xfrm>
            <a:off x="4611941" y="17462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נכיר את הסיפור «חכמה, עושר ושמחה» (קהלת ב׳)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2</a:t>
            </a:r>
          </a:p>
        </p:txBody>
      </p:sp>
      <p:sp>
        <p:nvSpPr>
          <p:cNvPr id="8" name="TextBox 7"/>
          <p:cNvSpPr txBox="1"/>
          <p:nvPr/>
        </p:nvSpPr>
        <p:spPr>
          <a:xfrm>
            <a:off x="4611941" y="29146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נבחן כיצד הסיפור מבטא את התמה «קהלת»</a:t>
            </a:r>
          </a:p>
        </p:txBody>
      </p:sp>
      <p:sp>
        <p:nvSpPr>
          <p:cNvPr id="9" name="TextBox 8"/>
          <p:cNvSpPr txBox="1"/>
          <p:nvPr/>
        </p:nvSpPr>
        <p:spPr>
          <a:xfrm>
            <a:off x="10706100" y="41783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3</a:t>
            </a:r>
          </a:p>
        </p:txBody>
      </p:sp>
      <p:sp>
        <p:nvSpPr>
          <p:cNvPr id="10" name="TextBox 9"/>
          <p:cNvSpPr txBox="1"/>
          <p:nvPr/>
        </p:nvSpPr>
        <p:spPr>
          <a:xfrm>
            <a:off x="4611941" y="40830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נקרא פסוקי מפתח ונעמיק בפירוש רש"י ומצודת דוד</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4</a:t>
            </a:r>
          </a:p>
        </p:txBody>
      </p:sp>
      <p:sp>
        <p:nvSpPr>
          <p:cNvPr id="12" name="TextBox 11"/>
          <p:cNvSpPr txBox="1"/>
          <p:nvPr/>
        </p:nvSpPr>
        <p:spPr>
          <a:xfrm>
            <a:off x="4611941" y="52514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938966" y="508000"/>
            <a:ext cx="35133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רקע</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הדמויות בסיפור</a:t>
            </a:r>
          </a:p>
        </p:txBody>
      </p:sp>
      <p:sp>
        <p:nvSpPr>
          <p:cNvPr id="5" name="TextBox 4"/>
          <p:cNvSpPr txBox="1"/>
          <p:nvPr/>
        </p:nvSpPr>
        <p:spPr>
          <a:xfrm>
            <a:off x="6406705" y="1917700"/>
            <a:ext cx="4826889" cy="482600"/>
          </a:xfrm>
          <a:prstGeom prst="rect">
            <a:avLst/>
          </a:prstGeom>
          <a:noFill/>
        </p:spPr>
        <p:txBody>
          <a:bodyPr wrap="square" lIns="0" rIns="0" tIns="0" bIns="0" anchor="t"/>
          <a:lstStyle/>
          <a:p>
            <a:pPr algn="r" rtl="1">
              <a:lnSpc>
                <a:spcPts val="3800"/>
              </a:lnSpc>
            </a:pPr>
            <a:r>
              <a:rPr sz="2800" b="1" i="0" lang="he-IL">
                <a:solidFill>
                  <a:srgbClr val="8C2B1E"/>
                </a:solidFill>
                <a:latin typeface="Frank Ruhl Libre"/>
                <a:cs typeface="Frank Ruhl Libre"/>
                <a:ea typeface="Frank Ruhl Libre"/>
              </a:rPr>
              <a:t>הבל</a:t>
            </a:r>
          </a:p>
        </p:txBody>
      </p:sp>
      <p:sp>
        <p:nvSpPr>
          <p:cNvPr id="6" name="TextBox 5"/>
          <p:cNvSpPr txBox="1"/>
          <p:nvPr/>
        </p:nvSpPr>
        <p:spPr>
          <a:xfrm>
            <a:off x="6406705" y="2476500"/>
            <a:ext cx="4826889" cy="3606800"/>
          </a:xfrm>
          <a:prstGeom prst="rect">
            <a:avLst/>
          </a:prstGeom>
          <a:noFill/>
        </p:spPr>
        <p:txBody>
          <a:bodyPr wrap="square" lIns="0" rIns="0" tIns="0" bIns="0" anchor="t"/>
          <a:lstStyle/>
          <a:p>
            <a:pPr algn="r" rtl="1">
              <a:lnSpc>
                <a:spcPts val="2565"/>
              </a:lnSpc>
            </a:pPr>
            <a:r>
              <a:rPr sz="1900" b="0" i="0" lang="he-IL">
                <a:solidFill>
                  <a:srgbClr val="3B2A1A"/>
                </a:solidFill>
                <a:latin typeface="David Libre"/>
                <a:cs typeface="David Libre"/>
                <a:ea typeface="David Libre"/>
              </a:rPr>
              <a:t>הכל הבל ורעות רוח, ואין יתרון תחת השמש.</a:t>
            </a:r>
          </a:p>
        </p:txBody>
      </p:sp>
      <p:sp>
        <p:nvSpPr>
          <p:cNvPr id="7" name="TextBox 6"/>
          <p:cNvSpPr txBox="1"/>
          <p:nvPr/>
        </p:nvSpPr>
        <p:spPr>
          <a:xfrm>
            <a:off x="958405" y="1917700"/>
            <a:ext cx="4826889" cy="482600"/>
          </a:xfrm>
          <a:prstGeom prst="rect">
            <a:avLst/>
          </a:prstGeom>
          <a:noFill/>
        </p:spPr>
        <p:txBody>
          <a:bodyPr wrap="square" lIns="0" rIns="0" tIns="0" bIns="0" anchor="t"/>
          <a:lstStyle/>
          <a:p>
            <a:pPr algn="r" rtl="1">
              <a:lnSpc>
                <a:spcPts val="3800"/>
              </a:lnSpc>
            </a:pPr>
            <a:r>
              <a:rPr sz="2800" b="1" i="0" lang="he-IL">
                <a:solidFill>
                  <a:srgbClr val="8C2B1E"/>
                </a:solidFill>
                <a:latin typeface="Frank Ruhl Libre"/>
                <a:cs typeface="Frank Ruhl Libre"/>
                <a:ea typeface="Frank Ruhl Libre"/>
              </a:rPr>
              <a:t>קהלת</a:t>
            </a:r>
          </a:p>
        </p:txBody>
      </p:sp>
      <p:sp>
        <p:nvSpPr>
          <p:cNvPr id="8" name="TextBox 7"/>
          <p:cNvSpPr txBox="1"/>
          <p:nvPr/>
        </p:nvSpPr>
        <p:spPr>
          <a:xfrm>
            <a:off x="958405" y="2476500"/>
            <a:ext cx="4826889" cy="3606800"/>
          </a:xfrm>
          <a:prstGeom prst="rect">
            <a:avLst/>
          </a:prstGeom>
          <a:noFill/>
        </p:spPr>
        <p:txBody>
          <a:bodyPr wrap="square" lIns="0" rIns="0" tIns="0" bIns="0" anchor="t"/>
          <a:lstStyle/>
          <a:p>
            <a:pPr algn="r" rtl="1">
              <a:lnSpc>
                <a:spcPts val="2565"/>
              </a:lnSpc>
            </a:pPr>
            <a:r>
              <a:rPr sz="1900" b="0" i="0" lang="he-IL">
                <a:solidFill>
                  <a:srgbClr val="3B2A1A"/>
                </a:solidFill>
                <a:latin typeface="David Libre"/>
                <a:cs typeface="David Libre"/>
                <a:ea typeface="David Libre"/>
              </a:rPr>
              <a:t>קהלת שונא את עמלו, ״שאני עמל תחת השמש שאניחנו לאדם שיהיה אחרי״.</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938966" y="508000"/>
            <a:ext cx="35133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רקע</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רצף האירועים</a:t>
            </a:r>
          </a:p>
        </p:txBody>
      </p:sp>
      <p:sp>
        <p:nvSpPr>
          <p:cNvPr id="5" name="TextBox 4"/>
          <p:cNvSpPr txBox="1"/>
          <p:nvPr/>
        </p:nvSpPr>
        <p:spPr>
          <a:xfrm>
            <a:off x="9910762" y="1866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1</a:t>
            </a:r>
          </a:p>
        </p:txBody>
      </p:sp>
      <p:sp>
        <p:nvSpPr>
          <p:cNvPr id="6" name="TextBox 5"/>
          <p:cNvSpPr txBox="1"/>
          <p:nvPr/>
        </p:nvSpPr>
        <p:spPr>
          <a:xfrm>
            <a:off x="9070482" y="2425700"/>
            <a:ext cx="2213959"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קהלת בודק שמחה ועושר: בונה בתים, נוטע כרמים, אוסף כסף וזהב.</a:t>
            </a:r>
          </a:p>
        </p:txBody>
      </p:sp>
      <p:sp>
        <p:nvSpPr>
          <p:cNvPr id="7" name="TextBox 6"/>
          <p:cNvSpPr txBox="1"/>
          <p:nvPr/>
        </p:nvSpPr>
        <p:spPr>
          <a:xfrm>
            <a:off x="7189787" y="1866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2</a:t>
            </a:r>
          </a:p>
        </p:txBody>
      </p:sp>
      <p:sp>
        <p:nvSpPr>
          <p:cNvPr id="8" name="TextBox 7"/>
          <p:cNvSpPr txBox="1"/>
          <p:nvPr/>
        </p:nvSpPr>
        <p:spPr>
          <a:xfrm>
            <a:off x="6349507" y="2425700"/>
            <a:ext cx="2213959"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הכל הבל ורעות רוח, ואין יתרון תחת השמש.</a:t>
            </a:r>
          </a:p>
        </p:txBody>
      </p:sp>
      <p:sp>
        <p:nvSpPr>
          <p:cNvPr id="9" name="TextBox 8"/>
          <p:cNvSpPr txBox="1"/>
          <p:nvPr/>
        </p:nvSpPr>
        <p:spPr>
          <a:xfrm>
            <a:off x="4468812" y="1866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3</a:t>
            </a:r>
          </a:p>
        </p:txBody>
      </p:sp>
      <p:sp>
        <p:nvSpPr>
          <p:cNvPr id="10" name="TextBox 9"/>
          <p:cNvSpPr txBox="1"/>
          <p:nvPr/>
        </p:nvSpPr>
        <p:spPr>
          <a:xfrm>
            <a:off x="3628532" y="2425700"/>
            <a:ext cx="2213959"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יתרון החכמה מן הסכלות כיתרון האור מן החושך, אך מקרה אחד לכולם.</a:t>
            </a:r>
          </a:p>
        </p:txBody>
      </p:sp>
      <p:sp>
        <p:nvSpPr>
          <p:cNvPr id="11" name="TextBox 10"/>
          <p:cNvSpPr txBox="1"/>
          <p:nvPr/>
        </p:nvSpPr>
        <p:spPr>
          <a:xfrm>
            <a:off x="1747837" y="1866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4</a:t>
            </a:r>
          </a:p>
        </p:txBody>
      </p:sp>
      <p:sp>
        <p:nvSpPr>
          <p:cNvPr id="12" name="TextBox 11"/>
          <p:cNvSpPr txBox="1"/>
          <p:nvPr/>
        </p:nvSpPr>
        <p:spPr>
          <a:xfrm>
            <a:off x="907557" y="2425700"/>
            <a:ext cx="2213959"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מה יהיה שכר האדם על עמלו אם יניח לאחר.</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63000" y="508000"/>
            <a:ext cx="172729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1/3</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קהלת ב', א'</a:t>
            </a:r>
          </a:p>
        </p:txBody>
      </p:sp>
      <p:sp>
        <p:nvSpPr>
          <p:cNvPr id="5" name="TextBox 4"/>
          <p:cNvSpPr txBox="1"/>
          <p:nvPr/>
        </p:nvSpPr>
        <p:spPr>
          <a:xfrm>
            <a:off x="1452245" y="2581275"/>
            <a:ext cx="9287510" cy="1822450"/>
          </a:xfrm>
          <a:prstGeom prst="rect">
            <a:avLst/>
          </a:prstGeom>
          <a:noFill/>
        </p:spPr>
        <p:txBody>
          <a:bodyPr wrap="square" lIns="0" rIns="0" tIns="0" bIns="0" anchor="t"/>
          <a:lstStyle/>
          <a:p>
            <a:pPr algn="ctr" rtl="1">
              <a:lnSpc>
                <a:spcPts val="7175"/>
              </a:lnSpc>
            </a:pPr>
            <a:r>
              <a:rPr sz="4100" b="0" i="0" lang="he-IL">
                <a:solidFill>
                  <a:srgbClr val="3B2A1A"/>
                </a:solidFill>
                <a:latin typeface="Frank Ruhl Libre"/>
                <a:cs typeface="Frank Ruhl Libre"/>
                <a:ea typeface="Frank Ruhl Libre"/>
              </a:rPr>
              <a:t>אָמַרְתִּי אֲנִי בְּלִבִּי </a:t>
            </a:r>
            <a:r>
              <a:rPr sz="4100" b="1" i="0" lang="he-IL">
                <a:solidFill>
                  <a:srgbClr val="7A1D10"/>
                </a:solidFill>
                <a:latin typeface="Frank Ruhl Libre"/>
                <a:cs typeface="Frank Ruhl Libre"/>
                <a:ea typeface="Frank Ruhl Libre"/>
              </a:rPr>
              <a:t>לְכָה־נָּא אֲנַסְּכָה בְשִׂמְחָה וּרְאֵה בְטוֹב</a:t>
            </a:r>
            <a:r>
              <a:rPr sz="4100" b="0" i="0" lang="he-IL">
                <a:solidFill>
                  <a:srgbClr val="3B2A1A"/>
                </a:solidFill>
                <a:latin typeface="Frank Ruhl Libre"/>
                <a:cs typeface="Frank Ruhl Libre"/>
                <a:ea typeface="Frank Ruhl Libre"/>
              </a:rPr>
              <a:t> וְהִנֵּה גַם־הוּא הָבֶל</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לפי טקסטולוגיה, קהלת מחליט להתנסות בחיי עושר ותענוגות כדי לבדוק אם יביאו אושר.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46927" y="508000"/>
            <a:ext cx="1743372"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2/3</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קהלת ב', ט"ו</a:t>
            </a:r>
          </a:p>
        </p:txBody>
      </p:sp>
      <p:sp>
        <p:nvSpPr>
          <p:cNvPr id="5" name="TextBox 4"/>
          <p:cNvSpPr txBox="1"/>
          <p:nvPr/>
        </p:nvSpPr>
        <p:spPr>
          <a:xfrm>
            <a:off x="1452245" y="2125662"/>
            <a:ext cx="9287510" cy="2733675"/>
          </a:xfrm>
          <a:prstGeom prst="rect">
            <a:avLst/>
          </a:prstGeom>
          <a:noFill/>
        </p:spPr>
        <p:txBody>
          <a:bodyPr wrap="square" lIns="0" rIns="0" tIns="0" bIns="0" anchor="t"/>
          <a:lstStyle/>
          <a:p>
            <a:pPr algn="ctr" rtl="1">
              <a:lnSpc>
                <a:spcPts val="7175"/>
              </a:lnSpc>
            </a:pPr>
            <a:r>
              <a:rPr sz="4100" b="0" i="0" lang="he-IL">
                <a:solidFill>
                  <a:srgbClr val="3B2A1A"/>
                </a:solidFill>
                <a:latin typeface="Frank Ruhl Libre"/>
                <a:cs typeface="Frank Ruhl Libre"/>
                <a:ea typeface="Frank Ruhl Libre"/>
              </a:rPr>
              <a:t>וְאָמַרְתִּי אֲנִי בְּלִבִּי כְּמִקְרֵה הַכְּסִיל </a:t>
            </a:r>
            <a:r>
              <a:rPr sz="4100" b="1" i="0" lang="he-IL">
                <a:solidFill>
                  <a:srgbClr val="7A1D10"/>
                </a:solidFill>
                <a:latin typeface="Frank Ruhl Libre"/>
                <a:cs typeface="Frank Ruhl Libre"/>
                <a:ea typeface="Frank Ruhl Libre"/>
              </a:rPr>
              <a:t>גַּם־אֲנִי</a:t>
            </a:r>
            <a:r>
              <a:rPr sz="4100" b="0" i="0" lang="he-IL">
                <a:solidFill>
                  <a:srgbClr val="3B2A1A"/>
                </a:solidFill>
                <a:latin typeface="Frank Ruhl Libre"/>
                <a:cs typeface="Frank Ruhl Libre"/>
                <a:ea typeface="Frank Ruhl Libre"/>
              </a:rPr>
              <a:t> יִקְרֵנִי וְלָמָּה חָכַמְתִּי אֲנִי אָז יֹתֵר וְדִבַּרְתִּי בְלִבִּי שֶׁגַּם־זֶה הָבֶל</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קהלת מסתכל ״לראות חכמה והוללות וסכלות״.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49110" y="508000"/>
            <a:ext cx="174118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3/3</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קהלת ב', ח'</a:t>
            </a:r>
          </a:p>
        </p:txBody>
      </p:sp>
      <p:sp>
        <p:nvSpPr>
          <p:cNvPr id="5" name="TextBox 4"/>
          <p:cNvSpPr txBox="1"/>
          <p:nvPr/>
        </p:nvSpPr>
        <p:spPr>
          <a:xfrm>
            <a:off x="1452245" y="2125662"/>
            <a:ext cx="9287510" cy="2733675"/>
          </a:xfrm>
          <a:prstGeom prst="rect">
            <a:avLst/>
          </a:prstGeom>
          <a:noFill/>
        </p:spPr>
        <p:txBody>
          <a:bodyPr wrap="square" lIns="0" rIns="0" tIns="0" bIns="0" anchor="t"/>
          <a:lstStyle/>
          <a:p>
            <a:pPr algn="ctr" rtl="1">
              <a:lnSpc>
                <a:spcPts val="7175"/>
              </a:lnSpc>
            </a:pPr>
            <a:r>
              <a:rPr sz="4100" b="0" i="0" lang="he-IL">
                <a:solidFill>
                  <a:srgbClr val="3B2A1A"/>
                </a:solidFill>
                <a:latin typeface="Frank Ruhl Libre"/>
                <a:cs typeface="Frank Ruhl Libre"/>
                <a:ea typeface="Frank Ruhl Libre"/>
              </a:rPr>
              <a:t>כָּנַסְתִּי לִי גַּם־כֶּסֶף וְזָהָב וּסְגֻלַּת מְלָכִים וְהַמְּדִינוֹת עָשִׂיתִי לִי שָׁרִים וְשָׁרוֹת וְתַעֲנֻגוֹת </a:t>
            </a:r>
            <a:r>
              <a:rPr sz="4100" b="1" i="0" lang="he-IL">
                <a:solidFill>
                  <a:srgbClr val="7A1D10"/>
                </a:solidFill>
                <a:latin typeface="Frank Ruhl Libre"/>
                <a:cs typeface="Frank Ruhl Libre"/>
                <a:ea typeface="Frank Ruhl Libre"/>
              </a:rPr>
              <a:t>בְּנֵי הָאָדָם שִׁדָּה וְשִׁדּוֹת</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הוא אוסף כסף וזהב וסגלת מלכים ומדינות, שרים ושרות ו״תענוגות בני האדם שדה ושדות״.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22098" y="508000"/>
            <a:ext cx="1168201"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מילים ומושגים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ביאורי מילים</a:t>
            </a:r>
          </a:p>
        </p:txBody>
      </p:sp>
      <p:sp>
        <p:nvSpPr>
          <p:cNvPr id="5" name="TextBox 4"/>
          <p:cNvSpPr txBox="1"/>
          <p:nvPr/>
        </p:nvSpPr>
        <p:spPr>
          <a:xfrm>
            <a:off x="8158860" y="189230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לכה</a:t>
            </a:r>
          </a:p>
        </p:txBody>
      </p:sp>
      <p:sp>
        <p:nvSpPr>
          <p:cNvPr id="6" name="TextBox 5"/>
          <p:cNvSpPr txBox="1"/>
          <p:nvPr/>
        </p:nvSpPr>
        <p:spPr>
          <a:xfrm>
            <a:off x="8158860" y="236220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הוא ענין זרוז כמו ועתה לכו ונהרגוהו (בראשית לז כ) ויוסף הלא בא אליהם.</a:t>
            </a:r>
          </a:p>
        </p:txBody>
      </p:sp>
      <p:sp>
        <p:nvSpPr>
          <p:cNvPr id="7" name="TextBox 6"/>
          <p:cNvSpPr txBox="1"/>
          <p:nvPr/>
        </p:nvSpPr>
        <p:spPr>
          <a:xfrm>
            <a:off x="4539361" y="189230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אנסכה</a:t>
            </a:r>
          </a:p>
        </p:txBody>
      </p:sp>
      <p:sp>
        <p:nvSpPr>
          <p:cNvPr id="8" name="TextBox 7"/>
          <p:cNvSpPr txBox="1"/>
          <p:nvPr/>
        </p:nvSpPr>
        <p:spPr>
          <a:xfrm>
            <a:off x="4539361" y="236220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מלשון נסיון ובחינה, ורוצה לומר אנסה אותך כמו למה אככה (ש״ב ב כב) ופירושו אכה אותך.</a:t>
            </a:r>
          </a:p>
        </p:txBody>
      </p:sp>
      <p:sp>
        <p:nvSpPr>
          <p:cNvPr id="9" name="TextBox 8"/>
          <p:cNvSpPr txBox="1"/>
          <p:nvPr/>
        </p:nvSpPr>
        <p:spPr>
          <a:xfrm>
            <a:off x="919861" y="189230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ולמה</a:t>
            </a:r>
          </a:p>
        </p:txBody>
      </p:sp>
      <p:sp>
        <p:nvSpPr>
          <p:cNvPr id="10" name="TextBox 9"/>
          <p:cNvSpPr txBox="1"/>
          <p:nvPr/>
        </p:nvSpPr>
        <p:spPr>
          <a:xfrm>
            <a:off x="919861" y="236220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על מה, רוצה לומר מה תועלת.</a:t>
            </a:r>
          </a:p>
        </p:txBody>
      </p:sp>
      <p:sp>
        <p:nvSpPr>
          <p:cNvPr id="11" name="TextBox 10"/>
          <p:cNvSpPr txBox="1"/>
          <p:nvPr/>
        </p:nvSpPr>
        <p:spPr>
          <a:xfrm>
            <a:off x="8158860" y="427355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וסגולת</a:t>
            </a:r>
          </a:p>
        </p:txBody>
      </p:sp>
      <p:sp>
        <p:nvSpPr>
          <p:cNvPr id="12" name="TextBox 11"/>
          <p:cNvSpPr txBox="1"/>
          <p:nvPr/>
        </p:nvSpPr>
        <p:spPr>
          <a:xfrm>
            <a:off x="8158860" y="474345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כן יקרא דבר נחמד הגנוז באוצר וכן והייתם לי סגולה (שמות יט ה).</a:t>
            </a:r>
          </a:p>
        </p:txBody>
      </p:sp>
      <p:sp>
        <p:nvSpPr>
          <p:cNvPr id="13" name="TextBox 12"/>
          <p:cNvSpPr txBox="1"/>
          <p:nvPr/>
        </p:nvSpPr>
        <p:spPr>
          <a:xfrm>
            <a:off x="4539361" y="427355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עשיתי</a:t>
            </a:r>
          </a:p>
        </p:txBody>
      </p:sp>
      <p:sp>
        <p:nvSpPr>
          <p:cNvPr id="14" name="TextBox 13"/>
          <p:cNvSpPr txBox="1"/>
          <p:nvPr/>
        </p:nvSpPr>
        <p:spPr>
          <a:xfrm>
            <a:off x="4539361" y="474345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תכנתי והכנתי כמו ובן הבקר אשר עשה (בראשית יח ח).</a:t>
            </a:r>
          </a:p>
        </p:txBody>
      </p:sp>
      <p:sp>
        <p:nvSpPr>
          <p:cNvPr id="15" name="TextBox 14"/>
          <p:cNvSpPr txBox="1"/>
          <p:nvPr/>
        </p:nvSpPr>
        <p:spPr>
          <a:xfrm>
            <a:off x="919861" y="427355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שרים</a:t>
            </a:r>
          </a:p>
        </p:txBody>
      </p:sp>
      <p:sp>
        <p:nvSpPr>
          <p:cNvPr id="16" name="TextBox 15"/>
          <p:cNvSpPr txBox="1"/>
          <p:nvPr/>
        </p:nvSpPr>
        <p:spPr>
          <a:xfrm>
            <a:off x="919861" y="474345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משוררים זכרים.</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63832" y="508000"/>
            <a:ext cx="626467"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פרשנים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רש"י</a:t>
            </a:r>
          </a:p>
        </p:txBody>
      </p:sp>
      <p:sp>
        <p:nvSpPr>
          <p:cNvPr id="5" name="TextBox 4"/>
          <p:cNvSpPr txBox="1"/>
          <p:nvPr/>
        </p:nvSpPr>
        <p:spPr>
          <a:xfrm>
            <a:off x="1072896" y="2459434"/>
            <a:ext cx="10046208" cy="304800"/>
          </a:xfrm>
          <a:prstGeom prst="rect">
            <a:avLst/>
          </a:prstGeom>
          <a:noFill/>
        </p:spPr>
        <p:txBody>
          <a:bodyPr wrap="square" lIns="0" rIns="0" tIns="0" bIns="0" anchor="t"/>
          <a:lstStyle/>
          <a:p>
            <a:pPr algn="r" rtl="1">
              <a:lnSpc>
                <a:spcPts val="2400"/>
              </a:lnSpc>
            </a:pPr>
            <a:r>
              <a:rPr sz="1700" b="1" i="0" lang="he-IL">
                <a:solidFill>
                  <a:srgbClr val="8C2B1E"/>
                </a:solidFill>
                <a:latin typeface="Frank Ruhl Libre"/>
                <a:cs typeface="Frank Ruhl Libre"/>
                <a:ea typeface="Frank Ruhl Libre"/>
              </a:rPr>
              <a:t>רש"י על קהלת ב', א'</a:t>
            </a:r>
          </a:p>
        </p:txBody>
      </p:sp>
      <p:sp>
        <p:nvSpPr>
          <p:cNvPr id="6" name="TextBox 5"/>
          <p:cNvSpPr txBox="1"/>
          <p:nvPr/>
        </p:nvSpPr>
        <p:spPr>
          <a:xfrm>
            <a:off x="1072896" y="2891234"/>
            <a:ext cx="10046208" cy="1062831"/>
          </a:xfrm>
          <a:prstGeom prst="rect">
            <a:avLst/>
          </a:prstGeom>
          <a:noFill/>
        </p:spPr>
        <p:txBody>
          <a:bodyPr wrap="square" lIns="0" rIns="0" tIns="0" bIns="0" anchor="t"/>
          <a:lstStyle/>
          <a:p>
            <a:pPr algn="r" rtl="1">
              <a:lnSpc>
                <a:spcPts val="4160"/>
              </a:lnSpc>
            </a:pPr>
            <a:r>
              <a:rPr sz="2600" b="1" i="0" lang="he-IL">
                <a:solidFill>
                  <a:srgbClr val="3B2A1A"/>
                </a:solidFill>
                <a:latin typeface="Frank Ruhl Libre"/>
                <a:cs typeface="Frank Ruhl Libre"/>
                <a:ea typeface="Frank Ruhl Libre"/>
              </a:rPr>
              <a:t>אַנַסְּכָה</a:t>
            </a:r>
            <a:r>
              <a:rPr sz="2600" b="0" i="0" lang="he-IL">
                <a:solidFill>
                  <a:srgbClr val="3B2A1A"/>
                </a:solidFill>
                <a:latin typeface="Noto Rashi Hebrew"/>
                <a:cs typeface="Noto Rashi Hebrew"/>
                <a:ea typeface="Noto Rashi Hebrew"/>
              </a:rPr>
              <a:t>. לְשׁוֹן מֶסֶךְ יַיִן לִשְׁתּוֹת, כְּמוֹ, "מָסְכָה יֵינָהּ". עֵרוּב יַיִן בְּמַיִם לְתַקְּנוֹ אוֹ עֵרוּב בְּשָׂמִים בְּיַיִן לְקוֹנְדִיטוֹן:</a:t>
            </a:r>
          </a:p>
        </p:txBody>
      </p:sp>
      <p:sp>
        <p:nvSpPr>
          <p:cNvPr id="7" name="TextBox 6"/>
          <p:cNvSpPr txBox="1"/>
          <p:nvPr/>
        </p:nvSpPr>
        <p:spPr>
          <a:xfrm>
            <a:off x="929957" y="5207000"/>
            <a:ext cx="10268585" cy="1079500"/>
          </a:xfrm>
          <a:prstGeom prst="rect">
            <a:avLst/>
          </a:prstGeom>
          <a:noFill/>
        </p:spPr>
        <p:txBody>
          <a:bodyPr wrap="square" lIns="0" rIns="0" tIns="0" bIns="0" anchor="ctr"/>
          <a:lstStyle/>
          <a:p>
            <a:pPr algn="r" rtl="1">
              <a:lnSpc>
                <a:spcPts val="2860"/>
              </a:lnSpc>
            </a:pPr>
            <a:r>
              <a:rPr sz="2200" b="0" i="0" lang="he-IL">
                <a:solidFill>
                  <a:srgbClr val="3B2A1A"/>
                </a:solidFill>
                <a:latin typeface="David Libre"/>
                <a:cs typeface="David Libre"/>
                <a:ea typeface="David Libre"/>
              </a:rPr>
              <a:t>מה מסביר רש"י על «אַנַסְּכָה»?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63832" y="508000"/>
            <a:ext cx="626467"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פרשנים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מצודת דוד</a:t>
            </a:r>
          </a:p>
        </p:txBody>
      </p:sp>
      <p:sp>
        <p:nvSpPr>
          <p:cNvPr id="5" name="TextBox 4"/>
          <p:cNvSpPr txBox="1"/>
          <p:nvPr/>
        </p:nvSpPr>
        <p:spPr>
          <a:xfrm>
            <a:off x="1072896" y="2459434"/>
            <a:ext cx="10046208" cy="304800"/>
          </a:xfrm>
          <a:prstGeom prst="rect">
            <a:avLst/>
          </a:prstGeom>
          <a:noFill/>
        </p:spPr>
        <p:txBody>
          <a:bodyPr wrap="square" lIns="0" rIns="0" tIns="0" bIns="0" anchor="t"/>
          <a:lstStyle/>
          <a:p>
            <a:pPr algn="r" rtl="1">
              <a:lnSpc>
                <a:spcPts val="2400"/>
              </a:lnSpc>
            </a:pPr>
            <a:r>
              <a:rPr sz="1700" b="1" i="0" lang="he-IL">
                <a:solidFill>
                  <a:srgbClr val="8C2B1E"/>
                </a:solidFill>
                <a:latin typeface="Frank Ruhl Libre"/>
                <a:cs typeface="Frank Ruhl Libre"/>
                <a:ea typeface="Frank Ruhl Libre"/>
              </a:rPr>
              <a:t>מצודת דוד על קהלת ב', ט"ו</a:t>
            </a:r>
          </a:p>
        </p:txBody>
      </p:sp>
      <p:sp>
        <p:nvSpPr>
          <p:cNvPr id="6" name="TextBox 5"/>
          <p:cNvSpPr txBox="1"/>
          <p:nvPr/>
        </p:nvSpPr>
        <p:spPr>
          <a:xfrm>
            <a:off x="1072896" y="2891234"/>
            <a:ext cx="10046208" cy="1062831"/>
          </a:xfrm>
          <a:prstGeom prst="rect">
            <a:avLst/>
          </a:prstGeom>
          <a:noFill/>
        </p:spPr>
        <p:txBody>
          <a:bodyPr wrap="square" lIns="0" rIns="0" tIns="0" bIns="0" anchor="t"/>
          <a:lstStyle/>
          <a:p>
            <a:pPr algn="r" rtl="1">
              <a:lnSpc>
                <a:spcPts val="4160"/>
              </a:lnSpc>
            </a:pPr>
            <a:r>
              <a:rPr sz="2600" b="1" i="0" lang="he-IL">
                <a:solidFill>
                  <a:srgbClr val="3B2A1A"/>
                </a:solidFill>
                <a:latin typeface="Frank Ruhl Libre"/>
                <a:cs typeface="Frank Ruhl Libre"/>
                <a:ea typeface="Frank Ruhl Libre"/>
              </a:rPr>
              <a:t>ואמרתי אני בלבי</a:t>
            </a:r>
            <a:r>
              <a:rPr sz="2600" b="0" i="0" lang="he-IL">
                <a:solidFill>
                  <a:srgbClr val="3B2A1A"/>
                </a:solidFill>
                <a:latin typeface="Noto Rashi Hebrew"/>
                <a:cs typeface="Noto Rashi Hebrew"/>
                <a:ea typeface="Noto Rashi Hebrew"/>
              </a:rPr>
              <a:t>. רוצה לומר אף כי הרהרתי בלבי הואיל ובדבר מקרה המיתה יקרה גם הכסיל, מה תועלת בא לי עתה אחר המיתה במה שחכמתי אז:</a:t>
            </a:r>
          </a:p>
        </p:txBody>
      </p:sp>
      <p:sp>
        <p:nvSpPr>
          <p:cNvPr id="7" name="TextBox 6"/>
          <p:cNvSpPr txBox="1"/>
          <p:nvPr/>
        </p:nvSpPr>
        <p:spPr>
          <a:xfrm>
            <a:off x="929957" y="5207000"/>
            <a:ext cx="10268585" cy="1079500"/>
          </a:xfrm>
          <a:prstGeom prst="rect">
            <a:avLst/>
          </a:prstGeom>
          <a:noFill/>
        </p:spPr>
        <p:txBody>
          <a:bodyPr wrap="square" lIns="0" rIns="0" tIns="0" bIns="0" anchor="ctr"/>
          <a:lstStyle/>
          <a:p>
            <a:pPr algn="r" rtl="1">
              <a:lnSpc>
                <a:spcPts val="2860"/>
              </a:lnSpc>
            </a:pPr>
            <a:r>
              <a:rPr sz="2200" b="0" i="0" lang="he-IL">
                <a:solidFill>
                  <a:srgbClr val="3B2A1A"/>
                </a:solidFill>
                <a:latin typeface="David Libre"/>
                <a:cs typeface="David Libre"/>
                <a:ea typeface="David Libre"/>
              </a:rPr>
              <a:t>מה מוסיף פירושו של מצודת דוד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157202" y="508000"/>
            <a:ext cx="2138845"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שאלות הבנה ופרשנות · 1/3</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480"/>
              </a:lnSpc>
            </a:pPr>
            <a:r>
              <a:rPr sz="3200" b="0" i="0" lang="he-IL">
                <a:solidFill>
                  <a:srgbClr val="3B2A1A"/>
                </a:solidFill>
                <a:latin typeface="Frank Ruhl Libre"/>
                <a:cs typeface="Frank Ruhl Libre"/>
                <a:ea typeface="Frank Ruhl Libre"/>
              </a:rPr>
              <a:t>קראו פסוקים א׳–י״א («שמחה ועושר»).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8C2B1E"/>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140888" y="508000"/>
            <a:ext cx="2155401"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שאלות הבנה ופרשנות · 2/3</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480"/>
              </a:lnSpc>
            </a:pPr>
            <a:r>
              <a:rPr sz="3200" b="0" i="0" lang="he-IL">
                <a:solidFill>
                  <a:srgbClr val="3B2A1A"/>
                </a:solidFill>
                <a:latin typeface="Frank Ruhl Libre"/>
                <a:cs typeface="Frank Ruhl Libre"/>
                <a:ea typeface="Frank Ruhl Libre"/>
              </a:rPr>
              <a:t>קראו פסוקים י״ב–י״ז («חכמה וסכלות»).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8C2B1E"/>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143103" y="508000"/>
            <a:ext cx="215315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שאלות הבנה ופרשנות · 3/3</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480"/>
              </a:lnSpc>
            </a:pPr>
            <a:r>
              <a:rPr sz="3200" b="0" i="0" lang="he-IL">
                <a:solidFill>
                  <a:srgbClr val="3B2A1A"/>
                </a:solidFill>
                <a:latin typeface="Frank Ruhl Libre"/>
                <a:cs typeface="Frank Ruhl Libre"/>
                <a:ea typeface="Frank Ruhl Libre"/>
              </a:rPr>
              <a:t>קראו פסוקים י״ח–כ״ו («העמל והשמחה»).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8C2B1E"/>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41086" y="508000"/>
            <a:ext cx="84921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דיון בכיתה</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מה דעתכם?</a:t>
            </a:r>
          </a:p>
        </p:txBody>
      </p:sp>
      <p:sp>
        <p:nvSpPr>
          <p:cNvPr id="5" name="TextBox 4"/>
          <p:cNvSpPr txBox="1"/>
          <p:nvPr/>
        </p:nvSpPr>
        <p:spPr>
          <a:xfrm>
            <a:off x="4926012" y="1841500"/>
            <a:ext cx="6213475" cy="1524000"/>
          </a:xfrm>
          <a:prstGeom prst="rect">
            <a:avLst/>
          </a:prstGeom>
          <a:noFill/>
        </p:spPr>
        <p:txBody>
          <a:bodyPr wrap="square" lIns="0" rIns="0" tIns="0" bIns="0" anchor="ctr"/>
          <a:lstStyle/>
          <a:p>
            <a:pPr algn="r" rtl="1">
              <a:lnSpc>
                <a:spcPts val="3105"/>
              </a:lnSpc>
            </a:pPr>
            <a:r>
              <a:rPr sz="2300" b="0" i="0" lang="he-IL">
                <a:solidFill>
                  <a:srgbClr val="3B2A1A"/>
                </a:solidFill>
                <a:latin typeface="David Libre"/>
                <a:cs typeface="David Libre"/>
                <a:ea typeface="David Libre"/>
              </a:rPr>
              <a:t>לדעתך, האם החזרה על צירוף זה מדגישה את הטון האופטימי או את הטון הפסימי על פי ההקשר של דברי קהלת בקטע שלפניך?</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99960" y="508000"/>
            <a:ext cx="49033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סיכום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6EAD0"/>
                </a:solidFill>
                <a:latin typeface="Frank Ruhl Libre"/>
                <a:cs typeface="Frank Ruhl Libre"/>
                <a:ea typeface="Frank Ruhl Libre"/>
              </a:rPr>
              <a:t>חכמה, עושר ושמחה</a:t>
            </a:r>
          </a:p>
        </p:txBody>
      </p:sp>
      <p:sp>
        <p:nvSpPr>
          <p:cNvPr id="6" name="TextBox 5"/>
          <p:cNvSpPr txBox="1"/>
          <p:nvPr/>
        </p:nvSpPr>
        <p:spPr>
          <a:xfrm>
            <a:off x="8003794" y="1841500"/>
            <a:ext cx="3296412" cy="1016000"/>
          </a:xfrm>
          <a:prstGeom prst="rect">
            <a:avLst/>
          </a:prstGeom>
          <a:noFill/>
        </p:spPr>
        <p:txBody>
          <a:bodyPr wrap="square" lIns="0" rIns="0" tIns="0" bIns="0" anchor="ctr"/>
          <a:lstStyle/>
          <a:p>
            <a:pPr algn="r" rtl="1">
              <a:lnSpc>
                <a:spcPts val="2014"/>
              </a:lnSpc>
            </a:pPr>
            <a:r>
              <a:rPr sz="1550" b="0" i="0" lang="he-IL">
                <a:solidFill>
                  <a:srgbClr val="3B2A1A"/>
                </a:solidFill>
                <a:latin typeface="David Libre"/>
                <a:cs typeface="David Libre"/>
                <a:ea typeface="David Libre"/>
              </a:rPr>
              <a:t>שמחה ועושר</a:t>
            </a:r>
          </a:p>
        </p:txBody>
      </p:sp>
      <p:sp>
        <p:nvSpPr>
          <p:cNvPr id="7" name="TextBox 6"/>
          <p:cNvSpPr txBox="1"/>
          <p:nvPr/>
        </p:nvSpPr>
        <p:spPr>
          <a:xfrm>
            <a:off x="891794" y="1841500"/>
            <a:ext cx="3296412" cy="1016000"/>
          </a:xfrm>
          <a:prstGeom prst="rect">
            <a:avLst/>
          </a:prstGeom>
          <a:noFill/>
        </p:spPr>
        <p:txBody>
          <a:bodyPr wrap="square" lIns="0" rIns="0" tIns="0" bIns="0" anchor="ctr"/>
          <a:lstStyle/>
          <a:p>
            <a:pPr algn="r" rtl="1">
              <a:lnSpc>
                <a:spcPts val="2014"/>
              </a:lnSpc>
            </a:pPr>
            <a:r>
              <a:rPr sz="1550" b="0" i="0" lang="he-IL">
                <a:solidFill>
                  <a:srgbClr val="3B2A1A"/>
                </a:solidFill>
                <a:latin typeface="David Libre"/>
                <a:cs typeface="David Libre"/>
                <a:ea typeface="David Libre"/>
              </a:rPr>
              <a:t>חכמה וסכלות</a:t>
            </a:r>
          </a:p>
        </p:txBody>
      </p:sp>
      <p:sp>
        <p:nvSpPr>
          <p:cNvPr id="8" name="TextBox 7"/>
          <p:cNvSpPr txBox="1"/>
          <p:nvPr/>
        </p:nvSpPr>
        <p:spPr>
          <a:xfrm>
            <a:off x="8003794" y="3492500"/>
            <a:ext cx="3296412" cy="1016000"/>
          </a:xfrm>
          <a:prstGeom prst="rect">
            <a:avLst/>
          </a:prstGeom>
          <a:noFill/>
        </p:spPr>
        <p:txBody>
          <a:bodyPr wrap="square" lIns="0" rIns="0" tIns="0" bIns="0" anchor="ctr"/>
          <a:lstStyle/>
          <a:p>
            <a:pPr algn="r" rtl="1">
              <a:lnSpc>
                <a:spcPts val="2014"/>
              </a:lnSpc>
            </a:pPr>
            <a:r>
              <a:rPr sz="1550" b="0" i="0" lang="he-IL">
                <a:solidFill>
                  <a:srgbClr val="3B2A1A"/>
                </a:solidFill>
                <a:latin typeface="David Libre"/>
                <a:cs typeface="David Libre"/>
                <a:ea typeface="David Libre"/>
              </a:rPr>
              <a:t>העמל והשמחה</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605267" y="508000"/>
            <a:ext cx="1685032"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תרגול לקראת הבגרות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3B2A1A"/>
                </a:solidFill>
                <a:latin typeface="David Libre"/>
                <a:cs typeface="David Libre"/>
                <a:ea typeface="David Libre"/>
              </a:rPr>
              <a:t>(חורף תשפ"ו (שאלון 1261))</a:t>
            </a:r>
          </a:p>
          <a:p>
            <a:pPr algn="r" rtl="1">
              <a:lnSpc>
                <a:spcPts val="3000"/>
              </a:lnSpc>
            </a:pPr>
            <a:r>
              <a:rPr sz="2000" b="0" i="0" lang="he-IL">
                <a:solidFill>
                  <a:srgbClr val="3B2A1A"/>
                </a:solidFill>
                <a:latin typeface="David Libre"/>
                <a:cs typeface="David Libre"/>
                <a:ea typeface="David Libre"/>
              </a:rPr>
              <a:t>ספרות החוכמה — הרהורים על החיים</a:t>
            </a:r>
          </a:p>
          <a:p>
            <a:pPr algn="r" rtl="1">
              <a:lnSpc>
                <a:spcPts val="3000"/>
              </a:lnSpc>
            </a:pPr>
            <a:r>
              <a:rPr sz="2000" b="0" i="0" lang="he-IL">
                <a:solidFill>
                  <a:srgbClr val="3B2A1A"/>
                </a:solidFill>
                <a:latin typeface="David Libre"/>
                <a:cs typeface="David Libre"/>
                <a:ea typeface="David Libre"/>
              </a:rPr>
              <a:t>10. קראו קהלת, פרק ב'.</a:t>
            </a:r>
          </a:p>
          <a:p>
            <a:pPr algn="r" rtl="1">
              <a:lnSpc>
                <a:spcPts val="3000"/>
              </a:lnSpc>
            </a:pPr>
            <a:r>
              <a:rPr sz="2000" b="0" i="0" lang="he-IL">
                <a:solidFill>
                  <a:srgbClr val="3B2A1A"/>
                </a:solidFill>
                <a:latin typeface="David Libre"/>
                <a:cs typeface="David Libre"/>
                <a:ea typeface="David Libre"/>
              </a:rPr>
              <a:t>ענו על סעיף א – חובה.</a:t>
            </a:r>
          </a:p>
          <a:p>
            <a:pPr algn="r" rtl="1">
              <a:lnSpc>
                <a:spcPts val="3000"/>
              </a:lnSpc>
            </a:pPr>
            <a:r>
              <a:rPr sz="2000" b="0" i="0" lang="he-IL">
                <a:solidFill>
                  <a:srgbClr val="3B2A1A"/>
                </a:solidFill>
                <a:latin typeface="David Libre"/>
                <a:cs typeface="David Libre"/>
                <a:ea typeface="David Libre"/>
              </a:rPr>
              <a:t>א. קראו פסוקים ד'–י"א.</a:t>
            </a:r>
          </a:p>
          <a:p>
            <a:pPr algn="r" rtl="1">
              <a:lnSpc>
                <a:spcPts val="3000"/>
              </a:lnSpc>
            </a:pPr>
            <a:r>
              <a:rPr sz="2000" b="0" i="0" lang="he-IL">
                <a:solidFill>
                  <a:srgbClr val="3B2A1A"/>
                </a:solidFill>
                <a:latin typeface="David Libre"/>
                <a:cs typeface="David Libre"/>
                <a:ea typeface="David Libre"/>
              </a:rPr>
              <a:t>(1) על פי פסוקים ד'–ט', הסבירו שתי סיבות לעושרו הרב של קהלת. בססו את דבריכם על הכתוב. (4 נקודות)</a:t>
            </a:r>
          </a:p>
          <a:p>
            <a:pPr algn="r" rtl="1">
              <a:lnSpc>
                <a:spcPts val="3000"/>
              </a:lnSpc>
            </a:pPr>
            <a:r>
              <a:rPr sz="2000" b="0" i="0" lang="he-IL">
                <a:solidFill>
                  <a:srgbClr val="3B2A1A"/>
                </a:solidFill>
                <a:latin typeface="David Libre"/>
                <a:cs typeface="David Libre"/>
                <a:ea typeface="David Libre"/>
              </a:rPr>
              <a:t>(2) על פי פסוק י"א, מדוע קהלת מתוסכל למרות עושרו הרב? הסבירו את דבריכם. (4 נקודות)</a:t>
            </a:r>
          </a:p>
          <a:p>
            <a:pPr algn="r" rtl="1">
              <a:lnSpc>
                <a:spcPts val="3000"/>
              </a:lnSpc>
            </a:pPr>
            <a:r>
              <a:rPr sz="2000" b="0" i="0" lang="he-IL">
                <a:solidFill>
                  <a:srgbClr val="3B2A1A"/>
                </a:solidFill>
                <a:latin typeface="David Libre"/>
                <a:cs typeface="David Libre"/>
                <a:ea typeface="David Libre"/>
              </a:rPr>
              <a:t>ענו על אחד מן הסעיפים ב–ג.</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8C2B1E"/>
                </a:solidFill>
                <a:latin typeface="David Libre"/>
                <a:cs typeface="David Libre"/>
                <a:ea typeface="David Libre"/>
              </a:rPr>
              <a:t>קראו פסוקים א׳–י״א («שמחה ועושר»).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לפי טקסטולוגיה, קהלת מחליט להתנסות בחיי עושר ותענוגות כדי לבדוק אם יביאו אושר. ״לכה נא אנסכה בשמחה וראה בטוב״, ומתברר וגם הנה הבל הוא. הוא בונה בתים, נוטע כרמים, גנות ופרדסים, עושה בריכות מים, קונה עבדים ושפחות וקניין רב.</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8C2B1E"/>
                </a:solidFill>
                <a:latin typeface="David Libre"/>
                <a:cs typeface="David Libre"/>
                <a:ea typeface="David Libre"/>
              </a:rPr>
              <a:t>קראו פסוקים י״ב–י״ז («חכמה וסכלות»).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קהלת מסתכל ״לראות חכמה והוללות וסכלות״. הוא מסיק ״ראיתי אני שיש יתרון לחכמה מן הסכלות כיתרון האור מן החשך״. החכם ״עיניו בראשו והכסיל בחשך הולך״.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8C2B1E"/>
                </a:solidFill>
                <a:latin typeface="David Libre"/>
                <a:cs typeface="David Libre"/>
                <a:ea typeface="David Libre"/>
              </a:rPr>
              <a:t>קראו פסוקים י״ח–כ״ו («העמל והשמחה»).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קהלת שונא את עמלו, ״שאני עמל תחת השמש שאניחנו לאדם שיהיה אחרי״. הוא לא יודע אם ירשו אותו חכם או סכל, ו״ישלט בכל עמלי״. המחשבה מביאה אותו ליאוש.</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מחוון – שאלת הבגרות</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שאלה 10</a:t>
            </a:r>
          </a:p>
          <a:p>
            <a:pPr algn="r" rtl="1">
              <a:lnSpc>
                <a:spcPts val="2850"/>
              </a:lnSpc>
            </a:pPr>
            <a:r>
              <a:rPr sz="1900" b="0" i="0" lang="he-IL">
                <a:solidFill>
                  <a:srgbClr val="3B2A1A"/>
                </a:solidFill>
                <a:latin typeface="David Libre"/>
                <a:cs typeface="David Libre"/>
                <a:ea typeface="David Libre"/>
              </a:rPr>
              <a:t>סעיף א'</a:t>
            </a:r>
          </a:p>
          <a:p>
            <a:pPr algn="r" rtl="1">
              <a:lnSpc>
                <a:spcPts val="2850"/>
              </a:lnSpc>
            </a:pPr>
            <a:r>
              <a:rPr sz="1900" b="0" i="0" lang="he-IL">
                <a:solidFill>
                  <a:srgbClr val="3B2A1A"/>
                </a:solidFill>
                <a:latin typeface="David Libre"/>
                <a:cs typeface="David Libre"/>
                <a:ea typeface="David Libre"/>
              </a:rPr>
              <a:t>(1) סיבות לעושרו הרב של קהלת על פי פסוקים ד'–ט' (על התלמיד להסביר שתי סיבות ולבסס):</a:t>
            </a:r>
          </a:p>
          <a:p>
            <a:pPr algn="r" rtl="1">
              <a:lnSpc>
                <a:spcPts val="2850"/>
              </a:lnSpc>
            </a:pPr>
            <a:r>
              <a:rPr sz="1900" b="0" i="0" lang="he-IL">
                <a:solidFill>
                  <a:srgbClr val="3B2A1A"/>
                </a:solidFill>
                <a:latin typeface="David Libre"/>
                <a:cs typeface="David Libre"/>
                <a:ea typeface="David Libre"/>
              </a:rPr>
              <a:t>"אף חכמתי עמדה לי" – באמצעות חוכמתו הרבה הוא הצליח להתעשר.</a:t>
            </a:r>
          </a:p>
          <a:p>
            <a:pPr algn="r" rtl="1">
              <a:lnSpc>
                <a:spcPts val="2850"/>
              </a:lnSpc>
            </a:pPr>
            <a:r>
              <a:rPr sz="1900" b="0" i="0" lang="he-IL">
                <a:solidFill>
                  <a:srgbClr val="3B2A1A"/>
                </a:solidFill>
                <a:latin typeface="David Libre"/>
                <a:cs typeface="David Libre"/>
                <a:ea typeface="David Libre"/>
              </a:rPr>
              <a:t>"הגדלתי מעשי בניתי לי בתים נטעתי לי כרמים..." – באמצעות חוש עסקי הוא הצליח להגדיל את עושרו.</a:t>
            </a:r>
          </a:p>
          <a:p>
            <a:pPr algn="r" rtl="1">
              <a:lnSpc>
                <a:spcPts val="2850"/>
              </a:lnSpc>
            </a:pPr>
            <a:r>
              <a:rPr sz="1900" b="0" i="0" lang="he-IL">
                <a:solidFill>
                  <a:srgbClr val="3B2A1A"/>
                </a:solidFill>
                <a:latin typeface="David Libre"/>
                <a:cs typeface="David Libre"/>
                <a:ea typeface="David Libre"/>
              </a:rPr>
              <a:t>(2) על פי פסוק י"א קהלת מתוסכל למרות עושרו הרב, כי אין כל יתרון/ תועלת בכל העושר. כל עושרו הרב הוא הבל/ זמני שקרי, הוא אינו מעניק אושר.</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חכמה, עושר ושמחה – שאלון 1261</dc:title>
  <dc:subject/>
  <dc:creator/>
  <cp:keywords/>
  <dc:description/>
  <cp:lastModifiedBy/>
  <cp:revision>1</cp:revision>
  <dcterms:created xsi:type="dcterms:W3CDTF">2013-01-27T09:14:16Z</dcterms:created>
  <dcterms:modified xsi:type="dcterms:W3CDTF">2013-01-27T09:15:58Z</dcterms:modified>
  <cp:category/>
</cp:coreProperties>
</file>