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21250" y="1587500"/>
            <a:ext cx="6540500" cy="444500"/>
          </a:xfrm>
          <a:prstGeom prst="rect">
            <a:avLst/>
          </a:prstGeom>
          <a:noFill/>
        </p:spPr>
        <p:txBody>
          <a:bodyPr wrap="square" lIns="0" rIns="0" tIns="0" bIns="0" anchor="t"/>
          <a:lstStyle/>
          <a:p>
            <a:pPr algn="r" rtl="1">
              <a:lnSpc>
                <a:spcPts val="3500"/>
              </a:lnSpc>
            </a:pPr>
            <a:r>
              <a:rPr sz="2400" b="0" i="0" lang="he-IL">
                <a:solidFill>
                  <a:srgbClr val="F5A524"/>
                </a:solidFill>
                <a:latin typeface="Secular One"/>
                <a:cs typeface="Secular One"/>
                <a:ea typeface="Secular One"/>
              </a:rPr>
              <a:t>קהלת ג׳</a:t>
            </a:r>
          </a:p>
        </p:txBody>
      </p:sp>
      <p:sp>
        <p:nvSpPr>
          <p:cNvPr id="4" name="TextBox 3"/>
          <p:cNvSpPr txBox="1"/>
          <p:nvPr/>
        </p:nvSpPr>
        <p:spPr>
          <a:xfrm>
            <a:off x="4921250" y="2032000"/>
            <a:ext cx="6540500" cy="2413000"/>
          </a:xfrm>
          <a:prstGeom prst="rect">
            <a:avLst/>
          </a:prstGeom>
          <a:noFill/>
        </p:spPr>
        <p:txBody>
          <a:bodyPr wrap="square" lIns="0" rIns="0" tIns="0" bIns="0" anchor="ctr"/>
          <a:lstStyle/>
          <a:p>
            <a:pPr algn="r" rtl="1">
              <a:lnSpc>
                <a:spcPts val="8100"/>
              </a:lnSpc>
            </a:pPr>
            <a:r>
              <a:rPr sz="7500" b="0" i="0" lang="he-IL">
                <a:solidFill>
                  <a:srgbClr val="F2EFE8"/>
                </a:solidFill>
                <a:latin typeface="Secular One"/>
                <a:cs typeface="Secular One"/>
                <a:ea typeface="Secular One"/>
              </a:rPr>
              <a:t>לכל זמן</a:t>
            </a:r>
          </a:p>
        </p:txBody>
      </p:sp>
      <p:sp>
        <p:nvSpPr>
          <p:cNvPr id="5" name="TextBox 4"/>
          <p:cNvSpPr txBox="1"/>
          <p:nvPr/>
        </p:nvSpPr>
        <p:spPr>
          <a:xfrm>
            <a:off x="4921250" y="4445000"/>
            <a:ext cx="6540500" cy="406400"/>
          </a:xfrm>
          <a:prstGeom prst="rect">
            <a:avLst/>
          </a:prstGeom>
          <a:noFill/>
        </p:spPr>
        <p:txBody>
          <a:bodyPr wrap="square" lIns="0" rIns="0" tIns="0" bIns="0" anchor="t"/>
          <a:lstStyle/>
          <a:p>
            <a:pPr algn="r" rtl="1">
              <a:lnSpc>
                <a:spcPts val="3200"/>
              </a:lnSpc>
            </a:pPr>
            <a:r>
              <a:rPr sz="2200" b="0" i="0" lang="he-IL">
                <a:solidFill>
                  <a:srgbClr val="DDDDDD"/>
                </a:solidFill>
                <a:latin typeface="Assistant"/>
                <a:cs typeface="Assistant"/>
                <a:ea typeface="Assistant"/>
              </a:rPr>
              <a:t>שאלון 1261 · קהלת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מטרות השיעור</a:t>
            </a:r>
          </a:p>
        </p:txBody>
      </p:sp>
      <p:sp>
        <p:nvSpPr>
          <p:cNvPr id="5" name="TextBox 4"/>
          <p:cNvSpPr txBox="1"/>
          <p:nvPr/>
        </p:nvSpPr>
        <p:spPr>
          <a:xfrm>
            <a:off x="10706100" y="20224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1</a:t>
            </a:r>
          </a:p>
        </p:txBody>
      </p:sp>
      <p:sp>
        <p:nvSpPr>
          <p:cNvPr id="6" name="TextBox 5"/>
          <p:cNvSpPr txBox="1"/>
          <p:nvPr/>
        </p:nvSpPr>
        <p:spPr>
          <a:xfrm>
            <a:off x="4611941" y="19272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נכיר את הסיפור «לכל זמן» (קהלת ג׳) ואת הדמויות בו</a:t>
            </a:r>
          </a:p>
        </p:txBody>
      </p:sp>
      <p:sp>
        <p:nvSpPr>
          <p:cNvPr id="7" name="TextBox 6"/>
          <p:cNvSpPr txBox="1"/>
          <p:nvPr/>
        </p:nvSpPr>
        <p:spPr>
          <a:xfrm>
            <a:off x="10706100" y="31718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2</a:t>
            </a:r>
          </a:p>
        </p:txBody>
      </p:sp>
      <p:sp>
        <p:nvSpPr>
          <p:cNvPr id="8" name="TextBox 7"/>
          <p:cNvSpPr txBox="1"/>
          <p:nvPr/>
        </p:nvSpPr>
        <p:spPr>
          <a:xfrm>
            <a:off x="4611941" y="30765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נבחן כיצד הסיפור מבטא את התמה «קהלת»</a:t>
            </a:r>
          </a:p>
        </p:txBody>
      </p:sp>
      <p:sp>
        <p:nvSpPr>
          <p:cNvPr id="9" name="TextBox 8"/>
          <p:cNvSpPr txBox="1"/>
          <p:nvPr/>
        </p:nvSpPr>
        <p:spPr>
          <a:xfrm>
            <a:off x="10706100" y="43211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3</a:t>
            </a:r>
          </a:p>
        </p:txBody>
      </p:sp>
      <p:sp>
        <p:nvSpPr>
          <p:cNvPr id="10" name="TextBox 9"/>
          <p:cNvSpPr txBox="1"/>
          <p:nvPr/>
        </p:nvSpPr>
        <p:spPr>
          <a:xfrm>
            <a:off x="4611941" y="42259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נקרא פסוקי מפתח ונעמיק בפירוש רש"י ומצודת דוד</a:t>
            </a:r>
          </a:p>
        </p:txBody>
      </p:sp>
      <p:sp>
        <p:nvSpPr>
          <p:cNvPr id="11" name="TextBox 10"/>
          <p:cNvSpPr txBox="1"/>
          <p:nvPr/>
        </p:nvSpPr>
        <p:spPr>
          <a:xfrm>
            <a:off x="10706100" y="54705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4</a:t>
            </a:r>
          </a:p>
        </p:txBody>
      </p:sp>
      <p:sp>
        <p:nvSpPr>
          <p:cNvPr id="12" name="TextBox 11"/>
          <p:cNvSpPr txBox="1"/>
          <p:nvPr/>
        </p:nvSpPr>
        <p:spPr>
          <a:xfrm>
            <a:off x="4611941" y="53752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הדמויות בסיפור</a:t>
            </a:r>
          </a:p>
        </p:txBody>
      </p:sp>
      <p:sp>
        <p:nvSpPr>
          <p:cNvPr id="5" name="TextBox 4"/>
          <p:cNvSpPr txBox="1"/>
          <p:nvPr/>
        </p:nvSpPr>
        <p:spPr>
          <a:xfrm>
            <a:off x="6393624" y="2146300"/>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קהלת</a:t>
            </a:r>
          </a:p>
        </p:txBody>
      </p:sp>
      <p:sp>
        <p:nvSpPr>
          <p:cNvPr id="6" name="TextBox 5"/>
          <p:cNvSpPr txBox="1"/>
          <p:nvPr/>
        </p:nvSpPr>
        <p:spPr>
          <a:xfrm>
            <a:off x="6393624" y="2705100"/>
            <a:ext cx="4853051" cy="339090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קהלת רואה ״מקום המשפט שמה הרשע ומקום הצדק שמה הרשע״.</a:t>
            </a:r>
          </a:p>
        </p:txBody>
      </p:sp>
      <p:sp>
        <p:nvSpPr>
          <p:cNvPr id="7" name="TextBox 6"/>
          <p:cNvSpPr txBox="1"/>
          <p:nvPr/>
        </p:nvSpPr>
        <p:spPr>
          <a:xfrm>
            <a:off x="945324" y="2146300"/>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שלמה</a:t>
            </a:r>
          </a:p>
        </p:txBody>
      </p:sp>
      <p:sp>
        <p:nvSpPr>
          <p:cNvPr id="8" name="TextBox 7"/>
          <p:cNvSpPr txBox="1"/>
          <p:nvPr/>
        </p:nvSpPr>
        <p:spPr>
          <a:xfrm>
            <a:off x="945324" y="2705100"/>
            <a:ext cx="4853051" cy="3390900"/>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האדם אינו יכול להבין את התמונה השלמה, ולכן מומלץ ליהנות ממה שיש.</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רצף האירועים</a:t>
            </a:r>
          </a:p>
        </p:txBody>
      </p:sp>
      <p:sp>
        <p:nvSpPr>
          <p:cNvPr id="5" name="TextBox 4"/>
          <p:cNvSpPr txBox="1"/>
          <p:nvPr/>
        </p:nvSpPr>
        <p:spPr>
          <a:xfrm>
            <a:off x="994886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1</a:t>
            </a:r>
          </a:p>
        </p:txBody>
      </p:sp>
      <p:sp>
        <p:nvSpPr>
          <p:cNvPr id="6" name="TextBox 5"/>
          <p:cNvSpPr txBox="1"/>
          <p:nvPr/>
        </p:nvSpPr>
        <p:spPr>
          <a:xfrm>
            <a:off x="905740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לכל זמן ועת לכל חפץ תחת השמים.</a:t>
            </a:r>
          </a:p>
        </p:txBody>
      </p:sp>
      <p:sp>
        <p:nvSpPr>
          <p:cNvPr id="7" name="TextBox 6"/>
          <p:cNvSpPr txBox="1"/>
          <p:nvPr/>
        </p:nvSpPr>
        <p:spPr>
          <a:xfrm>
            <a:off x="7227887"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2</a:t>
            </a:r>
          </a:p>
        </p:txBody>
      </p:sp>
      <p:sp>
        <p:nvSpPr>
          <p:cNvPr id="8" name="TextBox 7"/>
          <p:cNvSpPr txBox="1"/>
          <p:nvPr/>
        </p:nvSpPr>
        <p:spPr>
          <a:xfrm>
            <a:off x="6336426"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ארבעה עשר זוגות של עתות: ללדת ולמות, לנטוע ולעקור.</a:t>
            </a:r>
          </a:p>
        </p:txBody>
      </p:sp>
      <p:sp>
        <p:nvSpPr>
          <p:cNvPr id="9" name="TextBox 8"/>
          <p:cNvSpPr txBox="1"/>
          <p:nvPr/>
        </p:nvSpPr>
        <p:spPr>
          <a:xfrm>
            <a:off x="450691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3</a:t>
            </a:r>
          </a:p>
        </p:txBody>
      </p:sp>
      <p:sp>
        <p:nvSpPr>
          <p:cNvPr id="10" name="TextBox 9"/>
          <p:cNvSpPr txBox="1"/>
          <p:nvPr/>
        </p:nvSpPr>
        <p:spPr>
          <a:xfrm>
            <a:off x="361545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האלהים עשה את העולם יפה בעתו, אך האדם לא ימצא את המעשה.</a:t>
            </a:r>
          </a:p>
        </p:txBody>
      </p:sp>
      <p:sp>
        <p:nvSpPr>
          <p:cNvPr id="11" name="TextBox 10"/>
          <p:cNvSpPr txBox="1"/>
          <p:nvPr/>
        </p:nvSpPr>
        <p:spPr>
          <a:xfrm>
            <a:off x="1785937"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4</a:t>
            </a:r>
          </a:p>
        </p:txBody>
      </p:sp>
      <p:sp>
        <p:nvSpPr>
          <p:cNvPr id="12" name="TextBox 11"/>
          <p:cNvSpPr txBox="1"/>
          <p:nvPr/>
        </p:nvSpPr>
        <p:spPr>
          <a:xfrm>
            <a:off x="894476"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משפט ורשע, מקרה האדם והבהמה אחד.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קהלת ג', א'</a:t>
            </a:r>
          </a:p>
        </p:txBody>
      </p:sp>
      <p:sp>
        <p:nvSpPr>
          <p:cNvPr id="5" name="TextBox 4"/>
          <p:cNvSpPr txBox="1"/>
          <p:nvPr/>
        </p:nvSpPr>
        <p:spPr>
          <a:xfrm>
            <a:off x="1059815" y="3227387"/>
            <a:ext cx="10072370" cy="911225"/>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לַכֹּל זְמָן וְעֵת לְכָל־חֵפֶץ תַּחַת הַשָּׁמָיִם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״לכל זמן ועת לכל חפץ תחת השמים״.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קהלת ג', י"ב</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יָדַעְתִּי כִּי אֵין טוֹב</a:t>
            </a:r>
            <a:r>
              <a:rPr sz="4100" b="0" i="0" lang="he-IL">
                <a:solidFill>
                  <a:srgbClr val="F2EFE8"/>
                </a:solidFill>
                <a:latin typeface="Frank Ruhl Libre"/>
                <a:cs typeface="Frank Ruhl Libre"/>
                <a:ea typeface="Frank Ruhl Libre"/>
              </a:rPr>
              <a:t> בָּם כִּי אִם־לִשְׂמוֹחַ וְלַעֲשׂוֹת טוֹב בְּחַיָּיו</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קהלת שואל ״מה יתרון העושה באשר הוא עמל״.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קהלת ג', כ'</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הַכֹּל הוֹלֵךְ אֶל־מָקוֹם אֶחָד</a:t>
            </a:r>
            <a:r>
              <a:rPr sz="4100" b="0" i="0" lang="he-IL">
                <a:solidFill>
                  <a:srgbClr val="F2EFE8"/>
                </a:solidFill>
                <a:latin typeface="Frank Ruhl Libre"/>
                <a:cs typeface="Frank Ruhl Libre"/>
                <a:ea typeface="Frank Ruhl Libre"/>
              </a:rPr>
              <a:t> הַכֹּל הָיָה מִן־הֶעָפָר וְהַכֹּל שָׁב אֶל־הֶעָפָר</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קהלת רואה ״מקום המשפט שמה הרשע ומקום הצדק שמה הרשע״.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קהלת ג', א'</a:t>
            </a:r>
          </a:p>
        </p:txBody>
      </p:sp>
      <p:sp>
        <p:nvSpPr>
          <p:cNvPr id="5" name="TextBox 4"/>
          <p:cNvSpPr txBox="1"/>
          <p:nvPr/>
        </p:nvSpPr>
        <p:spPr>
          <a:xfrm>
            <a:off x="1059815" y="3227387"/>
            <a:ext cx="10072370" cy="911225"/>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לַכֹּל זְמָן </a:t>
            </a:r>
            <a:r>
              <a:rPr sz="4100" b="1" i="0" lang="he-IL">
                <a:solidFill>
                  <a:srgbClr val="F5A524"/>
                </a:solidFill>
                <a:latin typeface="Frank Ruhl Libre"/>
                <a:cs typeface="Frank Ruhl Libre"/>
                <a:ea typeface="Frank Ruhl Libre"/>
              </a:rPr>
              <a:t>וְעֵת לְכָל־חֵפֶץ</a:t>
            </a:r>
            <a:r>
              <a:rPr sz="4100" b="0" i="0" lang="he-IL">
                <a:solidFill>
                  <a:srgbClr val="F2EFE8"/>
                </a:solidFill>
                <a:latin typeface="Frank Ruhl Libre"/>
                <a:cs typeface="Frank Ruhl Libre"/>
                <a:ea typeface="Frank Ruhl Libre"/>
              </a:rPr>
              <a:t> תַּחַת הַשָּׁמָיִם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״לכל זמן ועת לכל חפץ תחת השמים״.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ביאורי מילים</a:t>
            </a:r>
          </a:p>
        </p:txBody>
      </p:sp>
      <p:sp>
        <p:nvSpPr>
          <p:cNvPr id="5" name="TextBox 4"/>
          <p:cNvSpPr txBox="1"/>
          <p:nvPr/>
        </p:nvSpPr>
        <p:spPr>
          <a:xfrm>
            <a:off x="8145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חפץ</a:t>
            </a:r>
          </a:p>
        </p:txBody>
      </p:sp>
      <p:sp>
        <p:nvSpPr>
          <p:cNvPr id="6" name="TextBox 5"/>
          <p:cNvSpPr txBox="1"/>
          <p:nvPr/>
        </p:nvSpPr>
        <p:spPr>
          <a:xfrm>
            <a:off x="8145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ענינו כמו רצון.</a:t>
            </a:r>
          </a:p>
        </p:txBody>
      </p:sp>
      <p:sp>
        <p:nvSpPr>
          <p:cNvPr id="7" name="TextBox 6"/>
          <p:cNvSpPr txBox="1"/>
          <p:nvPr/>
        </p:nvSpPr>
        <p:spPr>
          <a:xfrm>
            <a:off x="45262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מילה מנחה</a:t>
            </a:r>
          </a:p>
        </p:txBody>
      </p:sp>
      <p:sp>
        <p:nvSpPr>
          <p:cNvPr id="8" name="TextBox 7"/>
          <p:cNvSpPr txBox="1"/>
          <p:nvPr/>
        </p:nvSpPr>
        <p:spPr>
          <a:xfrm>
            <a:off x="45262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06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תורת הגמול</a:t>
            </a:r>
          </a:p>
        </p:txBody>
      </p:sp>
      <p:sp>
        <p:nvSpPr>
          <p:cNvPr id="10" name="TextBox 9"/>
          <p:cNvSpPr txBox="1"/>
          <p:nvPr/>
        </p:nvSpPr>
        <p:spPr>
          <a:xfrm>
            <a:off x="906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הגמול, או שכר ועונש, היא נושא מרכזי במקרא, שמטרתו לחנך ליראת ה'.</a:t>
            </a:r>
          </a:p>
        </p:txBody>
      </p:sp>
      <p:sp>
        <p:nvSpPr>
          <p:cNvPr id="11" name="TextBox 10"/>
          <p:cNvSpPr txBox="1"/>
          <p:nvPr/>
        </p:nvSpPr>
        <p:spPr>
          <a:xfrm>
            <a:off x="8145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פולחן</a:t>
            </a:r>
          </a:p>
        </p:txBody>
      </p:sp>
      <p:sp>
        <p:nvSpPr>
          <p:cNvPr id="12" name="TextBox 11"/>
          <p:cNvSpPr txBox="1"/>
          <p:nvPr/>
        </p:nvSpPr>
        <p:spPr>
          <a:xfrm>
            <a:off x="8145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עבודה לאלוהות באמצעות קורבנות, תפילות וצומות במקדש או מחוצה לו.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רש"י</a:t>
            </a:r>
          </a:p>
        </p:txBody>
      </p:sp>
      <p:sp>
        <p:nvSpPr>
          <p:cNvPr id="5" name="TextBox 4"/>
          <p:cNvSpPr txBox="1"/>
          <p:nvPr/>
        </p:nvSpPr>
        <p:spPr>
          <a:xfrm>
            <a:off x="1060958" y="232796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רש"י על קהלת ג', א'</a:t>
            </a:r>
          </a:p>
        </p:txBody>
      </p:sp>
      <p:sp>
        <p:nvSpPr>
          <p:cNvPr id="6" name="TextBox 5"/>
          <p:cNvSpPr txBox="1"/>
          <p:nvPr/>
        </p:nvSpPr>
        <p:spPr>
          <a:xfrm>
            <a:off x="1060958" y="2759769"/>
            <a:ext cx="9993884" cy="17067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לַכֹּל זְמָן</a:t>
            </a:r>
            <a:r>
              <a:rPr sz="2800" b="0" i="0" lang="he-IL">
                <a:solidFill>
                  <a:srgbClr val="FFFFFF"/>
                </a:solidFill>
                <a:latin typeface="Noto Serif Hebrew"/>
                <a:cs typeface="Noto Serif Hebrew"/>
                <a:ea typeface="Noto Serif Hebrew"/>
              </a:rPr>
              <a:t>. אַל יִשְׂמַח הָאוֹסֵף בְּהוֹן מֵהֶבֶל, כִּי אִם עַכְשָׁיו הוּא בְיָדוֹ, עוֹד יִירָשׁוּהוּ צַדִּיקִים, אֶלָּא שֶׁעֲדַיִן לֹא הִגִּיעַ הַזְּמַן, כִּי לְכָל־דָּבָר יֵשׁ זְמַן קָבוּעַ מָתַי יִהְיֶה: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מסביר רש"י על «לַכֹּל זְמָן»?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מצודת דוד</a:t>
            </a:r>
          </a:p>
        </p:txBody>
      </p:sp>
      <p:sp>
        <p:nvSpPr>
          <p:cNvPr id="5" name="TextBox 4"/>
          <p:cNvSpPr txBox="1"/>
          <p:nvPr/>
        </p:nvSpPr>
        <p:spPr>
          <a:xfrm>
            <a:off x="1060958" y="232796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מצודת דוד על קהלת ג', י"ב</a:t>
            </a:r>
          </a:p>
        </p:txBody>
      </p:sp>
      <p:sp>
        <p:nvSpPr>
          <p:cNvPr id="6" name="TextBox 5"/>
          <p:cNvSpPr txBox="1"/>
          <p:nvPr/>
        </p:nvSpPr>
        <p:spPr>
          <a:xfrm>
            <a:off x="1060958" y="2759769"/>
            <a:ext cx="9993884" cy="17067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ידעתי</a:t>
            </a:r>
            <a:r>
              <a:rPr sz="2800" b="0" i="0" lang="he-IL">
                <a:solidFill>
                  <a:srgbClr val="FFFFFF"/>
                </a:solidFill>
                <a:latin typeface="Noto Serif Hebrew"/>
                <a:cs typeface="Noto Serif Hebrew"/>
                <a:ea typeface="Noto Serif Hebrew"/>
              </a:rPr>
              <a:t>. ואני הנה השכלתי לדעת דרכי העולם ותועלותיו והן ידעתי שאין טוב ומאושר בבני אדם, כי אם מי שדרכו לשמוח ולעשות טוב חסד וצדקה בעוד שהוא חי:</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מוסיף פירושו של מצודת דוד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1</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א׳–ח׳ («עת לכל»).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2</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ט׳–ט״ו («האלהים עשה»).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3</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ט״ז–כ״ב («משפט ומקרה»).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מה דעתכם?</a:t>
            </a:r>
          </a:p>
        </p:txBody>
      </p:sp>
      <p:sp>
        <p:nvSpPr>
          <p:cNvPr id="5" name="TextBox 4"/>
          <p:cNvSpPr txBox="1"/>
          <p:nvPr/>
        </p:nvSpPr>
        <p:spPr>
          <a:xfrm>
            <a:off x="4926203" y="2032000"/>
            <a:ext cx="6200394" cy="1524000"/>
          </a:xfrm>
          <a:prstGeom prst="rect">
            <a:avLst/>
          </a:prstGeom>
          <a:noFill/>
        </p:spPr>
        <p:txBody>
          <a:bodyPr wrap="square" lIns="0" rIns="0" tIns="0" bIns="0" anchor="ctr"/>
          <a:lstStyle/>
          <a:p>
            <a:pPr algn="r" rtl="1">
              <a:lnSpc>
                <a:spcPts val="3105"/>
              </a:lnSpc>
            </a:pPr>
            <a:r>
              <a:rPr sz="2300" b="0" i="0" lang="he-IL">
                <a:solidFill>
                  <a:srgbClr val="F2EFE8"/>
                </a:solidFill>
                <a:latin typeface="Assistant"/>
                <a:cs typeface="Assistant"/>
                <a:ea typeface="Assistant"/>
              </a:rPr>
              <a:t>האם, לדעתך, פסוק 22 כתוב בנימה אופטימית או בנימה פסימית?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מפת מושגים</a:t>
            </a:r>
          </a:p>
        </p:txBody>
      </p:sp>
      <p:sp>
        <p:nvSpPr>
          <p:cNvPr id="5" name="TextBox 4"/>
          <p:cNvSpPr txBox="1"/>
          <p:nvPr/>
        </p:nvSpPr>
        <p:spPr>
          <a:xfrm>
            <a:off x="4853305" y="3619500"/>
            <a:ext cx="2485390" cy="952500"/>
          </a:xfrm>
          <a:prstGeom prst="rect">
            <a:avLst/>
          </a:prstGeom>
          <a:noFill/>
        </p:spPr>
        <p:txBody>
          <a:bodyPr wrap="square" lIns="0" rIns="0" tIns="0" bIns="0" anchor="ctr"/>
          <a:lstStyle/>
          <a:p>
            <a:pPr algn="ctr" rtl="1">
              <a:lnSpc>
                <a:spcPts val="3105"/>
              </a:lnSpc>
            </a:pPr>
            <a:r>
              <a:rPr sz="2700" b="0" i="0" lang="he-IL">
                <a:solidFill>
                  <a:srgbClr val="0D1117"/>
                </a:solidFill>
                <a:latin typeface="Secular One"/>
                <a:cs typeface="Secular One"/>
                <a:ea typeface="Secular One"/>
              </a:rPr>
              <a:t>לכל זמן</a:t>
            </a:r>
          </a:p>
        </p:txBody>
      </p:sp>
      <p:sp>
        <p:nvSpPr>
          <p:cNvPr id="6" name="TextBox 5"/>
          <p:cNvSpPr txBox="1"/>
          <p:nvPr/>
        </p:nvSpPr>
        <p:spPr>
          <a:xfrm>
            <a:off x="8003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עת לכל</a:t>
            </a:r>
          </a:p>
        </p:txBody>
      </p:sp>
      <p:sp>
        <p:nvSpPr>
          <p:cNvPr id="7" name="TextBox 6"/>
          <p:cNvSpPr txBox="1"/>
          <p:nvPr/>
        </p:nvSpPr>
        <p:spPr>
          <a:xfrm>
            <a:off x="891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האלהים עשה</a:t>
            </a:r>
          </a:p>
        </p:txBody>
      </p:sp>
      <p:sp>
        <p:nvSpPr>
          <p:cNvPr id="8" name="TextBox 7"/>
          <p:cNvSpPr txBox="1"/>
          <p:nvPr/>
        </p:nvSpPr>
        <p:spPr>
          <a:xfrm>
            <a:off x="8003794" y="3683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משפט ומקרה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בסגנון בגרות</a:t>
            </a:r>
          </a:p>
        </p:txBody>
      </p:sp>
      <p:sp>
        <p:nvSpPr>
          <p:cNvPr id="5" name="TextBox 4"/>
          <p:cNvSpPr txBox="1"/>
          <p:nvPr/>
        </p:nvSpPr>
        <p:spPr>
          <a:xfrm>
            <a:off x="929005" y="2095500"/>
            <a:ext cx="10333990" cy="4000500"/>
          </a:xfrm>
          <a:prstGeom prst="rect">
            <a:avLst/>
          </a:prstGeom>
          <a:noFill/>
        </p:spPr>
        <p:txBody>
          <a:bodyPr wrap="square" lIns="0" rIns="0" tIns="0" bIns="0" anchor="t"/>
          <a:lstStyle/>
          <a:p>
            <a:pPr algn="r" rtl="1">
              <a:lnSpc>
                <a:spcPts val="1706"/>
              </a:lnSpc>
            </a:pPr>
            <a:r>
              <a:rPr sz="1150" b="0" i="0" lang="he-IL">
                <a:solidFill>
                  <a:srgbClr val="F2EFE8"/>
                </a:solidFill>
                <a:latin typeface="Assistant"/>
                <a:cs typeface="Assistant"/>
                <a:ea typeface="Assistant"/>
              </a:rPr>
              <a:t>(קיץ תש"פ (שאלון 1381))</a:t>
            </a:r>
          </a:p>
          <a:p>
            <a:pPr algn="r" rtl="1">
              <a:lnSpc>
                <a:spcPts val="1706"/>
              </a:lnSpc>
            </a:pPr>
            <a:r>
              <a:rPr sz="1150" b="0" i="0" lang="he-IL">
                <a:solidFill>
                  <a:srgbClr val="F2EFE8"/>
                </a:solidFill>
                <a:latin typeface="Assistant"/>
                <a:cs typeface="Assistant"/>
                <a:ea typeface="Assistant"/>
              </a:rPr>
              <a:t>תנ"ך, קיץ תש"פ, מס' 1</a:t>
            </a:r>
          </a:p>
          <a:p>
            <a:pPr algn="r" rtl="1">
              <a:lnSpc>
                <a:spcPts val="1706"/>
              </a:lnSpc>
            </a:pPr>
            <a:r>
              <a:rPr sz="1150" b="0" i="0" lang="he-IL">
                <a:solidFill>
                  <a:srgbClr val="F2EFE8"/>
                </a:solidFill>
                <a:latin typeface="Assistant"/>
                <a:cs typeface="Assistant"/>
                <a:ea typeface="Assistant"/>
              </a:rPr>
              <a:t>6. קרא קהלת, ג', 1-22.</a:t>
            </a:r>
          </a:p>
          <a:p>
            <a:pPr algn="r" rtl="1">
              <a:lnSpc>
                <a:spcPts val="1706"/>
              </a:lnSpc>
            </a:pPr>
            <a:r>
              <a:rPr sz="1150" b="0" i="0" lang="he-IL">
                <a:solidFill>
                  <a:srgbClr val="F2EFE8"/>
                </a:solidFill>
                <a:latin typeface="Assistant"/>
                <a:cs typeface="Assistant"/>
                <a:ea typeface="Assistant"/>
              </a:rPr>
              <a:t>א לַכֹּל זְמָן וְעֵת לְכָל־חֵפֶץ תַּחַת הַשָּׁמָיִם:</a:t>
            </a:r>
          </a:p>
          <a:p>
            <a:pPr algn="r" rtl="1">
              <a:lnSpc>
                <a:spcPts val="1706"/>
              </a:lnSpc>
            </a:pPr>
            <a:r>
              <a:rPr sz="1150" b="0" i="0" lang="he-IL">
                <a:solidFill>
                  <a:srgbClr val="F2EFE8"/>
                </a:solidFill>
                <a:latin typeface="Assistant"/>
                <a:cs typeface="Assistant"/>
                <a:ea typeface="Assistant"/>
              </a:rPr>
              <a:t>ב עֵת לָלֶדֶת וְעֵת לָמוּת</a:t>
            </a:r>
          </a:p>
          <a:p>
            <a:pPr algn="r" rtl="1">
              <a:lnSpc>
                <a:spcPts val="1706"/>
              </a:lnSpc>
            </a:pPr>
            <a:r>
              <a:rPr sz="1150" b="0" i="0" lang="he-IL">
                <a:solidFill>
                  <a:srgbClr val="F2EFE8"/>
                </a:solidFill>
                <a:latin typeface="Assistant"/>
                <a:cs typeface="Assistant"/>
                <a:ea typeface="Assistant"/>
              </a:rPr>
              <a:t>עֵת לָטַעַת וְעֵת לַעֲקוֹר נָטוּעַ:</a:t>
            </a:r>
          </a:p>
          <a:p>
            <a:pPr algn="r" rtl="1">
              <a:lnSpc>
                <a:spcPts val="1706"/>
              </a:lnSpc>
            </a:pPr>
            <a:r>
              <a:rPr sz="1150" b="0" i="0" lang="he-IL">
                <a:solidFill>
                  <a:srgbClr val="F2EFE8"/>
                </a:solidFill>
                <a:latin typeface="Assistant"/>
                <a:cs typeface="Assistant"/>
                <a:ea typeface="Assistant"/>
              </a:rPr>
              <a:t>ג עֵת לַהֲרוֹג וְעֵת לִרְפּוֹא</a:t>
            </a:r>
          </a:p>
          <a:p>
            <a:pPr algn="r" rtl="1">
              <a:lnSpc>
                <a:spcPts val="1706"/>
              </a:lnSpc>
            </a:pPr>
            <a:r>
              <a:rPr sz="1150" b="0" i="0" lang="he-IL">
                <a:solidFill>
                  <a:srgbClr val="F2EFE8"/>
                </a:solidFill>
                <a:latin typeface="Assistant"/>
                <a:cs typeface="Assistant"/>
                <a:ea typeface="Assistant"/>
              </a:rPr>
              <a:t>עֵת לִפְרוֹץ וְעֵת לִבְנוֹת:</a:t>
            </a:r>
          </a:p>
          <a:p>
            <a:pPr algn="r" rtl="1">
              <a:lnSpc>
                <a:spcPts val="1706"/>
              </a:lnSpc>
            </a:pPr>
            <a:r>
              <a:rPr sz="1150" b="0" i="0" lang="he-IL">
                <a:solidFill>
                  <a:srgbClr val="F2EFE8"/>
                </a:solidFill>
                <a:latin typeface="Assistant"/>
                <a:cs typeface="Assistant"/>
                <a:ea typeface="Assistant"/>
              </a:rPr>
              <a:t>ד עֵת לִבְכּוֹת וְעֵת לִשְׂחוֹק</a:t>
            </a:r>
          </a:p>
          <a:p>
            <a:pPr algn="r" rtl="1">
              <a:lnSpc>
                <a:spcPts val="1706"/>
              </a:lnSpc>
            </a:pPr>
            <a:r>
              <a:rPr sz="1150" b="0" i="0" lang="he-IL">
                <a:solidFill>
                  <a:srgbClr val="F2EFE8"/>
                </a:solidFill>
                <a:latin typeface="Assistant"/>
                <a:cs typeface="Assistant"/>
                <a:ea typeface="Assistant"/>
              </a:rPr>
              <a:t>עֵת סְפוֹד וְעֵת רְקוֹד:</a:t>
            </a:r>
          </a:p>
          <a:p>
            <a:pPr algn="r" rtl="1">
              <a:lnSpc>
                <a:spcPts val="1706"/>
              </a:lnSpc>
            </a:pPr>
            <a:r>
              <a:rPr sz="1150" b="0" i="0" lang="he-IL">
                <a:solidFill>
                  <a:srgbClr val="F2EFE8"/>
                </a:solidFill>
                <a:latin typeface="Assistant"/>
                <a:cs typeface="Assistant"/>
                <a:ea typeface="Assistant"/>
              </a:rPr>
              <a:t>ה עֵת לְהַשְׁלִיךְ אֲבָנִים וְעֵת כְּנוֹס אֲבָנִים</a:t>
            </a:r>
          </a:p>
          <a:p>
            <a:pPr algn="r" rtl="1">
              <a:lnSpc>
                <a:spcPts val="1706"/>
              </a:lnSpc>
            </a:pPr>
            <a:r>
              <a:rPr sz="1150" b="0" i="0" lang="he-IL">
                <a:solidFill>
                  <a:srgbClr val="F2EFE8"/>
                </a:solidFill>
                <a:latin typeface="Assistant"/>
                <a:cs typeface="Assistant"/>
                <a:ea typeface="Assistant"/>
              </a:rPr>
              <a:t>עֵת לַחֲבוֹק וְעֵת לִרְחֹק מֵחַבֵּק:</a:t>
            </a:r>
          </a:p>
          <a:p>
            <a:pPr algn="r" rtl="1">
              <a:lnSpc>
                <a:spcPts val="1706"/>
              </a:lnSpc>
            </a:pPr>
            <a:r>
              <a:rPr sz="1150" b="0" i="0" lang="he-IL">
                <a:solidFill>
                  <a:srgbClr val="F2EFE8"/>
                </a:solidFill>
                <a:latin typeface="Assistant"/>
                <a:cs typeface="Assistant"/>
                <a:ea typeface="Assistant"/>
              </a:rPr>
              <a:t>ו עֵת לְבַקֵּשׁ וְעֵת לְאַבֵּד</a:t>
            </a:r>
          </a:p>
          <a:p>
            <a:pPr algn="r" rtl="1">
              <a:lnSpc>
                <a:spcPts val="1706"/>
              </a:lnSpc>
            </a:pPr>
            <a:r>
              <a:rPr sz="1150" b="0" i="0" lang="he-IL">
                <a:solidFill>
                  <a:srgbClr val="F2EFE8"/>
                </a:solidFill>
                <a:latin typeface="Assistant"/>
                <a:cs typeface="Assistant"/>
                <a:ea typeface="Assistant"/>
              </a:rPr>
              <a:t>עֵת לִשְׁמוֹר וְעֵת לְהַשְׁלִיךְ:</a:t>
            </a:r>
          </a:p>
          <a:p>
            <a:pPr algn="r" rtl="1">
              <a:lnSpc>
                <a:spcPts val="1706"/>
              </a:lnSpc>
            </a:pPr>
            <a:r>
              <a:rPr sz="1150" b="0" i="0" lang="he-IL">
                <a:solidFill>
                  <a:srgbClr val="F2EFE8"/>
                </a:solidFill>
                <a:latin typeface="Assistant"/>
                <a:cs typeface="Assistant"/>
                <a:ea typeface="Assistant"/>
              </a:rPr>
              <a:t>ז עֵת לִקְרוֹעַ וְעֵת לִתְפּוֹר</a:t>
            </a:r>
          </a:p>
          <a:p>
            <a:pPr algn="r" rtl="1">
              <a:lnSpc>
                <a:spcPts val="1706"/>
              </a:lnSpc>
            </a:pPr>
            <a:r>
              <a:rPr sz="1150" b="0" i="0" lang="he-IL">
                <a:solidFill>
                  <a:srgbClr val="F2EFE8"/>
                </a:solidFill>
                <a:latin typeface="Assistant"/>
                <a:cs typeface="Assistant"/>
                <a:ea typeface="Assistant"/>
              </a:rPr>
              <a:t>עֵת לַחֲשׁוֹת וְעֵת לְדַבֵּר:</a:t>
            </a:r>
          </a:p>
          <a:p>
            <a:pPr algn="r" rtl="1">
              <a:lnSpc>
                <a:spcPts val="1706"/>
              </a:lnSpc>
            </a:pPr>
            <a:r>
              <a:rPr sz="1150" b="0" i="0" lang="he-IL">
                <a:solidFill>
                  <a:srgbClr val="F2EFE8"/>
                </a:solidFill>
                <a:latin typeface="Assistant"/>
                <a:cs typeface="Assistant"/>
                <a:ea typeface="Assistant"/>
              </a:rPr>
              <a:t>ח עֵת לֶאֱהֹב וְעֵת לִשְׂנֹא</a:t>
            </a:r>
          </a:p>
          <a:p>
            <a:pPr algn="r" rtl="1">
              <a:lnSpc>
                <a:spcPts val="1706"/>
              </a:lnSpc>
            </a:pPr>
            <a:r>
              <a:rPr sz="1150" b="0" i="0" lang="he-IL">
                <a:solidFill>
                  <a:srgbClr val="F2EFE8"/>
                </a:solidFill>
                <a:latin typeface="Assistant"/>
                <a:cs typeface="Assistant"/>
                <a:ea typeface="Assistant"/>
              </a:rPr>
              <a:t>עֵת מִלְחָמָה וְעֵת שָׁלוֹם:</a:t>
            </a:r>
          </a:p>
          <a:p>
            <a:pPr algn="r" rtl="1">
              <a:lnSpc>
                <a:spcPts val="1706"/>
              </a:lnSpc>
            </a:pPr>
            <a:r>
              <a:rPr sz="1150" b="0" i="0" lang="he-IL">
                <a:solidFill>
                  <a:srgbClr val="F2EFE8"/>
                </a:solidFill>
                <a:latin typeface="Assistant"/>
                <a:cs typeface="Assistant"/>
                <a:ea typeface="Assistant"/>
              </a:rPr>
              <a:t>ט מַה־יִּתְרוֹן הָעוֹשֶׂה בַּאֲשֶׁר הוּא עָמֵל: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1</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א׳–ח׳ («עת לכל»).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״לכל זמן ועת לכל חפץ תחת השמים״. הפרק פותח בשיר שבו ארבעה עשר זוגות של ניגודים: ״עת ללדת ועת למות עת לטעת ועת לעקור נטוע״. כל פעולה בחיים יש לה זמן.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2</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ט׳–ט״ו («האלהים עשה»).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קהלת שואל ״מה יתרון העושה באשר הוא עמל״. הוא רואה שהאל נתן לבני האדם ענין לענות בו. ״את הכל עשה יפה בעתו גם את העלם נתן בלבם מבלי אשר לא ימצא האדם את המעשה אשר עשה האלהים מראש ועד סוף״.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3</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ט״ז–כ״ב («משפט ומקרה»).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קהלת רואה ״מקום המשפט שמה הרשע ומקום הצדק שמה הרשע״. אמרתי בלבי ״את הצדיק ואת הרשע ישפט האלהים כי עת לכל חפץ ועל כל המעשה שם״. אבל הוא מתלבט אם אכן יש משפט.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(1/2)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שאלה 6</a:t>
            </a:r>
          </a:p>
          <a:p>
            <a:pPr algn="r" rtl="1">
              <a:lnSpc>
                <a:spcPts val="2850"/>
              </a:lnSpc>
            </a:pPr>
            <a:r>
              <a:rPr sz="1900" b="0" i="0" lang="he-IL">
                <a:solidFill>
                  <a:srgbClr val="F2EFE8"/>
                </a:solidFill>
                <a:latin typeface="Assistant"/>
                <a:cs typeface="Assistant"/>
                <a:ea typeface="Assistant"/>
              </a:rPr>
              <a:t>סעיף א'</a:t>
            </a:r>
          </a:p>
          <a:p>
            <a:pPr algn="r" rtl="1">
              <a:lnSpc>
                <a:spcPts val="2850"/>
              </a:lnSpc>
            </a:pPr>
            <a:r>
              <a:rPr sz="1900" b="0" i="0" lang="he-IL">
                <a:solidFill>
                  <a:srgbClr val="F2EFE8"/>
                </a:solidFill>
                <a:latin typeface="Assistant"/>
                <a:cs typeface="Assistant"/>
                <a:ea typeface="Assistant"/>
              </a:rPr>
              <a:t>מסגרת החיים שבה נתון האדם בעולם (על התלמיד להציג שתי דוגמאות ולהסביר):</a:t>
            </a:r>
          </a:p>
          <a:p>
            <a:pPr algn="r" rtl="1">
              <a:lnSpc>
                <a:spcPts val="2850"/>
              </a:lnSpc>
            </a:pPr>
            <a:r>
              <a:rPr sz="1900" b="0" i="0" lang="he-IL">
                <a:solidFill>
                  <a:srgbClr val="F2EFE8"/>
                </a:solidFill>
                <a:latin typeface="Assistant"/>
                <a:cs typeface="Assistant"/>
                <a:ea typeface="Assistant"/>
              </a:rPr>
              <a:t>האדם נתון במסגרת חיים הנעה בין שני קצוות, בין הטוב לבין הרע, בין ניגודים שונים בחיים, לדוגמה: "עת ללדת ועת למות"; "עת לבכות ועת לשחוק"; "עת ספוד ועת רקוד" (תיתכנה עוד דוגמאות).</a:t>
            </a:r>
          </a:p>
          <a:p>
            <a:pPr algn="r" rtl="1">
              <a:lnSpc>
                <a:spcPts val="2850"/>
              </a:lnSpc>
            </a:pPr>
            <a:r>
              <a:rPr sz="1900" b="0" i="0" lang="he-IL">
                <a:solidFill>
                  <a:srgbClr val="F2EFE8"/>
                </a:solidFill>
                <a:latin typeface="Assistant"/>
                <a:cs typeface="Assistant"/>
                <a:ea typeface="Assistant"/>
              </a:rPr>
              <a:t>או: האדם נתון במסגרת חיים שנקבעה מראש על ידי ה' והאדם אינו יכול לשנותה. כל האירועים במסגרת חייו של האדם, נקבעו על ידי ה'. לדוגמה: "לכל זמן ועת לכל חפץ תחת השמים"; "ידעתי כי כל אשר יעשה האלוהים הוא יהיה לעולם אליו אין להוסיף וממנו אין לגרוע".</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(2/2)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סעיף ב'</a:t>
            </a:r>
          </a:p>
          <a:p>
            <a:pPr algn="r" rtl="1">
              <a:lnSpc>
                <a:spcPts val="2850"/>
              </a:lnSpc>
            </a:pPr>
            <a:r>
              <a:rPr sz="1900" b="0" i="0" lang="he-IL">
                <a:solidFill>
                  <a:srgbClr val="F2EFE8"/>
                </a:solidFill>
                <a:latin typeface="Assistant"/>
                <a:cs typeface="Assistant"/>
                <a:ea typeface="Assistant"/>
              </a:rPr>
              <a:t>(1) על פי פסוק 17, השחיתות המשפטית עשויה להיפתר בעולם הבא, שם ה' ישפוט בצדק וייעשה דין כהלכתו.</a:t>
            </a:r>
          </a:p>
          <a:p>
            <a:pPr algn="r" rtl="1">
              <a:lnSpc>
                <a:spcPts val="2850"/>
              </a:lnSpc>
            </a:pPr>
            <a:r>
              <a:rPr sz="1900" b="0" i="0" lang="he-IL">
                <a:solidFill>
                  <a:srgbClr val="F2EFE8"/>
                </a:solidFill>
                <a:latin typeface="Assistant"/>
                <a:cs typeface="Assistant"/>
                <a:ea typeface="Assistant"/>
              </a:rPr>
              <a:t>(2) על פי פסוקים 18-22, קהלת מטיל ספק בקיומו של העולם הבא. לפי דבריו, האדם והבהמה שווים, שניהם מתים ונטמנים באדמה ורוח זהה יש בהם. לדבריו אין לדעת אם אכן רוח האדם עולה למעלה.</a:t>
            </a:r>
          </a:p>
          <a:p>
            <a:pPr algn="r" rtl="1">
              <a:lnSpc>
                <a:spcPts val="2850"/>
              </a:lnSpc>
            </a:pPr>
            <a:r>
              <a:rPr sz="1900" b="0" i="0" lang="he-IL">
                <a:solidFill>
                  <a:srgbClr val="F2EFE8"/>
                </a:solidFill>
                <a:latin typeface="Assistant"/>
                <a:cs typeface="Assistant"/>
                <a:ea typeface="Assistant"/>
              </a:rPr>
              <a:t>לכן, הפתרון המוצע בפסוק 17, שהשחיתות תיפתר בעולם הבא, הוא חסר משמעות.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לכל זמן – שאלון 1261</dc:title>
  <dc:subject/>
  <dc:creator/>
  <cp:keywords/>
  <dc:description/>
  <cp:lastModifiedBy/>
  <cp:revision>1</cp:revision>
  <dcterms:created xsi:type="dcterms:W3CDTF">2013-01-27T09:14:16Z</dcterms:created>
  <dcterms:modified xsi:type="dcterms:W3CDTF">2013-01-27T09:15:58Z</dcterms:modified>
  <cp:category/>
</cp:coreProperties>
</file>