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33987" y="1418626"/>
            <a:ext cx="4978012" cy="528657"/>
          </a:xfrm>
          <a:prstGeom prst="rect">
            <a:avLst/>
          </a:prstGeom>
          <a:noFill/>
        </p:spPr>
        <p:txBody>
          <a:bodyPr wrap="square" lIns="0" rIns="0" tIns="0" bIns="0" anchor="t"/>
          <a:lstStyle/>
          <a:p>
            <a:pPr algn="r" rtl="1">
              <a:lnSpc>
                <a:spcPts val="3500"/>
              </a:lnSpc>
            </a:pPr>
            <a:r>
              <a:rPr sz="2400" b="0" i="0" lang="he-IL">
                <a:solidFill>
                  <a:srgbClr val="E07A5F"/>
                </a:solidFill>
                <a:latin typeface="Playpen Sans Hebrew"/>
                <a:cs typeface="Playpen Sans Hebrew"/>
                <a:ea typeface="Playpen Sans Hebrew"/>
              </a:rPr>
              <a:t>אסתר א׳</a:t>
            </a:r>
          </a:p>
        </p:txBody>
      </p:sp>
      <p:sp>
        <p:nvSpPr>
          <p:cNvPr id="4" name="TextBox 3"/>
          <p:cNvSpPr txBox="1"/>
          <p:nvPr/>
        </p:nvSpPr>
        <p:spPr>
          <a:xfrm>
            <a:off x="6193609" y="1863058"/>
            <a:ext cx="5011116" cy="2369877"/>
          </a:xfrm>
          <a:prstGeom prst="rect">
            <a:avLst/>
          </a:prstGeom>
          <a:noFill/>
        </p:spPr>
        <p:txBody>
          <a:bodyPr wrap="square" lIns="0" rIns="0" tIns="0" bIns="0" anchor="ctr"/>
          <a:lstStyle/>
          <a:p>
            <a:pPr algn="r" rtl="1">
              <a:lnSpc>
                <a:spcPts val="6264"/>
              </a:lnSpc>
            </a:pPr>
            <a:r>
              <a:rPr sz="5800" b="1" i="0" lang="he-IL">
                <a:solidFill>
                  <a:srgbClr val="3D405B"/>
                </a:solidFill>
                <a:latin typeface="Playpen Sans Hebrew"/>
                <a:cs typeface="Playpen Sans Hebrew"/>
                <a:ea typeface="Playpen Sans Hebrew"/>
              </a:rPr>
              <a:t>המשתה ווישתי</a:t>
            </a:r>
          </a:p>
        </p:txBody>
      </p:sp>
      <p:sp>
        <p:nvSpPr>
          <p:cNvPr id="5" name="TextBox 4"/>
          <p:cNvSpPr txBox="1"/>
          <p:nvPr/>
        </p:nvSpPr>
        <p:spPr>
          <a:xfrm>
            <a:off x="6187008" y="4148710"/>
            <a:ext cx="4977328" cy="490563"/>
          </a:xfrm>
          <a:prstGeom prst="rect">
            <a:avLst/>
          </a:prstGeom>
          <a:noFill/>
        </p:spPr>
        <p:txBody>
          <a:bodyPr wrap="square" lIns="0" rIns="0" tIns="0" bIns="0" anchor="t"/>
          <a:lstStyle/>
          <a:p>
            <a:pPr algn="r" rtl="1">
              <a:lnSpc>
                <a:spcPts val="3200"/>
              </a:lnSpc>
            </a:pPr>
            <a:r>
              <a:rPr sz="1700" b="0" i="0" lang="he-IL">
                <a:solidFill>
                  <a:srgbClr val="2E2B26"/>
                </a:solidFill>
                <a:latin typeface="Playpen Sans Hebrew"/>
                <a:cs typeface="Playpen Sans Hebrew"/>
                <a:ea typeface="Playpen Sans Hebrew"/>
              </a:rPr>
              <a:t>שאלון 1262 · אסתר</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121064" y="444313"/>
            <a:ext cx="3032380" cy="31796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פתיחה</a:t>
            </a:r>
          </a:p>
        </p:txBody>
      </p:sp>
      <p:sp>
        <p:nvSpPr>
          <p:cNvPr id="4" name="TextBox 3"/>
          <p:cNvSpPr txBox="1"/>
          <p:nvPr/>
        </p:nvSpPr>
        <p:spPr>
          <a:xfrm>
            <a:off x="8125623" y="710972"/>
            <a:ext cx="3039000" cy="68621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מטרות השיעור</a:t>
            </a:r>
          </a:p>
        </p:txBody>
      </p:sp>
      <p:sp>
        <p:nvSpPr>
          <p:cNvPr id="5" name="TextBox 4"/>
          <p:cNvSpPr txBox="1"/>
          <p:nvPr/>
        </p:nvSpPr>
        <p:spPr>
          <a:xfrm>
            <a:off x="10477500" y="1966912"/>
            <a:ext cx="749300" cy="698500"/>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1</a:t>
            </a:r>
          </a:p>
        </p:txBody>
      </p:sp>
      <p:sp>
        <p:nvSpPr>
          <p:cNvPr id="6" name="TextBox 5"/>
          <p:cNvSpPr txBox="1"/>
          <p:nvPr/>
        </p:nvSpPr>
        <p:spPr>
          <a:xfrm>
            <a:off x="4847399" y="1871662"/>
            <a:ext cx="5507101" cy="88900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נכיר את הסיפור «המשתה ווישתי» (אסתר א׳) ואת הדמויות בו</a:t>
            </a:r>
          </a:p>
        </p:txBody>
      </p:sp>
      <p:sp>
        <p:nvSpPr>
          <p:cNvPr id="7" name="TextBox 6"/>
          <p:cNvSpPr txBox="1"/>
          <p:nvPr/>
        </p:nvSpPr>
        <p:spPr>
          <a:xfrm>
            <a:off x="10473709" y="3157690"/>
            <a:ext cx="756575" cy="705776"/>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2</a:t>
            </a:r>
          </a:p>
        </p:txBody>
      </p:sp>
      <p:sp>
        <p:nvSpPr>
          <p:cNvPr id="8" name="TextBox 7"/>
          <p:cNvSpPr txBox="1"/>
          <p:nvPr/>
        </p:nvSpPr>
        <p:spPr>
          <a:xfrm>
            <a:off x="4842781" y="3004063"/>
            <a:ext cx="5516387" cy="94494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נבחן כיצד הסיפור מבטא את התמה «אסתר»</a:t>
            </a:r>
          </a:p>
        </p:txBody>
      </p:sp>
      <p:sp>
        <p:nvSpPr>
          <p:cNvPr id="9" name="TextBox 8"/>
          <p:cNvSpPr txBox="1"/>
          <p:nvPr/>
        </p:nvSpPr>
        <p:spPr>
          <a:xfrm>
            <a:off x="10477500" y="4297362"/>
            <a:ext cx="749300" cy="698500"/>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3</a:t>
            </a:r>
          </a:p>
        </p:txBody>
      </p:sp>
      <p:sp>
        <p:nvSpPr>
          <p:cNvPr id="10" name="TextBox 9"/>
          <p:cNvSpPr txBox="1"/>
          <p:nvPr/>
        </p:nvSpPr>
        <p:spPr>
          <a:xfrm>
            <a:off x="4847399" y="4202112"/>
            <a:ext cx="5507101" cy="88900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נקרא פסוקי מפתח ונעמיק בפירוש רש"י ומלבי"ם</a:t>
            </a:r>
          </a:p>
        </p:txBody>
      </p:sp>
      <p:sp>
        <p:nvSpPr>
          <p:cNvPr id="11" name="TextBox 10"/>
          <p:cNvSpPr txBox="1"/>
          <p:nvPr/>
        </p:nvSpPr>
        <p:spPr>
          <a:xfrm>
            <a:off x="10473709" y="5488140"/>
            <a:ext cx="756575" cy="705775"/>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4</a:t>
            </a:r>
          </a:p>
        </p:txBody>
      </p:sp>
      <p:sp>
        <p:nvSpPr>
          <p:cNvPr id="12" name="TextBox 11"/>
          <p:cNvSpPr txBox="1"/>
          <p:nvPr/>
        </p:nvSpPr>
        <p:spPr>
          <a:xfrm>
            <a:off x="4842781" y="5334513"/>
            <a:ext cx="5516387" cy="94494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833467" y="441839"/>
            <a:ext cx="3324205" cy="322913"/>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רקע</a:t>
            </a:r>
          </a:p>
        </p:txBody>
      </p:sp>
      <p:sp>
        <p:nvSpPr>
          <p:cNvPr id="4" name="TextBox 3"/>
          <p:cNvSpPr txBox="1"/>
          <p:nvPr/>
        </p:nvSpPr>
        <p:spPr>
          <a:xfrm>
            <a:off x="7838025" y="708499"/>
            <a:ext cx="3330826" cy="69115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הדמויות בסיפור</a:t>
            </a:r>
          </a:p>
        </p:txBody>
      </p:sp>
      <p:sp>
        <p:nvSpPr>
          <p:cNvPr id="5" name="TextBox 4"/>
          <p:cNvSpPr txBox="1"/>
          <p:nvPr/>
        </p:nvSpPr>
        <p:spPr>
          <a:xfrm>
            <a:off x="6393624" y="2133600"/>
            <a:ext cx="4853051" cy="482600"/>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ושתי</a:t>
            </a:r>
          </a:p>
        </p:txBody>
      </p:sp>
      <p:sp>
        <p:nvSpPr>
          <p:cNvPr id="6" name="TextBox 5"/>
          <p:cNvSpPr txBox="1"/>
          <p:nvPr/>
        </p:nvSpPr>
        <p:spPr>
          <a:xfrm>
            <a:off x="6393624" y="2692400"/>
            <a:ext cx="4853051" cy="1066800"/>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המלך קורא לושתי להראות את יופיה, והיא מסרבת.</a:t>
            </a:r>
          </a:p>
        </p:txBody>
      </p:sp>
      <p:sp>
        <p:nvSpPr>
          <p:cNvPr id="7" name="TextBox 6"/>
          <p:cNvSpPr txBox="1"/>
          <p:nvPr/>
        </p:nvSpPr>
        <p:spPr>
          <a:xfrm>
            <a:off x="950443" y="2092600"/>
            <a:ext cx="4860987" cy="564756"/>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אחשורוש</a:t>
            </a:r>
          </a:p>
        </p:txBody>
      </p:sp>
      <p:sp>
        <p:nvSpPr>
          <p:cNvPr id="8" name="TextBox 7"/>
          <p:cNvSpPr txBox="1"/>
          <p:nvPr/>
        </p:nvSpPr>
        <p:spPr>
          <a:xfrm>
            <a:off x="930342" y="2651315"/>
            <a:ext cx="4871488" cy="1148867"/>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המגילה נפתחת בימי אחשורוש, ״המלך מהדו ועד כוש שבע ועשרים ומאה מדינה״.</a:t>
            </a:r>
          </a:p>
        </p:txBody>
      </p:sp>
      <p:sp>
        <p:nvSpPr>
          <p:cNvPr id="9" name="TextBox 8"/>
          <p:cNvSpPr txBox="1"/>
          <p:nvPr/>
        </p:nvSpPr>
        <p:spPr>
          <a:xfrm>
            <a:off x="6380569" y="4429400"/>
            <a:ext cx="4860986" cy="564756"/>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שרי</a:t>
            </a:r>
          </a:p>
        </p:txBody>
      </p:sp>
      <p:sp>
        <p:nvSpPr>
          <p:cNvPr id="10" name="TextBox 9"/>
          <p:cNvSpPr txBox="1"/>
          <p:nvPr/>
        </p:nvSpPr>
        <p:spPr>
          <a:xfrm>
            <a:off x="6390168" y="4988115"/>
            <a:ext cx="4871488" cy="1148867"/>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המלך מתייעץ עם חכמים ״ידעי העתים״ ושבעת שרי פרס ומדי.</a:t>
            </a:r>
          </a:p>
        </p:txBody>
      </p:sp>
      <p:sp>
        <p:nvSpPr>
          <p:cNvPr id="11" name="TextBox 10"/>
          <p:cNvSpPr txBox="1"/>
          <p:nvPr/>
        </p:nvSpPr>
        <p:spPr>
          <a:xfrm>
            <a:off x="945324" y="4470400"/>
            <a:ext cx="4853051" cy="482600"/>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דינה</a:t>
            </a:r>
          </a:p>
        </p:txBody>
      </p:sp>
      <p:sp>
        <p:nvSpPr>
          <p:cNvPr id="12" name="TextBox 11"/>
          <p:cNvSpPr txBox="1"/>
          <p:nvPr/>
        </p:nvSpPr>
        <p:spPr>
          <a:xfrm>
            <a:off x="945324" y="5029200"/>
            <a:ext cx="4853051" cy="1066800"/>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ספרים נשלחים בכל מדינה בלשונה: ״להיות כל איש שרר בביתו ומדבר כלשון עמו״.</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205249" y="445036"/>
            <a:ext cx="2946957" cy="3165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רקע</a:t>
            </a:r>
          </a:p>
        </p:txBody>
      </p:sp>
      <p:sp>
        <p:nvSpPr>
          <p:cNvPr id="4" name="TextBox 3"/>
          <p:cNvSpPr txBox="1"/>
          <p:nvPr/>
        </p:nvSpPr>
        <p:spPr>
          <a:xfrm>
            <a:off x="8209807" y="711696"/>
            <a:ext cx="2953578" cy="68476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רצף האירועים</a:t>
            </a:r>
          </a:p>
        </p:txBody>
      </p:sp>
      <p:sp>
        <p:nvSpPr>
          <p:cNvPr id="5" name="TextBox 4"/>
          <p:cNvSpPr txBox="1"/>
          <p:nvPr/>
        </p:nvSpPr>
        <p:spPr>
          <a:xfrm>
            <a:off x="9915786" y="2116805"/>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1</a:t>
            </a:r>
          </a:p>
        </p:txBody>
      </p:sp>
      <p:sp>
        <p:nvSpPr>
          <p:cNvPr id="6" name="TextBox 5"/>
          <p:cNvSpPr txBox="1"/>
          <p:nvPr/>
        </p:nvSpPr>
        <p:spPr>
          <a:xfrm>
            <a:off x="9041432" y="2660753"/>
            <a:ext cx="2259869" cy="1155386"/>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המשתה (פסוקים א׳–ט׳)</a:t>
            </a:r>
          </a:p>
        </p:txBody>
      </p:sp>
      <p:sp>
        <p:nvSpPr>
          <p:cNvPr id="7" name="TextBox 6"/>
          <p:cNvSpPr txBox="1"/>
          <p:nvPr/>
        </p:nvSpPr>
        <p:spPr>
          <a:xfrm>
            <a:off x="7176414" y="2116805"/>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2</a:t>
            </a:r>
          </a:p>
        </p:txBody>
      </p:sp>
      <p:sp>
        <p:nvSpPr>
          <p:cNvPr id="8" name="TextBox 7"/>
          <p:cNvSpPr txBox="1"/>
          <p:nvPr/>
        </p:nvSpPr>
        <p:spPr>
          <a:xfrm>
            <a:off x="6332647" y="2660753"/>
            <a:ext cx="2259870" cy="1155386"/>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סירוב ושתי (פסוקים י׳–י״ב)</a:t>
            </a:r>
          </a:p>
        </p:txBody>
      </p:sp>
      <p:sp>
        <p:nvSpPr>
          <p:cNvPr id="9" name="TextBox 8"/>
          <p:cNvSpPr txBox="1"/>
          <p:nvPr/>
        </p:nvSpPr>
        <p:spPr>
          <a:xfrm>
            <a:off x="4468812" y="2120900"/>
            <a:ext cx="533400" cy="482600"/>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3</a:t>
            </a:r>
          </a:p>
        </p:txBody>
      </p:sp>
      <p:sp>
        <p:nvSpPr>
          <p:cNvPr id="10" name="TextBox 9"/>
          <p:cNvSpPr txBox="1"/>
          <p:nvPr/>
        </p:nvSpPr>
        <p:spPr>
          <a:xfrm>
            <a:off x="3615451" y="2679700"/>
            <a:ext cx="2240121" cy="1117600"/>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עצת ממוכן (פסוקים י״ג–כ״ב)</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495364" y="447532"/>
            <a:ext cx="2652577" cy="311528"/>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1/4</a:t>
            </a:r>
          </a:p>
        </p:txBody>
      </p:sp>
      <p:sp>
        <p:nvSpPr>
          <p:cNvPr id="4" name="TextBox 3"/>
          <p:cNvSpPr txBox="1"/>
          <p:nvPr/>
        </p:nvSpPr>
        <p:spPr>
          <a:xfrm>
            <a:off x="8499921" y="714192"/>
            <a:ext cx="2659198" cy="67977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אסתר א', א'</a:t>
            </a:r>
          </a:p>
        </p:txBody>
      </p:sp>
      <p:sp>
        <p:nvSpPr>
          <p:cNvPr id="5" name="TextBox 4"/>
          <p:cNvSpPr txBox="1"/>
          <p:nvPr/>
        </p:nvSpPr>
        <p:spPr>
          <a:xfrm>
            <a:off x="1059815" y="2708275"/>
            <a:ext cx="10072370" cy="1822450"/>
          </a:xfrm>
          <a:prstGeom prst="rect">
            <a:avLst/>
          </a:prstGeom>
          <a:noFill/>
        </p:spPr>
        <p:txBody>
          <a:bodyPr wrap="square" lIns="0" rIns="0" tIns="0" bIns="0" anchor="t"/>
          <a:lstStyle/>
          <a:p>
            <a:pPr algn="ctr" rtl="1">
              <a:lnSpc>
                <a:spcPts val="7175"/>
              </a:lnSpc>
            </a:pPr>
            <a:r>
              <a:rPr sz="4100" b="0" i="0" lang="he-IL">
                <a:solidFill>
                  <a:srgbClr val="2E2B26"/>
                </a:solidFill>
                <a:latin typeface="Frank Ruhl Libre"/>
                <a:cs typeface="Frank Ruhl Libre"/>
                <a:ea typeface="Frank Ruhl Libre"/>
              </a:rPr>
              <a:t>וַיְהִי בִּימֵי אֲחַשְׁוֵרוֹשׁ הוּא אֲחַשְׁוֵרוֹשׁ </a:t>
            </a:r>
            <a:r>
              <a:rPr sz="4100" b="1" i="0" lang="he-IL">
                <a:solidFill>
                  <a:srgbClr val="2E2B26"/>
                </a:solidFill>
                <a:latin typeface="Frank Ruhl Libre"/>
                <a:cs typeface="Frank Ruhl Libre"/>
                <a:ea typeface="Frank Ruhl Libre"/>
              </a:rPr>
              <a:t>הַמֹּלֵךְ מֵהֹדּוּ וְעַד־כּוּשׁ שֶׁבַע וְעֶשְׂרִים וּמֵאָה</a:t>
            </a:r>
            <a:r>
              <a:rPr sz="4100" b="0" i="0" lang="he-IL">
                <a:solidFill>
                  <a:srgbClr val="2E2B26"/>
                </a:solidFill>
                <a:latin typeface="Frank Ruhl Libre"/>
                <a:cs typeface="Frank Ruhl Libre"/>
                <a:ea typeface="Frank Ruhl Libre"/>
              </a:rPr>
              <a:t> מְדִינָה</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המגילה נפתחת בימי אחשורוש, ״המלך מהדו ועד כוש שבע ועשרים ומאה מדינה״.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266978" y="445566"/>
            <a:ext cx="2884321" cy="315459"/>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2/4</a:t>
            </a:r>
          </a:p>
        </p:txBody>
      </p:sp>
      <p:sp>
        <p:nvSpPr>
          <p:cNvPr id="4" name="TextBox 3"/>
          <p:cNvSpPr txBox="1"/>
          <p:nvPr/>
        </p:nvSpPr>
        <p:spPr>
          <a:xfrm>
            <a:off x="8271536" y="712226"/>
            <a:ext cx="2890941" cy="68370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אסתר א', י"א</a:t>
            </a:r>
          </a:p>
        </p:txBody>
      </p:sp>
      <p:sp>
        <p:nvSpPr>
          <p:cNvPr id="5" name="TextBox 4"/>
          <p:cNvSpPr txBox="1"/>
          <p:nvPr/>
        </p:nvSpPr>
        <p:spPr>
          <a:xfrm>
            <a:off x="1059815" y="2252662"/>
            <a:ext cx="10072370" cy="2733675"/>
          </a:xfrm>
          <a:prstGeom prst="rect">
            <a:avLst/>
          </a:prstGeom>
          <a:noFill/>
        </p:spPr>
        <p:txBody>
          <a:bodyPr wrap="square" lIns="0" rIns="0" tIns="0" bIns="0" anchor="t"/>
          <a:lstStyle/>
          <a:p>
            <a:pPr algn="ctr" rtl="1">
              <a:lnSpc>
                <a:spcPts val="7175"/>
              </a:lnSpc>
            </a:pPr>
            <a:r>
              <a:rPr sz="4100" b="0" i="0" lang="he-IL">
                <a:solidFill>
                  <a:srgbClr val="2E2B26"/>
                </a:solidFill>
                <a:latin typeface="Frank Ruhl Libre"/>
                <a:cs typeface="Frank Ruhl Libre"/>
                <a:ea typeface="Frank Ruhl Libre"/>
              </a:rPr>
              <a:t>לְהָבִיא אֶת־וַשְׁתִּי הַמַּלְכָּה לִפְנֵי הַמֶּלֶךְ </a:t>
            </a:r>
            <a:r>
              <a:rPr sz="4100" b="1" i="0" lang="he-IL">
                <a:solidFill>
                  <a:srgbClr val="2E2B26"/>
                </a:solidFill>
                <a:latin typeface="Frank Ruhl Libre"/>
                <a:cs typeface="Frank Ruhl Libre"/>
                <a:ea typeface="Frank Ruhl Libre"/>
              </a:rPr>
              <a:t>בְּכֶתֶר מַלְכוּת לְהַרְאוֹת הָעַמִּים וְהַשָּׂרִים אֶת־יָפְיָהּ</a:t>
            </a:r>
            <a:r>
              <a:rPr sz="4100" b="0" i="0" lang="he-IL">
                <a:solidFill>
                  <a:srgbClr val="2E2B26"/>
                </a:solidFill>
                <a:latin typeface="Frank Ruhl Libre"/>
                <a:cs typeface="Frank Ruhl Libre"/>
                <a:ea typeface="Frank Ruhl Libre"/>
              </a:rPr>
              <a:t> כִּי־טוֹבַת מַרְאֶה הִיא</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052"/>
              </a:lnSpc>
            </a:pPr>
            <a:r>
              <a:rPr sz="1500" b="0" i="0" lang="he-IL">
                <a:solidFill>
                  <a:srgbClr val="2E2B26"/>
                </a:solidFill>
                <a:latin typeface="Playpen Sans Hebrew"/>
                <a:cs typeface="Playpen Sans Hebrew"/>
                <a:ea typeface="Playpen Sans Hebrew"/>
              </a:rPr>
              <a:t>ביום השביעי, ״כטוב לב המלך ביין״, אחשורוש מצווה על שבעת הסריסים להביא את ושתי המלכה ״בכתר מלכות להראות העמים והשרים את יפיה…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359319" y="446360"/>
            <a:ext cx="2790622" cy="31387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3/4</a:t>
            </a:r>
          </a:p>
        </p:txBody>
      </p:sp>
      <p:sp>
        <p:nvSpPr>
          <p:cNvPr id="4" name="TextBox 3"/>
          <p:cNvSpPr txBox="1"/>
          <p:nvPr/>
        </p:nvSpPr>
        <p:spPr>
          <a:xfrm>
            <a:off x="8363877" y="713020"/>
            <a:ext cx="2797242" cy="682113"/>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אסתר א', י"ג</a:t>
            </a:r>
          </a:p>
        </p:txBody>
      </p:sp>
      <p:sp>
        <p:nvSpPr>
          <p:cNvPr id="5" name="TextBox 4"/>
          <p:cNvSpPr txBox="1"/>
          <p:nvPr/>
        </p:nvSpPr>
        <p:spPr>
          <a:xfrm>
            <a:off x="1059815" y="2708275"/>
            <a:ext cx="10072370" cy="1822450"/>
          </a:xfrm>
          <a:prstGeom prst="rect">
            <a:avLst/>
          </a:prstGeom>
          <a:noFill/>
        </p:spPr>
        <p:txBody>
          <a:bodyPr wrap="square" lIns="0" rIns="0" tIns="0" bIns="0" anchor="t"/>
          <a:lstStyle/>
          <a:p>
            <a:pPr algn="ctr" rtl="1">
              <a:lnSpc>
                <a:spcPts val="7175"/>
              </a:lnSpc>
            </a:pPr>
            <a:r>
              <a:rPr sz="4100" b="0" i="0" lang="he-IL">
                <a:solidFill>
                  <a:srgbClr val="2E2B26"/>
                </a:solidFill>
                <a:latin typeface="Frank Ruhl Libre"/>
                <a:cs typeface="Frank Ruhl Libre"/>
                <a:ea typeface="Frank Ruhl Libre"/>
              </a:rPr>
              <a:t>וַיֹּאמֶר הַמֶּלֶךְ לַחֲכָמִים </a:t>
            </a:r>
            <a:r>
              <a:rPr sz="4100" b="1" i="0" lang="he-IL">
                <a:solidFill>
                  <a:srgbClr val="2E2B26"/>
                </a:solidFill>
                <a:latin typeface="Frank Ruhl Libre"/>
                <a:cs typeface="Frank Ruhl Libre"/>
                <a:ea typeface="Frank Ruhl Libre"/>
              </a:rPr>
              <a:t>יֹדְעֵי הָעִתִּים</a:t>
            </a:r>
            <a:r>
              <a:rPr sz="4100" b="0" i="0" lang="he-IL">
                <a:solidFill>
                  <a:srgbClr val="2E2B26"/>
                </a:solidFill>
                <a:latin typeface="Frank Ruhl Libre"/>
                <a:cs typeface="Frank Ruhl Libre"/>
                <a:ea typeface="Frank Ruhl Libre"/>
              </a:rPr>
              <a:t> כִּי־כֵן דְּבַר הַמֶּלֶךְ לִפְנֵי כָּל־יֹדְעֵי דָּת וָדִין</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המלך מתייעץ עם חכמים ״ידעי העתים״ ושבעת שרי פרס ומדי.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70283" y="448174"/>
            <a:ext cx="2576556" cy="31024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4/4</a:t>
            </a:r>
          </a:p>
        </p:txBody>
      </p:sp>
      <p:sp>
        <p:nvSpPr>
          <p:cNvPr id="4" name="TextBox 3"/>
          <p:cNvSpPr txBox="1"/>
          <p:nvPr/>
        </p:nvSpPr>
        <p:spPr>
          <a:xfrm>
            <a:off x="8574842" y="714833"/>
            <a:ext cx="2583176" cy="67848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אסתר א', ג'</a:t>
            </a:r>
          </a:p>
        </p:txBody>
      </p:sp>
      <p:sp>
        <p:nvSpPr>
          <p:cNvPr id="5" name="TextBox 4"/>
          <p:cNvSpPr txBox="1"/>
          <p:nvPr/>
        </p:nvSpPr>
        <p:spPr>
          <a:xfrm>
            <a:off x="1059815" y="2708275"/>
            <a:ext cx="10072370" cy="1822450"/>
          </a:xfrm>
          <a:prstGeom prst="rect">
            <a:avLst/>
          </a:prstGeom>
          <a:noFill/>
        </p:spPr>
        <p:txBody>
          <a:bodyPr wrap="square" lIns="0" rIns="0" tIns="0" bIns="0" anchor="t"/>
          <a:lstStyle/>
          <a:p>
            <a:pPr algn="ctr" rtl="1">
              <a:lnSpc>
                <a:spcPts val="7175"/>
              </a:lnSpc>
            </a:pPr>
            <a:r>
              <a:rPr sz="4100" b="0" i="0" lang="he-IL">
                <a:solidFill>
                  <a:srgbClr val="2E2B26"/>
                </a:solidFill>
                <a:latin typeface="Frank Ruhl Libre"/>
                <a:cs typeface="Frank Ruhl Libre"/>
                <a:ea typeface="Frank Ruhl Libre"/>
              </a:rPr>
              <a:t>בִּשְׁנַת שָׁלוֹשׁ לְמָלְכוֹ עָשָׂה מִשְׁתֶּה </a:t>
            </a:r>
            <a:r>
              <a:rPr sz="4100" b="1" i="0" lang="he-IL">
                <a:solidFill>
                  <a:srgbClr val="2E2B26"/>
                </a:solidFill>
                <a:latin typeface="Frank Ruhl Libre"/>
                <a:cs typeface="Frank Ruhl Libre"/>
                <a:ea typeface="Frank Ruhl Libre"/>
              </a:rPr>
              <a:t>לְכָל־שָׂרָיו וַעֲבָדָיו חֵיל פָּרַס וּמָדַי הַפַּרְתְּמִים</a:t>
            </a:r>
            <a:r>
              <a:rPr sz="4100" b="0" i="0" lang="he-IL">
                <a:solidFill>
                  <a:srgbClr val="2E2B26"/>
                </a:solidFill>
                <a:latin typeface="Frank Ruhl Libre"/>
                <a:cs typeface="Frank Ruhl Libre"/>
                <a:ea typeface="Frank Ruhl Libre"/>
              </a:rPr>
              <a:t> וְשָׂרֵי הַמְּדִינוֹת לְפָנָיו</a:t>
            </a:r>
          </a:p>
        </p:txBody>
      </p:sp>
      <p:sp>
        <p:nvSpPr>
          <p:cNvPr id="6" name="TextBox 5"/>
          <p:cNvSpPr txBox="1"/>
          <p:nvPr/>
        </p:nvSpPr>
        <p:spPr>
          <a:xfrm rot="21552000">
            <a:off x="5885246" y="5611645"/>
            <a:ext cx="5374507" cy="905209"/>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המגילה נפתחת בימי אחשורוש, ״המלך מהדו ועד כוש שבע ועשרים ומאה מדינה״.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54574" y="448040"/>
            <a:ext cx="2592496" cy="31051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מילים ומושגים</a:t>
            </a:r>
          </a:p>
        </p:txBody>
      </p:sp>
      <p:sp>
        <p:nvSpPr>
          <p:cNvPr id="4" name="TextBox 3"/>
          <p:cNvSpPr txBox="1"/>
          <p:nvPr/>
        </p:nvSpPr>
        <p:spPr>
          <a:xfrm>
            <a:off x="8559133" y="714697"/>
            <a:ext cx="2599116" cy="67875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ביאורי מילים</a:t>
            </a:r>
          </a:p>
        </p:txBody>
      </p:sp>
      <p:sp>
        <p:nvSpPr>
          <p:cNvPr id="5" name="TextBox 4"/>
          <p:cNvSpPr txBox="1"/>
          <p:nvPr/>
        </p:nvSpPr>
        <p:spPr>
          <a:xfrm>
            <a:off x="8145780" y="2108200"/>
            <a:ext cx="3139440" cy="406400"/>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מילה מנחה</a:t>
            </a:r>
          </a:p>
        </p:txBody>
      </p:sp>
      <p:sp>
        <p:nvSpPr>
          <p:cNvPr id="6" name="TextBox 5"/>
          <p:cNvSpPr txBox="1"/>
          <p:nvPr/>
        </p:nvSpPr>
        <p:spPr>
          <a:xfrm>
            <a:off x="8145780" y="2578100"/>
            <a:ext cx="3139440" cy="1225550"/>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4533228" y="208172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מספר טיפולוגי</a:t>
            </a:r>
          </a:p>
        </p:txBody>
      </p:sp>
      <p:sp>
        <p:nvSpPr>
          <p:cNvPr id="8" name="TextBox 7"/>
          <p:cNvSpPr txBox="1"/>
          <p:nvPr/>
        </p:nvSpPr>
        <p:spPr>
          <a:xfrm>
            <a:off x="4510516" y="255155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מספרים מסוימים חוזרים במקרא הרבה יותר ממספרים אחרים.</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81988" y="462136"/>
            <a:ext cx="952851" cy="2823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פרשנים</a:t>
            </a:r>
          </a:p>
        </p:txBody>
      </p:sp>
      <p:sp>
        <p:nvSpPr>
          <p:cNvPr id="4" name="TextBox 3"/>
          <p:cNvSpPr txBox="1"/>
          <p:nvPr/>
        </p:nvSpPr>
        <p:spPr>
          <a:xfrm>
            <a:off x="10186643" y="728792"/>
            <a:ext cx="959278" cy="65057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רש"י</a:t>
            </a:r>
          </a:p>
        </p:txBody>
      </p:sp>
      <p:sp>
        <p:nvSpPr>
          <p:cNvPr id="5" name="TextBox 4"/>
          <p:cNvSpPr txBox="1"/>
          <p:nvPr/>
        </p:nvSpPr>
        <p:spPr>
          <a:xfrm>
            <a:off x="1059815" y="2635250"/>
            <a:ext cx="10072370" cy="304800"/>
          </a:xfrm>
          <a:prstGeom prst="rect">
            <a:avLst/>
          </a:prstGeom>
          <a:noFill/>
        </p:spPr>
        <p:txBody>
          <a:bodyPr wrap="square" lIns="0" rIns="0" tIns="0" bIns="0" anchor="t"/>
          <a:lstStyle/>
          <a:p>
            <a:pPr algn="r" rtl="1">
              <a:lnSpc>
                <a:spcPts val="2400"/>
              </a:lnSpc>
            </a:pPr>
            <a:r>
              <a:rPr sz="1700" b="0" i="0" lang="he-IL">
                <a:solidFill>
                  <a:srgbClr val="E07A5F"/>
                </a:solidFill>
                <a:latin typeface="Playpen Sans Hebrew"/>
                <a:cs typeface="Playpen Sans Hebrew"/>
                <a:ea typeface="Playpen Sans Hebrew"/>
              </a:rPr>
              <a:t>רש"י על אסתר א', א'</a:t>
            </a:r>
          </a:p>
        </p:txBody>
      </p:sp>
      <p:sp>
        <p:nvSpPr>
          <p:cNvPr id="6" name="TextBox 5"/>
          <p:cNvSpPr txBox="1"/>
          <p:nvPr/>
        </p:nvSpPr>
        <p:spPr>
          <a:xfrm>
            <a:off x="1059815" y="3067050"/>
            <a:ext cx="10072370" cy="1219200"/>
          </a:xfrm>
          <a:prstGeom prst="rect">
            <a:avLst/>
          </a:prstGeom>
          <a:noFill/>
        </p:spPr>
        <p:txBody>
          <a:bodyPr wrap="square" lIns="0" rIns="0" tIns="0" bIns="0" anchor="t"/>
          <a:lstStyle/>
          <a:p>
            <a:pPr algn="r" rtl="1">
              <a:lnSpc>
                <a:spcPts val="4800"/>
              </a:lnSpc>
            </a:pPr>
            <a:r>
              <a:rPr sz="3000" b="1" i="0" lang="he-IL">
                <a:solidFill>
                  <a:srgbClr val="3D405B"/>
                </a:solidFill>
                <a:latin typeface="Noto Serif Hebrew"/>
                <a:cs typeface="Noto Serif Hebrew"/>
                <a:ea typeface="Noto Serif Hebrew"/>
              </a:rPr>
              <a:t>מֵהֹדּוּ וְעַד כּוּשׁ, וגו'</a:t>
            </a:r>
            <a:r>
              <a:rPr sz="3000" b="0" i="0" lang="he-IL">
                <a:solidFill>
                  <a:srgbClr val="2E2B26"/>
                </a:solidFill>
                <a:latin typeface="Noto Serif Hebrew"/>
                <a:cs typeface="Noto Serif Hebrew"/>
                <a:ea typeface="Noto Serif Hebrew"/>
              </a:rPr>
              <a:t>. הַמּוֹלֵךְ עַל מֵאָה וְעֶשְׂרִים וְשֶׁבַע מְדִינוֹת כְּמוֹ שֶׁמָּלַךְ מֵהֹדוּ וְעַד כּוּשׁ שֶׁעוֹמְדִים זֶה אֵצֶל זֶה.</a:t>
            </a:r>
          </a:p>
        </p:txBody>
      </p:sp>
      <p:sp>
        <p:nvSpPr>
          <p:cNvPr id="7" name="TextBox 6"/>
          <p:cNvSpPr txBox="1"/>
          <p:nvPr/>
        </p:nvSpPr>
        <p:spPr>
          <a:xfrm rot="30000">
            <a:off x="924362" y="5160472"/>
            <a:ext cx="10343273" cy="1172554"/>
          </a:xfrm>
          <a:prstGeom prst="rect">
            <a:avLst/>
          </a:prstGeom>
          <a:noFill/>
        </p:spPr>
        <p:txBody>
          <a:bodyPr wrap="square" lIns="0" rIns="0" tIns="0" bIns="0" anchor="ctr"/>
          <a:lstStyle/>
          <a:p>
            <a:pPr algn="r" rtl="1">
              <a:lnSpc>
                <a:spcPts val="2470"/>
              </a:lnSpc>
            </a:pPr>
            <a:r>
              <a:rPr sz="1900" b="0" i="0" lang="he-IL">
                <a:solidFill>
                  <a:srgbClr val="2E2B26"/>
                </a:solidFill>
                <a:latin typeface="Playpen Sans Hebrew"/>
                <a:cs typeface="Playpen Sans Hebrew"/>
                <a:ea typeface="Playpen Sans Hebrew"/>
              </a:rPr>
              <a:t>מה מסביר רש"י על «מֵהֹדּוּ וְעַד כּוּשׁ, וגו'»?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93666" y="457001"/>
            <a:ext cx="1541128" cy="292589"/>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פרשנים</a:t>
            </a:r>
          </a:p>
        </p:txBody>
      </p:sp>
      <p:sp>
        <p:nvSpPr>
          <p:cNvPr id="4" name="TextBox 3"/>
          <p:cNvSpPr txBox="1"/>
          <p:nvPr/>
        </p:nvSpPr>
        <p:spPr>
          <a:xfrm>
            <a:off x="9598321" y="723658"/>
            <a:ext cx="1547555" cy="66084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מלבי"ם</a:t>
            </a:r>
          </a:p>
        </p:txBody>
      </p:sp>
      <p:sp>
        <p:nvSpPr>
          <p:cNvPr id="5" name="TextBox 4"/>
          <p:cNvSpPr txBox="1"/>
          <p:nvPr/>
        </p:nvSpPr>
        <p:spPr>
          <a:xfrm>
            <a:off x="1059815" y="2635250"/>
            <a:ext cx="10072370" cy="304800"/>
          </a:xfrm>
          <a:prstGeom prst="rect">
            <a:avLst/>
          </a:prstGeom>
          <a:noFill/>
        </p:spPr>
        <p:txBody>
          <a:bodyPr wrap="square" lIns="0" rIns="0" tIns="0" bIns="0" anchor="t"/>
          <a:lstStyle/>
          <a:p>
            <a:pPr algn="r" rtl="1">
              <a:lnSpc>
                <a:spcPts val="2400"/>
              </a:lnSpc>
            </a:pPr>
            <a:r>
              <a:rPr sz="1700" b="0" i="0" lang="he-IL">
                <a:solidFill>
                  <a:srgbClr val="E07A5F"/>
                </a:solidFill>
                <a:latin typeface="Playpen Sans Hebrew"/>
                <a:cs typeface="Playpen Sans Hebrew"/>
                <a:ea typeface="Playpen Sans Hebrew"/>
              </a:rPr>
              <a:t>מלבי"ם על אסתר א', י"א</a:t>
            </a:r>
          </a:p>
        </p:txBody>
      </p:sp>
      <p:sp>
        <p:nvSpPr>
          <p:cNvPr id="6" name="TextBox 5"/>
          <p:cNvSpPr txBox="1"/>
          <p:nvPr/>
        </p:nvSpPr>
        <p:spPr>
          <a:xfrm>
            <a:off x="1059815" y="3067050"/>
            <a:ext cx="10072370" cy="1219200"/>
          </a:xfrm>
          <a:prstGeom prst="rect">
            <a:avLst/>
          </a:prstGeom>
          <a:noFill/>
        </p:spPr>
        <p:txBody>
          <a:bodyPr wrap="square" lIns="0" rIns="0" tIns="0" bIns="0" anchor="t"/>
          <a:lstStyle/>
          <a:p>
            <a:pPr algn="r" rtl="1">
              <a:lnSpc>
                <a:spcPts val="4800"/>
              </a:lnSpc>
            </a:pPr>
            <a:r>
              <a:rPr sz="3000" b="1" i="0" lang="he-IL">
                <a:solidFill>
                  <a:srgbClr val="3D405B"/>
                </a:solidFill>
                <a:latin typeface="Noto Serif Hebrew"/>
                <a:cs typeface="Noto Serif Hebrew"/>
                <a:ea typeface="Noto Serif Hebrew"/>
              </a:rPr>
              <a:t>השאלות:</a:t>
            </a:r>
            <a:r>
              <a:rPr sz="3000" b="0" i="0" lang="he-IL">
                <a:solidFill>
                  <a:srgbClr val="2E2B26"/>
                </a:solidFill>
                <a:latin typeface="Noto Serif Hebrew"/>
                <a:cs typeface="Noto Serif Hebrew"/>
                <a:ea typeface="Noto Serif Hebrew"/>
              </a:rPr>
              <a:t>לפני המלך מיותר ולמה לא אמר להביא את ושתי בכתר מלכות לפני המלך, שהלא הכתר תלבש קודם שתבא לפני המלך:</a:t>
            </a:r>
          </a:p>
        </p:txBody>
      </p:sp>
      <p:sp>
        <p:nvSpPr>
          <p:cNvPr id="7" name="TextBox 6"/>
          <p:cNvSpPr txBox="1"/>
          <p:nvPr/>
        </p:nvSpPr>
        <p:spPr>
          <a:xfrm rot="30000">
            <a:off x="924362" y="5160472"/>
            <a:ext cx="10343273" cy="1172554"/>
          </a:xfrm>
          <a:prstGeom prst="rect">
            <a:avLst/>
          </a:prstGeom>
          <a:noFill/>
        </p:spPr>
        <p:txBody>
          <a:bodyPr wrap="square" lIns="0" rIns="0" tIns="0" bIns="0" anchor="ctr"/>
          <a:lstStyle/>
          <a:p>
            <a:pPr algn="r" rtl="1">
              <a:lnSpc>
                <a:spcPts val="2470"/>
              </a:lnSpc>
            </a:pPr>
            <a:r>
              <a:rPr sz="1900" b="0" i="0" lang="he-IL">
                <a:solidFill>
                  <a:srgbClr val="2E2B26"/>
                </a:solidFill>
                <a:latin typeface="Playpen Sans Hebrew"/>
                <a:cs typeface="Playpen Sans Hebrew"/>
                <a:ea typeface="Playpen Sans Hebrew"/>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3676" y="451383"/>
            <a:ext cx="2197674" cy="30382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1/3</a:t>
            </a:r>
          </a:p>
        </p:txBody>
      </p:sp>
      <p:sp>
        <p:nvSpPr>
          <p:cNvPr id="4" name="TextBox 3"/>
          <p:cNvSpPr txBox="1"/>
          <p:nvPr/>
        </p:nvSpPr>
        <p:spPr>
          <a:xfrm>
            <a:off x="8948234" y="718046"/>
            <a:ext cx="2204294" cy="672064"/>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1</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א׳–ט׳ («המשתה»).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93629" y="450955"/>
            <a:ext cx="2248457" cy="30468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2/3</a:t>
            </a:r>
          </a:p>
        </p:txBody>
      </p:sp>
      <p:sp>
        <p:nvSpPr>
          <p:cNvPr id="4" name="TextBox 3"/>
          <p:cNvSpPr txBox="1"/>
          <p:nvPr/>
        </p:nvSpPr>
        <p:spPr>
          <a:xfrm>
            <a:off x="8898187" y="717612"/>
            <a:ext cx="2255077" cy="67292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2</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י׳–י״ב («סירוב ושתי»).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02893" y="451036"/>
            <a:ext cx="2239056" cy="3045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3/3</a:t>
            </a:r>
          </a:p>
        </p:txBody>
      </p:sp>
      <p:sp>
        <p:nvSpPr>
          <p:cNvPr id="4" name="TextBox 3"/>
          <p:cNvSpPr txBox="1"/>
          <p:nvPr/>
        </p:nvSpPr>
        <p:spPr>
          <a:xfrm>
            <a:off x="8907451" y="717692"/>
            <a:ext cx="2245677" cy="67277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3</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י״ג–כ״ב («עצת ממוכן»).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98782" y="448419"/>
            <a:ext cx="2547638" cy="30975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דיון בכיתה</a:t>
            </a:r>
          </a:p>
        </p:txBody>
      </p:sp>
      <p:sp>
        <p:nvSpPr>
          <p:cNvPr id="4" name="TextBox 3"/>
          <p:cNvSpPr txBox="1"/>
          <p:nvPr/>
        </p:nvSpPr>
        <p:spPr>
          <a:xfrm>
            <a:off x="8603339" y="715081"/>
            <a:ext cx="2554260" cy="67799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מה דעתכם?</a:t>
            </a:r>
          </a:p>
        </p:txBody>
      </p:sp>
      <p:sp>
        <p:nvSpPr>
          <p:cNvPr id="5" name="TextBox 4"/>
          <p:cNvSpPr txBox="1"/>
          <p:nvPr/>
        </p:nvSpPr>
        <p:spPr>
          <a:xfrm>
            <a:off x="4925060" y="1968500"/>
            <a:ext cx="6278880" cy="1460500"/>
          </a:xfrm>
          <a:prstGeom prst="rect">
            <a:avLst/>
          </a:prstGeom>
          <a:noFill/>
        </p:spPr>
        <p:txBody>
          <a:bodyPr wrap="square" lIns="0" rIns="0" tIns="0" bIns="0" anchor="ctr"/>
          <a:lstStyle/>
          <a:p>
            <a:pPr algn="r" rtl="1">
              <a:lnSpc>
                <a:spcPts val="2700"/>
              </a:lnSpc>
            </a:pPr>
            <a:r>
              <a:rPr sz="2000" b="0" i="0" lang="he-IL">
                <a:solidFill>
                  <a:srgbClr val="2E2B26"/>
                </a:solidFill>
                <a:latin typeface="Playpen Sans Hebrew"/>
                <a:cs typeface="Playpen Sans Hebrew"/>
                <a:ea typeface="Playpen Sans Hebrew"/>
              </a:rPr>
              <a:t>מה לדעתכם המסר המרכזי של אסתר א׳?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497880" y="447550"/>
            <a:ext cx="2650023" cy="31149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סיכום</a:t>
            </a:r>
          </a:p>
        </p:txBody>
      </p:sp>
      <p:sp>
        <p:nvSpPr>
          <p:cNvPr id="4" name="TextBox 3"/>
          <p:cNvSpPr txBox="1"/>
          <p:nvPr/>
        </p:nvSpPr>
        <p:spPr>
          <a:xfrm>
            <a:off x="8502439" y="714213"/>
            <a:ext cx="2656643" cy="67973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מפת מושגים</a:t>
            </a:r>
          </a:p>
        </p:txBody>
      </p:sp>
      <p:sp>
        <p:nvSpPr>
          <p:cNvPr id="5" name="TextBox 4"/>
          <p:cNvSpPr txBox="1"/>
          <p:nvPr/>
        </p:nvSpPr>
        <p:spPr>
          <a:xfrm>
            <a:off x="4853305" y="35877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Playpen Sans Hebrew"/>
                <a:cs typeface="Playpen Sans Hebrew"/>
                <a:ea typeface="Playpen Sans Hebrew"/>
              </a:rPr>
              <a:t>המשתה ווישתי</a:t>
            </a:r>
          </a:p>
        </p:txBody>
      </p:sp>
      <p:sp>
        <p:nvSpPr>
          <p:cNvPr id="6" name="TextBox 5"/>
          <p:cNvSpPr txBox="1"/>
          <p:nvPr/>
        </p:nvSpPr>
        <p:spPr>
          <a:xfrm>
            <a:off x="7990713" y="1955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המשתה</a:t>
            </a:r>
          </a:p>
        </p:txBody>
      </p:sp>
      <p:sp>
        <p:nvSpPr>
          <p:cNvPr id="7" name="TextBox 6"/>
          <p:cNvSpPr txBox="1"/>
          <p:nvPr/>
        </p:nvSpPr>
        <p:spPr>
          <a:xfrm>
            <a:off x="878713" y="1955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סירוב ושתי</a:t>
            </a:r>
          </a:p>
        </p:txBody>
      </p:sp>
      <p:sp>
        <p:nvSpPr>
          <p:cNvPr id="8" name="TextBox 7"/>
          <p:cNvSpPr txBox="1"/>
          <p:nvPr/>
        </p:nvSpPr>
        <p:spPr>
          <a:xfrm>
            <a:off x="7990713" y="3606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עצת ממוכן</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974201" y="434454"/>
            <a:ext cx="4196105" cy="33769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תרגול לקראת הבגרות</a:t>
            </a:r>
          </a:p>
        </p:txBody>
      </p:sp>
      <p:sp>
        <p:nvSpPr>
          <p:cNvPr id="4" name="TextBox 3"/>
          <p:cNvSpPr txBox="1"/>
          <p:nvPr/>
        </p:nvSpPr>
        <p:spPr>
          <a:xfrm>
            <a:off x="6978759" y="701116"/>
            <a:ext cx="4202725" cy="70592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בסגנון בגרות</a:t>
            </a:r>
          </a:p>
        </p:txBody>
      </p:sp>
      <p:sp>
        <p:nvSpPr>
          <p:cNvPr id="5" name="TextBox 4"/>
          <p:cNvSpPr txBox="1"/>
          <p:nvPr/>
        </p:nvSpPr>
        <p:spPr>
          <a:xfrm>
            <a:off x="929005" y="2032000"/>
            <a:ext cx="10333990" cy="4064000"/>
          </a:xfrm>
          <a:prstGeom prst="rect">
            <a:avLst/>
          </a:prstGeom>
          <a:noFill/>
        </p:spPr>
        <p:txBody>
          <a:bodyPr wrap="square" lIns="0" rIns="0" tIns="0" bIns="0" anchor="t"/>
          <a:lstStyle/>
          <a:p>
            <a:pPr algn="r" rtl="1">
              <a:lnSpc>
                <a:spcPts val="3000"/>
              </a:lnSpc>
            </a:pPr>
            <a:r>
              <a:rPr sz="2000" b="0" i="0" lang="he-IL">
                <a:solidFill>
                  <a:srgbClr val="2E2B26"/>
                </a:solidFill>
                <a:latin typeface="Assistant"/>
                <a:cs typeface="Assistant"/>
                <a:ea typeface="Assistant"/>
              </a:rPr>
              <a:t>(קיץ תשע"ח (שאלון 1281))</a:t>
            </a:r>
          </a:p>
          <a:p>
            <a:pPr algn="r" rtl="1">
              <a:lnSpc>
                <a:spcPts val="3000"/>
              </a:lnSpc>
            </a:pPr>
            <a:r>
              <a:rPr sz="2000" b="0" i="0" lang="he-IL">
                <a:solidFill>
                  <a:srgbClr val="2E2B26"/>
                </a:solidFill>
                <a:latin typeface="Assistant"/>
                <a:cs typeface="Assistant"/>
                <a:ea typeface="Assistant"/>
              </a:rPr>
              <a:t>א. קרא גם בראשית, ל"ב, 10–20.</a:t>
            </a:r>
          </a:p>
          <a:p>
            <a:pPr algn="r" rtl="1">
              <a:lnSpc>
                <a:spcPts val="3000"/>
              </a:lnSpc>
            </a:pPr>
            <a:r>
              <a:rPr sz="2000" b="0" i="0" lang="he-IL">
                <a:solidFill>
                  <a:srgbClr val="2E2B26"/>
                </a:solidFill>
                <a:latin typeface="Assistant"/>
                <a:cs typeface="Assistant"/>
                <a:ea typeface="Assistant"/>
              </a:rPr>
              <a:t>יש דמיון בין המצב שאסתר נקלעה אליו ובין המצב ששדי נקלעה אליו אולם כל אחת מהן מתמודדת עם מצבה באופן אחר.</a:t>
            </a:r>
          </a:p>
          <a:p>
            <a:pPr algn="r" rtl="1">
              <a:lnSpc>
                <a:spcPts val="3000"/>
              </a:lnSpc>
            </a:pPr>
            <a:r>
              <a:rPr sz="2000" b="0" i="0" lang="he-IL">
                <a:solidFill>
                  <a:srgbClr val="2E2B26"/>
                </a:solidFill>
                <a:latin typeface="Assistant"/>
                <a:cs typeface="Assistant"/>
                <a:ea typeface="Assistant"/>
              </a:rPr>
              <a:t>(1) מהו הדמיון בין שני המצבים, וכיצד כל אחת מהן מתמודדת עם מצבה? הסבר. (8 נקודות)</a:t>
            </a:r>
          </a:p>
          <a:p>
            <a:pPr algn="r" rtl="1">
              <a:lnSpc>
                <a:spcPts val="3000"/>
              </a:lnSpc>
            </a:pPr>
            <a:r>
              <a:rPr sz="2000" b="0" i="0" lang="he-IL">
                <a:solidFill>
                  <a:srgbClr val="2E2B26"/>
                </a:solidFill>
                <a:latin typeface="Assistant"/>
                <a:cs typeface="Assistant"/>
                <a:ea typeface="Assistant"/>
              </a:rPr>
              <a:t>(2) עם איזו דרך התמודדות אתה מזדהה, עם הדרך של אסתר או עם הדרך של שדי? נמק את תשובתך. (6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847665" y="441957"/>
            <a:ext cx="3309798" cy="32267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852224" y="708620"/>
            <a:ext cx="3316419" cy="69090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1</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א׳–ט׳ («המשתה»).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המגילה נפתחת בימי אחשורוש, ״המלך מהדו ועד כוש שבע ועשרים ומאה מדינה״. בשנה השלישית למלכותו הוא עושה משתה ״לכל שריו ועבדיו חיל פרס ומדי הפרתמים ושרי המדינות לפניו״ שנמשך מאה ושמונים יום, כדי להראות ״את עשר כבוד מלכותו ואת יקר תפארת גדולתו״.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41328" y="441052"/>
            <a:ext cx="3417699" cy="32449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745885" y="707702"/>
            <a:ext cx="3424320" cy="69274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2</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י׳–י״ב («סירוב ושתי»).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ביום השביעי, ״כטוב לב המלך ביין״, אחשורוש מצווה על שבעת הסריסים להביא את ושתי המלכה ״בכתר מלכות להראות העמים והשרים את יפיה כי טובת מראה היא״.</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63179" y="441238"/>
            <a:ext cx="3395526" cy="32412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767737" y="707900"/>
            <a:ext cx="3402147" cy="69236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3</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י״ג–כ״ב («עצת ממוכן»).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המלך מתייעץ עם חכמים ״ידעי העתים״ ושבעת שרי פרס ומדי. ממוכן אומר שמעשה ושתי ״יצא דבר המלכה על כל הנשים להבזות בעליהן בעיניהן״. הנשים בכל המדינות ישמעו ויחדלו לכבד את בעליהן.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232305" y="419472"/>
            <a:ext cx="5963610" cy="36764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5236863" y="686134"/>
            <a:ext cx="5970230" cy="73588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מחוון – שאלת הבגרות (1/2)</a:t>
            </a:r>
          </a:p>
        </p:txBody>
      </p:sp>
      <p:sp>
        <p:nvSpPr>
          <p:cNvPr id="5" name="TextBox 4"/>
          <p:cNvSpPr txBox="1"/>
          <p:nvPr/>
        </p:nvSpPr>
        <p:spPr>
          <a:xfrm>
            <a:off x="863600" y="1968500"/>
            <a:ext cx="10464800" cy="41910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סעיף א'</a:t>
            </a:r>
          </a:p>
          <a:p>
            <a:pPr algn="r" rtl="1">
              <a:lnSpc>
                <a:spcPts val="2850"/>
              </a:lnSpc>
            </a:pPr>
            <a:r>
              <a:rPr sz="1900" b="0" i="0" lang="he-IL">
                <a:solidFill>
                  <a:srgbClr val="2E2B26"/>
                </a:solidFill>
                <a:latin typeface="Assistant"/>
                <a:cs typeface="Assistant"/>
                <a:ea typeface="Assistant"/>
              </a:rPr>
              <a:t>(1) הדמיון והשוני בהתמודדות:</a:t>
            </a:r>
          </a:p>
          <a:p>
            <a:pPr algn="r" rtl="1">
              <a:lnSpc>
                <a:spcPts val="2850"/>
              </a:lnSpc>
            </a:pPr>
            <a:r>
              <a:rPr sz="1900" b="0" i="0" lang="he-IL">
                <a:solidFill>
                  <a:srgbClr val="2E2B26"/>
                </a:solidFill>
                <a:latin typeface="Assistant"/>
                <a:cs typeface="Assistant"/>
                <a:ea typeface="Assistant"/>
              </a:rPr>
              <a:t>הדמיון במצב: הן אסתר והן רחל (בסיפור יעקב, אליו מפנה הפסוק בבראשית) נמצאות במצב של חוסר ודאות והמתנה להכרעת גורלן על ידי דמות גברית סמכותית (אחשורוש/יעקב/לבן). שתיהן נדרשות להסתיר דבר מה או להתמודד עם מציאות שנכפתה עליהן.</a:t>
            </a:r>
          </a:p>
          <a:p>
            <a:pPr algn="r" rtl="1">
              <a:lnSpc>
                <a:spcPts val="2850"/>
              </a:lnSpc>
            </a:pPr>
            <a:r>
              <a:rPr sz="1900" b="0" i="0" lang="he-IL">
                <a:solidFill>
                  <a:srgbClr val="2E2B26"/>
                </a:solidFill>
                <a:latin typeface="Assistant"/>
                <a:cs typeface="Assistant"/>
                <a:ea typeface="Assistant"/>
              </a:rPr>
              <a:t>התמודדות אסתר: אסתר פועלת בשיטה של פסיביות ושתיקה. היא מצייתת להוראת מרדכי "לא להגיד את עמה ואת מולדתה". היא אינה מבקשת דבר לעצמה ("לא ביקשה דבר כי אם את אשר יאמר הגי סריס המלך") וזוכה לחן וחסד בזכות אישיותה והצנע לכת שלה.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125967" y="418566"/>
            <a:ext cx="6071512" cy="369465"/>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5130525" y="685217"/>
            <a:ext cx="6078132" cy="73771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מחוון – שאלת הבגרות (2/2)</a:t>
            </a:r>
          </a:p>
        </p:txBody>
      </p:sp>
      <p:sp>
        <p:nvSpPr>
          <p:cNvPr id="5" name="TextBox 4"/>
          <p:cNvSpPr txBox="1"/>
          <p:nvPr/>
        </p:nvSpPr>
        <p:spPr>
          <a:xfrm>
            <a:off x="863600" y="1968500"/>
            <a:ext cx="10464800" cy="41910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התמודדות רחל/שדי (בסיפורי המקרא): רחל (או הדמויות המקבילות בסיפורי בראשית) פועלת לעיתים בדרכים אקטיביות יותר, הכוללות יוזמה, תחבולה או פנייה ישירה לאלוהים (כמו יעקב בתפילה ובמתנות בבראשית ל"ב).</a:t>
            </a:r>
          </a:p>
          <a:p>
            <a:pPr algn="r" rtl="1">
              <a:lnSpc>
                <a:spcPts val="2850"/>
              </a:lnSpc>
            </a:pPr>
            <a:r>
              <a:rPr sz="1900" b="0" i="0" lang="he-IL">
                <a:solidFill>
                  <a:srgbClr val="2E2B26"/>
                </a:solidFill>
                <a:latin typeface="Assistant"/>
                <a:cs typeface="Assistant"/>
                <a:ea typeface="Assistant"/>
              </a:rPr>
              <a:t>(2) הזדהות (תשובה פתוחה - דוגמה):</a:t>
            </a:r>
          </a:p>
          <a:p>
            <a:pPr algn="r" rtl="1">
              <a:lnSpc>
                <a:spcPts val="2850"/>
              </a:lnSpc>
            </a:pPr>
            <a:r>
              <a:rPr sz="1900" b="0" i="0" lang="he-IL">
                <a:solidFill>
                  <a:srgbClr val="2E2B26"/>
                </a:solidFill>
                <a:latin typeface="Assistant"/>
                <a:cs typeface="Assistant"/>
                <a:ea typeface="Assistant"/>
              </a:rPr>
              <a:t>ניתן להזדהות עם דרכה של אסתר – דרך של סבלנות, צניעות ואמון במובילים אותה, שמוכיחה שניתן להשפיע מבפנים מבלי לעורר התנגדות ראשונית.</a:t>
            </a:r>
          </a:p>
          <a:p>
            <a:pPr algn="r" rtl="1">
              <a:lnSpc>
                <a:spcPts val="2850"/>
              </a:lnSpc>
            </a:pPr>
            <a:r>
              <a:rPr sz="1900" b="0" i="0" lang="he-IL">
                <a:solidFill>
                  <a:srgbClr val="2E2B26"/>
                </a:solidFill>
                <a:latin typeface="Assistant"/>
                <a:cs typeface="Assistant"/>
                <a:ea typeface="Assistant"/>
              </a:rPr>
              <a:t>מנגד, ניתן להזדהות עם הדרך האקטיבית – הלוקחת אחריות על הגורל ופועלת באופן ישיר כדי לשנות את המציאות.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המשתה ווישתי – שאלון 1262</dc:title>
  <dc:subject/>
  <dc:creator/>
  <cp:keywords/>
  <dc:description/>
  <cp:lastModifiedBy/>
  <cp:revision>1</cp:revision>
  <dcterms:created xsi:type="dcterms:W3CDTF">2013-01-27T09:14:16Z</dcterms:created>
  <dcterms:modified xsi:type="dcterms:W3CDTF">2013-01-27T09:15:58Z</dcterms:modified>
  <cp:category/>
</cp:coreProperties>
</file>