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87085" y="1460500"/>
            <a:ext cx="5624830" cy="444500"/>
          </a:xfrm>
          <a:prstGeom prst="rect">
            <a:avLst/>
          </a:prstGeom>
          <a:noFill/>
        </p:spPr>
        <p:txBody>
          <a:bodyPr wrap="square" lIns="0" rIns="0" tIns="0" bIns="0" anchor="t"/>
          <a:lstStyle/>
          <a:p>
            <a:pPr algn="r" rtl="1">
              <a:lnSpc>
                <a:spcPts val="3500"/>
              </a:lnSpc>
            </a:pPr>
            <a:r>
              <a:rPr sz="2400" b="0" i="0" lang="he-IL">
                <a:solidFill>
                  <a:srgbClr val="C4665A"/>
                </a:solidFill>
                <a:latin typeface="Playpen Sans Hebrew"/>
                <a:cs typeface="Playpen Sans Hebrew"/>
                <a:ea typeface="Playpen Sans Hebrew"/>
              </a:rPr>
              <a:t>אסתר י׳</a:t>
            </a:r>
          </a:p>
        </p:txBody>
      </p:sp>
      <p:sp>
        <p:nvSpPr>
          <p:cNvPr id="4" name="TextBox 3"/>
          <p:cNvSpPr txBox="1"/>
          <p:nvPr/>
        </p:nvSpPr>
        <p:spPr>
          <a:xfrm>
            <a:off x="5887085" y="1905000"/>
            <a:ext cx="5624830" cy="2540000"/>
          </a:xfrm>
          <a:prstGeom prst="rect">
            <a:avLst/>
          </a:prstGeom>
          <a:noFill/>
        </p:spPr>
        <p:txBody>
          <a:bodyPr wrap="square" lIns="0" rIns="0" tIns="0" bIns="0" anchor="ctr"/>
          <a:lstStyle/>
          <a:p>
            <a:pPr algn="r" rtl="1">
              <a:lnSpc>
                <a:spcPts val="6695"/>
              </a:lnSpc>
            </a:pPr>
            <a:r>
              <a:rPr sz="6200" b="1" i="0" lang="he-IL">
                <a:solidFill>
                  <a:srgbClr val="3F6F6A"/>
                </a:solidFill>
                <a:latin typeface="Playpen Sans Hebrew"/>
                <a:cs typeface="Playpen Sans Hebrew"/>
                <a:ea typeface="Playpen Sans Hebrew"/>
              </a:rPr>
              <a:t>גדולת מרדכי</a:t>
            </a:r>
          </a:p>
        </p:txBody>
      </p:sp>
      <p:sp>
        <p:nvSpPr>
          <p:cNvPr id="5" name="TextBox 4"/>
          <p:cNvSpPr txBox="1"/>
          <p:nvPr/>
        </p:nvSpPr>
        <p:spPr>
          <a:xfrm>
            <a:off x="5887085" y="4445000"/>
            <a:ext cx="5624830" cy="406400"/>
          </a:xfrm>
          <a:prstGeom prst="rect">
            <a:avLst/>
          </a:prstGeom>
          <a:noFill/>
        </p:spPr>
        <p:txBody>
          <a:bodyPr wrap="square" lIns="0" rIns="0" tIns="0" bIns="0" anchor="t"/>
          <a:lstStyle/>
          <a:p>
            <a:pPr algn="r" rtl="1">
              <a:lnSpc>
                <a:spcPts val="3200"/>
              </a:lnSpc>
            </a:pPr>
            <a:r>
              <a:rPr sz="1900" b="0" i="0" lang="he-IL">
                <a:solidFill>
                  <a:srgbClr val="3F4A52"/>
                </a:solidFill>
                <a:latin typeface="Playpen Sans Hebrew"/>
                <a:cs typeface="Playpen Sans Hebrew"/>
                <a:ea typeface="Playpen Sans Hebrew"/>
              </a:rPr>
              <a:t>שאלון 1262 · אסתר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מטרות השיעור</a:t>
            </a:r>
          </a:p>
        </p:txBody>
      </p:sp>
      <p:sp>
        <p:nvSpPr>
          <p:cNvPr id="5" name="TextBox 4"/>
          <p:cNvSpPr txBox="1"/>
          <p:nvPr/>
        </p:nvSpPr>
        <p:spPr>
          <a:xfrm>
            <a:off x="10706100" y="18415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1</a:t>
            </a:r>
          </a:p>
        </p:txBody>
      </p:sp>
      <p:sp>
        <p:nvSpPr>
          <p:cNvPr id="6" name="TextBox 5"/>
          <p:cNvSpPr txBox="1"/>
          <p:nvPr/>
        </p:nvSpPr>
        <p:spPr>
          <a:xfrm>
            <a:off x="4611941" y="17462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נכיר את הסיפור «גדולת מרדכי» (אסתר י׳) ואת הדמויות בו</a:t>
            </a:r>
          </a:p>
        </p:txBody>
      </p:sp>
      <p:sp>
        <p:nvSpPr>
          <p:cNvPr id="7" name="TextBox 6"/>
          <p:cNvSpPr txBox="1"/>
          <p:nvPr/>
        </p:nvSpPr>
        <p:spPr>
          <a:xfrm>
            <a:off x="10706100" y="30099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2</a:t>
            </a:r>
          </a:p>
        </p:txBody>
      </p:sp>
      <p:sp>
        <p:nvSpPr>
          <p:cNvPr id="8" name="TextBox 7"/>
          <p:cNvSpPr txBox="1"/>
          <p:nvPr/>
        </p:nvSpPr>
        <p:spPr>
          <a:xfrm>
            <a:off x="4611941" y="29146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נבחן כיצד הסיפור מבטא את התמה «אסתר»</a:t>
            </a:r>
          </a:p>
        </p:txBody>
      </p:sp>
      <p:sp>
        <p:nvSpPr>
          <p:cNvPr id="9" name="TextBox 8"/>
          <p:cNvSpPr txBox="1"/>
          <p:nvPr/>
        </p:nvSpPr>
        <p:spPr>
          <a:xfrm>
            <a:off x="10706100" y="41783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3</a:t>
            </a:r>
          </a:p>
        </p:txBody>
      </p:sp>
      <p:sp>
        <p:nvSpPr>
          <p:cNvPr id="10" name="TextBox 9"/>
          <p:cNvSpPr txBox="1"/>
          <p:nvPr/>
        </p:nvSpPr>
        <p:spPr>
          <a:xfrm>
            <a:off x="4611941" y="40830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נקרא פסוקי מפתח ונעמיק בפירוש מלבי"ם</a:t>
            </a:r>
          </a:p>
        </p:txBody>
      </p:sp>
      <p:sp>
        <p:nvSpPr>
          <p:cNvPr id="11" name="TextBox 10"/>
          <p:cNvSpPr txBox="1"/>
          <p:nvPr/>
        </p:nvSpPr>
        <p:spPr>
          <a:xfrm>
            <a:off x="10706100" y="5346700"/>
            <a:ext cx="749300" cy="698500"/>
          </a:xfrm>
          <a:prstGeom prst="rect">
            <a:avLst/>
          </a:prstGeom>
          <a:noFill/>
        </p:spPr>
        <p:txBody>
          <a:bodyPr wrap="square" lIns="0" rIns="0" tIns="0" bIns="0" anchor="t"/>
          <a:lstStyle/>
          <a:p>
            <a:pPr algn="ctr" rtl="1">
              <a:lnSpc>
                <a:spcPts val="5500"/>
              </a:lnSpc>
            </a:pPr>
            <a:r>
              <a:rPr sz="3100" b="0" i="0" lang="he-IL">
                <a:solidFill>
                  <a:srgbClr val="8A3F35"/>
                </a:solidFill>
                <a:latin typeface="Playpen Sans Hebrew"/>
                <a:cs typeface="Playpen Sans Hebrew"/>
                <a:ea typeface="Playpen Sans Hebrew"/>
              </a:rPr>
              <a:t>4</a:t>
            </a:r>
          </a:p>
        </p:txBody>
      </p:sp>
      <p:sp>
        <p:nvSpPr>
          <p:cNvPr id="12" name="TextBox 11"/>
          <p:cNvSpPr txBox="1"/>
          <p:nvPr/>
        </p:nvSpPr>
        <p:spPr>
          <a:xfrm>
            <a:off x="4611941" y="5251450"/>
            <a:ext cx="5978017" cy="889000"/>
          </a:xfrm>
          <a:prstGeom prst="rect">
            <a:avLst/>
          </a:prstGeom>
          <a:noFill/>
        </p:spPr>
        <p:txBody>
          <a:bodyPr wrap="square" lIns="0" rIns="0" tIns="0" bIns="0" anchor="ctr"/>
          <a:lstStyle/>
          <a:p>
            <a:pPr algn="r" rtl="1">
              <a:lnSpc>
                <a:spcPts val="3250"/>
              </a:lnSpc>
            </a:pPr>
            <a:r>
              <a:rPr sz="2600" b="0" i="0" lang="he-IL">
                <a:solidFill>
                  <a:srgbClr val="3F4A52"/>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הדמויות בסיפור</a:t>
            </a:r>
          </a:p>
        </p:txBody>
      </p:sp>
      <p:sp>
        <p:nvSpPr>
          <p:cNvPr id="5" name="TextBox 4"/>
          <p:cNvSpPr txBox="1"/>
          <p:nvPr/>
        </p:nvSpPr>
        <p:spPr>
          <a:xfrm>
            <a:off x="6393624" y="1905000"/>
            <a:ext cx="4853051" cy="482600"/>
          </a:xfrm>
          <a:prstGeom prst="rect">
            <a:avLst/>
          </a:prstGeom>
          <a:noFill/>
        </p:spPr>
        <p:txBody>
          <a:bodyPr wrap="square" lIns="0" rIns="0" tIns="0" bIns="0" anchor="t"/>
          <a:lstStyle/>
          <a:p>
            <a:pPr algn="r" rtl="1">
              <a:lnSpc>
                <a:spcPts val="3800"/>
              </a:lnSpc>
            </a:pPr>
            <a:r>
              <a:rPr sz="2650" b="1" i="0" lang="he-IL">
                <a:solidFill>
                  <a:srgbClr val="3F6F6A"/>
                </a:solidFill>
                <a:latin typeface="Playpen Sans Hebrew"/>
                <a:cs typeface="Playpen Sans Hebrew"/>
                <a:ea typeface="Playpen Sans Hebrew"/>
              </a:rPr>
              <a:t>מרדכי</a:t>
            </a:r>
          </a:p>
        </p:txBody>
      </p:sp>
      <p:sp>
        <p:nvSpPr>
          <p:cNvPr id="6" name="TextBox 5"/>
          <p:cNvSpPr txBox="1"/>
          <p:nvPr/>
        </p:nvSpPr>
        <p:spPr>
          <a:xfrm>
            <a:off x="6393624" y="2463800"/>
            <a:ext cx="4853051" cy="3632200"/>
          </a:xfrm>
          <a:prstGeom prst="rect">
            <a:avLst/>
          </a:prstGeom>
          <a:noFill/>
        </p:spPr>
        <p:txBody>
          <a:bodyPr wrap="square" lIns="0" rIns="0" tIns="0" bIns="0" anchor="t"/>
          <a:lstStyle/>
          <a:p>
            <a:pPr algn="r" rtl="1">
              <a:lnSpc>
                <a:spcPts val="2565"/>
              </a:lnSpc>
            </a:pPr>
            <a:r>
              <a:rPr sz="1900" b="0" i="0" lang="he-IL">
                <a:solidFill>
                  <a:srgbClr val="3F4A52"/>
                </a:solidFill>
                <a:latin typeface="David Libre"/>
                <a:cs typeface="David Libre"/>
                <a:ea typeface="David Libre"/>
              </a:rPr>
              <a:t>מרדכי נעשה משנה למלך ודורש טוב לעמו ודובר שלום לכל זרעו.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רצף האירועים</a:t>
            </a:r>
          </a:p>
        </p:txBody>
      </p:sp>
      <p:sp>
        <p:nvSpPr>
          <p:cNvPr id="5" name="TextBox 4"/>
          <p:cNvSpPr txBox="1"/>
          <p:nvPr/>
        </p:nvSpPr>
        <p:spPr>
          <a:xfrm>
            <a:off x="9910762" y="1854200"/>
            <a:ext cx="533400" cy="482600"/>
          </a:xfrm>
          <a:prstGeom prst="rect">
            <a:avLst/>
          </a:prstGeom>
          <a:noFill/>
        </p:spPr>
        <p:txBody>
          <a:bodyPr wrap="square" lIns="0" rIns="0" tIns="0" bIns="0" anchor="t"/>
          <a:lstStyle/>
          <a:p>
            <a:pPr algn="ctr" rtl="1">
              <a:lnSpc>
                <a:spcPts val="3800"/>
              </a:lnSpc>
            </a:pPr>
            <a:r>
              <a:rPr sz="2100" b="0" i="0" lang="he-IL">
                <a:solidFill>
                  <a:srgbClr val="2F4F4A"/>
                </a:solidFill>
                <a:latin typeface="Playpen Sans Hebrew"/>
                <a:cs typeface="Playpen Sans Hebrew"/>
                <a:ea typeface="Playpen Sans Hebrew"/>
              </a:rPr>
              <a:t>1</a:t>
            </a:r>
          </a:p>
        </p:txBody>
      </p:sp>
      <p:sp>
        <p:nvSpPr>
          <p:cNvPr id="6" name="TextBox 5"/>
          <p:cNvSpPr txBox="1"/>
          <p:nvPr/>
        </p:nvSpPr>
        <p:spPr>
          <a:xfrm>
            <a:off x="9057401" y="2413000"/>
            <a:ext cx="2240121" cy="1320800"/>
          </a:xfrm>
          <a:prstGeom prst="rect">
            <a:avLst/>
          </a:prstGeom>
          <a:noFill/>
        </p:spPr>
        <p:txBody>
          <a:bodyPr wrap="square" lIns="0" rIns="0" tIns="0" bIns="0" anchor="t"/>
          <a:lstStyle/>
          <a:p>
            <a:pPr algn="ctr" rtl="1">
              <a:lnSpc>
                <a:spcPts val="2340"/>
              </a:lnSpc>
            </a:pPr>
            <a:r>
              <a:rPr sz="1800" b="0" i="0" lang="he-IL">
                <a:solidFill>
                  <a:srgbClr val="3F4A52"/>
                </a:solidFill>
                <a:latin typeface="David Libre"/>
                <a:cs typeface="David Libre"/>
                <a:ea typeface="David Libre"/>
              </a:rPr>
              <a:t>גדולת מרדכי (פסוקים א׳–ג׳)</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1/2</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אסתר י', א'</a:t>
            </a:r>
          </a:p>
        </p:txBody>
      </p:sp>
      <p:sp>
        <p:nvSpPr>
          <p:cNvPr id="5" name="TextBox 4"/>
          <p:cNvSpPr txBox="1"/>
          <p:nvPr/>
        </p:nvSpPr>
        <p:spPr>
          <a:xfrm>
            <a:off x="1059815" y="3036887"/>
            <a:ext cx="10072370" cy="911225"/>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וַיָּשֶׂם הַמֶּלֶךְ אֲחַשְׁוֵרוֹשׁ </a:t>
            </a:r>
            <a:r>
              <a:rPr sz="4100" b="1" i="0" lang="he-IL">
                <a:solidFill>
                  <a:srgbClr val="33414A"/>
                </a:solidFill>
                <a:latin typeface="Frank Ruhl Libre"/>
                <a:cs typeface="Frank Ruhl Libre"/>
                <a:ea typeface="Frank Ruhl Libre"/>
              </a:rPr>
              <a:t>מַס עַל־הָאָרֶץ וְאִיֵּי</a:t>
            </a:r>
            <a:r>
              <a:rPr sz="4100" b="0" i="0" lang="he-IL">
                <a:solidFill>
                  <a:srgbClr val="33414A"/>
                </a:solidFill>
                <a:latin typeface="Frank Ruhl Libre"/>
                <a:cs typeface="Frank Ruhl Libre"/>
                <a:ea typeface="Frank Ruhl Libre"/>
              </a:rPr>
              <a:t> הַיָּם</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הפרק האחרון קצר: ״וישם המלך אחשורוש מס על הארץ ואיי הים״.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קוראים בפסוקים · 2/2</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אסתר י', ב'</a:t>
            </a:r>
          </a:p>
        </p:txBody>
      </p:sp>
      <p:sp>
        <p:nvSpPr>
          <p:cNvPr id="5" name="TextBox 4"/>
          <p:cNvSpPr txBox="1"/>
          <p:nvPr/>
        </p:nvSpPr>
        <p:spPr>
          <a:xfrm>
            <a:off x="1059815" y="2125662"/>
            <a:ext cx="10072370" cy="2733675"/>
          </a:xfrm>
          <a:prstGeom prst="rect">
            <a:avLst/>
          </a:prstGeom>
          <a:noFill/>
        </p:spPr>
        <p:txBody>
          <a:bodyPr wrap="square" lIns="0" rIns="0" tIns="0" bIns="0" anchor="t"/>
          <a:lstStyle/>
          <a:p>
            <a:pPr algn="ctr" rtl="1">
              <a:lnSpc>
                <a:spcPts val="7175"/>
              </a:lnSpc>
            </a:pPr>
            <a:r>
              <a:rPr sz="4100" b="0" i="0" lang="he-IL">
                <a:solidFill>
                  <a:srgbClr val="33414A"/>
                </a:solidFill>
                <a:latin typeface="Frank Ruhl Libre"/>
                <a:cs typeface="Frank Ruhl Libre"/>
                <a:ea typeface="Frank Ruhl Libre"/>
              </a:rPr>
              <a:t>וְכָל־מַעֲשֵׂה תָקְפּוֹ וּגְבוּרָתוֹ וּפָרָשַׁת גְּדֻלַּת מָרְדֳּכַי אֲשֶׁר גִּדְּלוֹ הַמֶּלֶךְ הֲלוֹא־הֵם כְּתוּבִים </a:t>
            </a:r>
            <a:r>
              <a:rPr sz="4100" b="1" i="0" lang="he-IL">
                <a:solidFill>
                  <a:srgbClr val="33414A"/>
                </a:solidFill>
                <a:latin typeface="Frank Ruhl Libre"/>
                <a:cs typeface="Frank Ruhl Libre"/>
                <a:ea typeface="Frank Ruhl Libre"/>
              </a:rPr>
              <a:t>עַל־סֵפֶר דִּבְרֵי הַיָּמִים לְמַלְכֵי מָדַי וּפָרָס</a:t>
            </a:r>
          </a:p>
        </p:txBody>
      </p:sp>
      <p:sp>
        <p:nvSpPr>
          <p:cNvPr id="6" name="TextBox 5"/>
          <p:cNvSpPr txBox="1"/>
          <p:nvPr/>
        </p:nvSpPr>
        <p:spPr>
          <a:xfrm>
            <a:off x="863600" y="5461000"/>
            <a:ext cx="10464800" cy="825500"/>
          </a:xfrm>
          <a:prstGeom prst="rect">
            <a:avLst/>
          </a:prstGeom>
          <a:noFill/>
        </p:spPr>
        <p:txBody>
          <a:bodyPr wrap="square" lIns="0" rIns="0" tIns="0" bIns="0" anchor="ctr"/>
          <a:lstStyle/>
          <a:p>
            <a:pPr algn="r" rtl="1">
              <a:lnSpc>
                <a:spcPts val="2295"/>
              </a:lnSpc>
            </a:pPr>
            <a:r>
              <a:rPr sz="1700" b="0" i="0" lang="he-IL">
                <a:solidFill>
                  <a:srgbClr val="3F6F6A"/>
                </a:solidFill>
                <a:latin typeface="Playpen Sans Hebrew"/>
                <a:cs typeface="Playpen Sans Hebrew"/>
                <a:ea typeface="Playpen Sans Hebrew"/>
              </a:rPr>
              <a:t>הפרק האחרון קצר: ״וישם המלך אחשורוש מס על הארץ ואיי הים״.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ביאורי מילים</a:t>
            </a:r>
          </a:p>
        </p:txBody>
      </p:sp>
      <p:sp>
        <p:nvSpPr>
          <p:cNvPr id="5" name="TextBox 4"/>
          <p:cNvSpPr txBox="1"/>
          <p:nvPr/>
        </p:nvSpPr>
        <p:spPr>
          <a:xfrm>
            <a:off x="8145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וַהֲנָחָה לַמְּדִינוֹת עָשָׂה</a:t>
            </a:r>
          </a:p>
        </p:txBody>
      </p:sp>
      <p:sp>
        <p:nvSpPr>
          <p:cNvPr id="6" name="TextBox 5"/>
          <p:cNvSpPr txBox="1"/>
          <p:nvPr/>
        </p:nvSpPr>
        <p:spPr>
          <a:xfrm>
            <a:off x="8145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לִכְבוֹדָהּ הֵנִיחַ לָהֶם מִן הַמַּס שֶׁעֲלֵיהֶם.</a:t>
            </a:r>
          </a:p>
        </p:txBody>
      </p:sp>
      <p:sp>
        <p:nvSpPr>
          <p:cNvPr id="7" name="TextBox 6"/>
          <p:cNvSpPr txBox="1"/>
          <p:nvPr/>
        </p:nvSpPr>
        <p:spPr>
          <a:xfrm>
            <a:off x="45262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וַיִּכָּתֵב בְּסֵפֶר דִּבְרֵי הַיָּמִים</a:t>
            </a:r>
          </a:p>
        </p:txBody>
      </p:sp>
      <p:sp>
        <p:nvSpPr>
          <p:cNvPr id="8" name="TextBox 7"/>
          <p:cNvSpPr txBox="1"/>
          <p:nvPr/>
        </p:nvSpPr>
        <p:spPr>
          <a:xfrm>
            <a:off x="45262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הַטּוֹבָה שֶׁעָשָׂה מָרְדְּכַי לַמֶּלֶךְ.</a:t>
            </a:r>
          </a:p>
        </p:txBody>
      </p:sp>
      <p:sp>
        <p:nvSpPr>
          <p:cNvPr id="9" name="TextBox 8"/>
          <p:cNvSpPr txBox="1"/>
          <p:nvPr/>
        </p:nvSpPr>
        <p:spPr>
          <a:xfrm>
            <a:off x="906780" y="187960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לְרֹב אֶחָיו</a:t>
            </a:r>
          </a:p>
        </p:txBody>
      </p:sp>
      <p:sp>
        <p:nvSpPr>
          <p:cNvPr id="10" name="TextBox 9"/>
          <p:cNvSpPr txBox="1"/>
          <p:nvPr/>
        </p:nvSpPr>
        <p:spPr>
          <a:xfrm>
            <a:off x="906780" y="234950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וְלֹא לְכָל אֶחָיו, מְלַמֵּד שֶׁפֵּרְשׁוּ מִמֶּנּוּ מִקְצַת סַנְהֶדְרִין, לְפִי שֶׁנַּעֲשָׂה קָרוֹב לַמַּלְכוּת וְהָיָה בָטֵל מִתַּלְמוּדוֹ.</a:t>
            </a:r>
          </a:p>
        </p:txBody>
      </p:sp>
      <p:sp>
        <p:nvSpPr>
          <p:cNvPr id="11" name="TextBox 10"/>
          <p:cNvSpPr txBox="1"/>
          <p:nvPr/>
        </p:nvSpPr>
        <p:spPr>
          <a:xfrm>
            <a:off x="8145780" y="4260850"/>
            <a:ext cx="3139440" cy="406400"/>
          </a:xfrm>
          <a:prstGeom prst="rect">
            <a:avLst/>
          </a:prstGeom>
          <a:noFill/>
        </p:spPr>
        <p:txBody>
          <a:bodyPr wrap="square" lIns="0" rIns="0" tIns="0" bIns="0" anchor="t"/>
          <a:lstStyle/>
          <a:p>
            <a:pPr algn="r" rtl="1">
              <a:lnSpc>
                <a:spcPts val="3200"/>
              </a:lnSpc>
            </a:pPr>
            <a:r>
              <a:rPr sz="2200" b="1" i="0" lang="he-IL">
                <a:solidFill>
                  <a:srgbClr val="3F6F6A"/>
                </a:solidFill>
                <a:latin typeface="Playpen Sans Hebrew"/>
                <a:cs typeface="Playpen Sans Hebrew"/>
                <a:ea typeface="Playpen Sans Hebrew"/>
              </a:rPr>
              <a:t>לְכָל זַרְעוֹ</a:t>
            </a:r>
          </a:p>
        </p:txBody>
      </p:sp>
      <p:sp>
        <p:nvSpPr>
          <p:cNvPr id="12" name="TextBox 11"/>
          <p:cNvSpPr txBox="1"/>
          <p:nvPr/>
        </p:nvSpPr>
        <p:spPr>
          <a:xfrm>
            <a:off x="8145780" y="4730750"/>
            <a:ext cx="3139440" cy="1390650"/>
          </a:xfrm>
          <a:prstGeom prst="rect">
            <a:avLst/>
          </a:prstGeom>
          <a:noFill/>
        </p:spPr>
        <p:txBody>
          <a:bodyPr wrap="square" lIns="0" rIns="0" tIns="0" bIns="0" anchor="t"/>
          <a:lstStyle/>
          <a:p>
            <a:pPr algn="r" rtl="1">
              <a:lnSpc>
                <a:spcPts val="2227"/>
              </a:lnSpc>
            </a:pPr>
            <a:r>
              <a:rPr sz="1650" b="0" i="0" lang="he-IL">
                <a:solidFill>
                  <a:srgbClr val="3F4A52"/>
                </a:solidFill>
                <a:latin typeface="David Libre"/>
                <a:cs typeface="David Libre"/>
                <a:ea typeface="David Libre"/>
              </a:rPr>
              <a:t>מֻסָּב עַל עַמּוֹ לְכָל זֶרַע עַמּוֹ.</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מלבי"ם</a:t>
            </a:r>
          </a:p>
        </p:txBody>
      </p:sp>
      <p:sp>
        <p:nvSpPr>
          <p:cNvPr id="5" name="TextBox 4"/>
          <p:cNvSpPr txBox="1"/>
          <p:nvPr/>
        </p:nvSpPr>
        <p:spPr>
          <a:xfrm>
            <a:off x="1059815" y="2076450"/>
            <a:ext cx="10072370" cy="304800"/>
          </a:xfrm>
          <a:prstGeom prst="rect">
            <a:avLst/>
          </a:prstGeom>
          <a:noFill/>
        </p:spPr>
        <p:txBody>
          <a:bodyPr wrap="square" lIns="0" rIns="0" tIns="0" bIns="0" anchor="t"/>
          <a:lstStyle/>
          <a:p>
            <a:pPr algn="r" rtl="1">
              <a:lnSpc>
                <a:spcPts val="2400"/>
              </a:lnSpc>
            </a:pPr>
            <a:r>
              <a:rPr sz="1700" b="0" i="0" lang="he-IL">
                <a:solidFill>
                  <a:srgbClr val="C4665A"/>
                </a:solidFill>
                <a:latin typeface="Playpen Sans Hebrew"/>
                <a:cs typeface="Playpen Sans Hebrew"/>
                <a:ea typeface="Playpen Sans Hebrew"/>
              </a:rPr>
              <a:t>מלבי"ם על אסתר י', א'</a:t>
            </a:r>
          </a:p>
        </p:txBody>
      </p:sp>
      <p:sp>
        <p:nvSpPr>
          <p:cNvPr id="6" name="TextBox 5"/>
          <p:cNvSpPr txBox="1"/>
          <p:nvPr/>
        </p:nvSpPr>
        <p:spPr>
          <a:xfrm>
            <a:off x="1059815" y="2508250"/>
            <a:ext cx="10072370" cy="1828800"/>
          </a:xfrm>
          <a:prstGeom prst="rect">
            <a:avLst/>
          </a:prstGeom>
          <a:noFill/>
        </p:spPr>
        <p:txBody>
          <a:bodyPr wrap="square" lIns="0" rIns="0" tIns="0" bIns="0" anchor="t"/>
          <a:lstStyle/>
          <a:p>
            <a:pPr algn="r" rtl="1">
              <a:lnSpc>
                <a:spcPts val="4800"/>
              </a:lnSpc>
            </a:pPr>
            <a:r>
              <a:rPr sz="3000" b="1" i="0" lang="he-IL">
                <a:solidFill>
                  <a:srgbClr val="C4665A"/>
                </a:solidFill>
                <a:latin typeface="Noto Serif Hebrew"/>
                <a:cs typeface="Noto Serif Hebrew"/>
                <a:ea typeface="Noto Serif Hebrew"/>
              </a:rPr>
              <a:t>וישם,</a:t>
            </a:r>
            <a:r>
              <a:rPr sz="3000" b="0" i="0" lang="he-IL">
                <a:solidFill>
                  <a:srgbClr val="33414A"/>
                </a:solidFill>
                <a:latin typeface="Noto Serif Hebrew"/>
                <a:cs typeface="Noto Serif Hebrew"/>
                <a:ea typeface="Noto Serif Hebrew"/>
              </a:rPr>
              <a:t> מספר איך הצליח מרדכי בהנהגתו בעניני המלוכה שכבש מדינות רבות בחיל המלך עד ששם המלך מס על כל הארצות הסמוכים אל מלכותו:</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600"/>
              </a:lnSpc>
            </a:pPr>
            <a:r>
              <a:rPr sz="2000" b="0" i="0" lang="he-IL">
                <a:solidFill>
                  <a:srgbClr val="3F4A52"/>
                </a:solidFill>
                <a:latin typeface="Playpen Sans Hebrew"/>
                <a:cs typeface="Playpen Sans Hebrew"/>
                <a:ea typeface="Playpen Sans Hebrew"/>
              </a:rPr>
              <a:t>מה מסביר מלבי"ם על «וישם,»?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1/2</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1</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קראו פסוקים א׳–ג׳ («גדולת מרדכי»). מה מתואר בקטע? הביאו ראיה מן הכתוב.</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שאלות הבנה ופרשנות · 2/2</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2</a:t>
            </a:r>
          </a:p>
        </p:txBody>
      </p:sp>
      <p:sp>
        <p:nvSpPr>
          <p:cNvPr id="5" name="TextBox 4"/>
          <p:cNvSpPr txBox="1"/>
          <p:nvPr/>
        </p:nvSpPr>
        <p:spPr>
          <a:xfrm>
            <a:off x="863600" y="1714500"/>
            <a:ext cx="10464800" cy="3556000"/>
          </a:xfrm>
          <a:prstGeom prst="rect">
            <a:avLst/>
          </a:prstGeom>
          <a:noFill/>
        </p:spPr>
        <p:txBody>
          <a:bodyPr wrap="square" lIns="0" rIns="0" tIns="0" bIns="0" anchor="ctr"/>
          <a:lstStyle/>
          <a:p>
            <a:pPr algn="r" rtl="1">
              <a:lnSpc>
                <a:spcPts val="4340"/>
              </a:lnSpc>
            </a:pPr>
            <a:r>
              <a:rPr sz="3100" b="0" i="0" lang="he-IL">
                <a:solidFill>
                  <a:srgbClr val="3F4A52"/>
                </a:solidFill>
                <a:latin typeface="David Libre"/>
                <a:cs typeface="David Libre"/>
                <a:ea typeface="David Libre"/>
              </a:rPr>
              <a:t>הסבירו את המושג «קורבנות» והדגימו אותו מאסתר י׳.</a:t>
            </a:r>
          </a:p>
        </p:txBody>
      </p:sp>
      <p:sp>
        <p:nvSpPr>
          <p:cNvPr id="6" name="TextBox 5"/>
          <p:cNvSpPr txBox="1"/>
          <p:nvPr/>
        </p:nvSpPr>
        <p:spPr>
          <a:xfrm>
            <a:off x="889000" y="5969000"/>
            <a:ext cx="834132" cy="317500"/>
          </a:xfrm>
          <a:prstGeom prst="rect">
            <a:avLst/>
          </a:prstGeom>
          <a:noFill/>
        </p:spPr>
        <p:txBody>
          <a:bodyPr wrap="square" lIns="0" rIns="0" tIns="0" bIns="0" anchor="t"/>
          <a:lstStyle/>
          <a:p>
            <a:pPr algn="r" rtl="1">
              <a:lnSpc>
                <a:spcPts val="2500"/>
              </a:lnSpc>
            </a:pPr>
            <a:r>
              <a:rPr sz="1700" b="0" i="0" lang="he-IL">
                <a:solidFill>
                  <a:srgbClr val="C4665A"/>
                </a:solidFill>
                <a:latin typeface="Playpen Sans Hebrew"/>
                <a:cs typeface="Playpen Sans Hebrew"/>
                <a:ea typeface="Playpen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מה דעתכם?</a:t>
            </a:r>
          </a:p>
        </p:txBody>
      </p:sp>
      <p:sp>
        <p:nvSpPr>
          <p:cNvPr id="5" name="TextBox 4"/>
          <p:cNvSpPr txBox="1"/>
          <p:nvPr/>
        </p:nvSpPr>
        <p:spPr>
          <a:xfrm>
            <a:off x="4925060" y="1841500"/>
            <a:ext cx="6278880" cy="1460500"/>
          </a:xfrm>
          <a:prstGeom prst="rect">
            <a:avLst/>
          </a:prstGeom>
          <a:noFill/>
        </p:spPr>
        <p:txBody>
          <a:bodyPr wrap="square" lIns="0" rIns="0" tIns="0" bIns="0" anchor="ctr"/>
          <a:lstStyle/>
          <a:p>
            <a:pPr algn="r" rtl="1">
              <a:lnSpc>
                <a:spcPts val="3105"/>
              </a:lnSpc>
            </a:pPr>
            <a:r>
              <a:rPr sz="2300" b="0" i="0" lang="he-IL">
                <a:solidFill>
                  <a:srgbClr val="3F4A52"/>
                </a:solidFill>
                <a:latin typeface="David Libre"/>
                <a:cs typeface="David Libre"/>
                <a:ea typeface="David Libre"/>
              </a:rPr>
              <a:t>מה לדעתכם המסר המרכזי של אסתר י׳?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5A2A24"/>
                </a:solidFill>
                <a:latin typeface="Playpen Sans Hebrew"/>
                <a:cs typeface="Playpen Sans Hebrew"/>
                <a:ea typeface="Playpen Sans Hebrew"/>
              </a:rPr>
              <a:t>גדולת מרדכי</a:t>
            </a:r>
          </a:p>
        </p:txBody>
      </p:sp>
      <p:sp>
        <p:nvSpPr>
          <p:cNvPr id="6" name="TextBox 5"/>
          <p:cNvSpPr txBox="1"/>
          <p:nvPr/>
        </p:nvSpPr>
        <p:spPr>
          <a:xfrm>
            <a:off x="7990713" y="1828800"/>
            <a:ext cx="3322574" cy="1041400"/>
          </a:xfrm>
          <a:prstGeom prst="rect">
            <a:avLst/>
          </a:prstGeom>
          <a:noFill/>
        </p:spPr>
        <p:txBody>
          <a:bodyPr wrap="square" lIns="0" rIns="0" tIns="0" bIns="0" anchor="ctr"/>
          <a:lstStyle/>
          <a:p>
            <a:pPr algn="r" rtl="1">
              <a:lnSpc>
                <a:spcPts val="2014"/>
              </a:lnSpc>
            </a:pPr>
            <a:r>
              <a:rPr sz="1550" b="0" i="0" lang="he-IL">
                <a:solidFill>
                  <a:srgbClr val="3F4A52"/>
                </a:solidFill>
                <a:latin typeface="David Libre"/>
                <a:cs typeface="David Libre"/>
                <a:ea typeface="David Libre"/>
              </a:rPr>
              <a:t>גדולת מרדכי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 (1/2)</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F4A52"/>
                </a:solidFill>
                <a:latin typeface="David Libre"/>
                <a:cs typeface="David Libre"/>
                <a:ea typeface="David Libre"/>
              </a:rPr>
              <a:t>(קיץ תשע"ח (שאלון 1381))</a:t>
            </a:r>
          </a:p>
          <a:p>
            <a:pPr algn="r" rtl="1">
              <a:lnSpc>
                <a:spcPts val="3000"/>
              </a:lnSpc>
            </a:pPr>
            <a:r>
              <a:rPr sz="2000" b="0" i="0" lang="he-IL">
                <a:solidFill>
                  <a:srgbClr val="3F4A52"/>
                </a:solidFill>
                <a:latin typeface="David Libre"/>
                <a:cs typeface="David Libre"/>
                <a:ea typeface="David Libre"/>
              </a:rPr>
              <a:t>8. קרא אסתר, ח', 15-8.</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שאלה בסגנון בגרות (2/2)</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3F4A52"/>
                </a:solidFill>
                <a:latin typeface="David Libre"/>
                <a:cs typeface="David Libre"/>
                <a:ea typeface="David Libre"/>
              </a:rPr>
              <a:t>ח. וְאַתֶּם כִּתְב֧וּ עַל-הַיְּהוּדִ֛ים כַּטּ֥וֹב בְּעֵינֵיכֶ֖ם בְּשֵׁ֣ם הַמֶּ֑לֶךְ וְחִתְמ֖וּ בְּטַבַּ֣עַת הַמֶּ֑לֶךְ כִּֽי-כְתָ֞ב אֲשֶׁר-נִכְתָּ֣ב בְּשֵׁם-הַמֶּ֗לֶךְ וְנַחְתּ֛וֹם בְּטַבַּ֥עַת הַמֶּ֖לֶךְ אֵ֥ין לְהָשִֽׁיב׃</a:t>
            </a:r>
          </a:p>
          <a:p>
            <a:pPr algn="r" rtl="1">
              <a:lnSpc>
                <a:spcPts val="3000"/>
              </a:lnSpc>
            </a:pPr>
            <a:r>
              <a:rPr sz="2000" b="0" i="0" lang="he-IL">
                <a:solidFill>
                  <a:srgbClr val="3F4A52"/>
                </a:solidFill>
                <a:latin typeface="David Libre"/>
                <a:cs typeface="David Libre"/>
                <a:ea typeface="David Libre"/>
              </a:rPr>
              <a:t>ט. וַיִּקָּרְא֣וּ סֹפְרֵֽי-הַמֶּ֣לֶךְ בָּֽעֵת-הַהִ֡יא בַּחֹדֶשׁ הַשְּׁלִישִׁ֣י הוּא-חֹדֶשׁ סִיוָן בִּשְׁלוֹשָׁה וְעֶשְׂרִ֣ים בּ֔וֹ וַיִּכָּתֵ֣ב כְּֽכָל-אֲשֶׁר-צִוָּ֣ה מָרְדֳּכַ֣י אֶל-הַיְּהוּדִ֡ים וְאֶל הָאֲחַשְׁדַּרְפְּנִים-וְהַפַּחוֹת וְשָׂרֵ֨י הַמְּדִינ֜וֹת אֲשֶׁ֣ר מֵהֹ֣דּוּ וְעַד-כּ֗וּשׁ שֶׁ֣בַע וְעֶשְׂרִ֤ים וּמֵאָה֙ מְדִינָ֔ה מְדִינָ֤ה וּמְדִינָה֙ כִּכְתָבָ֔הּ וְעַ֥ם וָעָ֖ם כִּלְשֹׁנ֑וֹ וְאֶ֨ל-הַיְּהוּדִ֔ים כִּכְתָבָ֖ם וְכִלְשׁוֹנָֽם׃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קראו פסוקים א׳–ג׳ («גדולת מרדכי»).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הפרק האחרון קצר: ״וישם המלך אחשורוש מס על הארץ ואיי הים״. מעשי תקפו וגבורתו כתובים ״על ספר דברי הימים למלכי מדי ופרס״, כולל ״פרשת גדלת מרדכי אשר גדלו המלך״.</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C4665A"/>
                </a:solidFill>
                <a:latin typeface="David Libre"/>
                <a:cs typeface="David Libre"/>
                <a:ea typeface="David Libre"/>
              </a:rPr>
              <a:t>הסבירו את המושג «קורבנות» והדגימו אותו מאסתר י׳.</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 איך זה בא לידי ביטוי בפרק: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(1/2)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707"/>
              </a:lnSpc>
            </a:pPr>
            <a:r>
              <a:rPr sz="1800" b="0" i="0" lang="he-IL">
                <a:solidFill>
                  <a:srgbClr val="3F4A52"/>
                </a:solidFill>
                <a:latin typeface="David Libre"/>
                <a:cs typeface="David Libre"/>
                <a:ea typeface="David Libre"/>
              </a:rPr>
              <a:t>שאלה 8</a:t>
            </a:r>
          </a:p>
          <a:p>
            <a:pPr algn="r" rtl="1">
              <a:lnSpc>
                <a:spcPts val="2707"/>
              </a:lnSpc>
            </a:pPr>
            <a:r>
              <a:rPr sz="1800" b="0" i="0" lang="he-IL">
                <a:solidFill>
                  <a:srgbClr val="3F4A52"/>
                </a:solidFill>
                <a:latin typeface="David Libre"/>
                <a:cs typeface="David Libre"/>
                <a:ea typeface="David Libre"/>
              </a:rPr>
              <a:t>סעיף א'</a:t>
            </a:r>
          </a:p>
          <a:p>
            <a:pPr algn="r" rtl="1">
              <a:lnSpc>
                <a:spcPts val="2707"/>
              </a:lnSpc>
            </a:pPr>
            <a:r>
              <a:rPr sz="1800" b="0" i="0" lang="he-IL">
                <a:solidFill>
                  <a:srgbClr val="3F4A52"/>
                </a:solidFill>
                <a:latin typeface="David Libre"/>
                <a:cs typeface="David Libre"/>
                <a:ea typeface="David Libre"/>
              </a:rPr>
              <a:t>(1) היהודים הצליחו לשמור על זהותם בגלות (על הנבחן להביא הוכחה אחת ולהסביר):</a:t>
            </a:r>
          </a:p>
          <a:p>
            <a:pPr algn="r" rtl="1">
              <a:lnSpc>
                <a:spcPts val="2707"/>
              </a:lnSpc>
            </a:pPr>
            <a:r>
              <a:rPr sz="1800" b="0" i="0" lang="he-IL">
                <a:solidFill>
                  <a:srgbClr val="3F4A52"/>
                </a:solidFill>
                <a:latin typeface="David Libre"/>
                <a:cs typeface="David Libre"/>
                <a:ea typeface="David Libre"/>
              </a:rPr>
              <a:t>"ואל היהודים ככתבם וכלשונם" – היהודים מוצגים כקבוצה נפרדת, השומרת על שפה וכתב הייחודיים לה.</a:t>
            </a:r>
          </a:p>
          <a:p>
            <a:pPr algn="r" rtl="1">
              <a:lnSpc>
                <a:spcPts val="2707"/>
              </a:lnSpc>
            </a:pPr>
            <a:r>
              <a:rPr sz="1800" b="0" i="0" lang="he-IL">
                <a:solidFill>
                  <a:srgbClr val="3F4A52"/>
                </a:solidFill>
                <a:latin typeface="David Libre"/>
                <a:cs typeface="David Libre"/>
                <a:ea typeface="David Libre"/>
              </a:rPr>
              <a:t>"היהודים" – כינוי זה חוזר במספר פסוקים בקטע (פסוקים 8, 9, 11, 13), דבר המעיד על כך שהיהודים שמרו על זהותם בגלות כקבוצה עם נפרדת.</a:t>
            </a:r>
          </a:p>
          <a:p>
            <a:pPr algn="r" rtl="1">
              <a:lnSpc>
                <a:spcPts val="2707"/>
              </a:lnSpc>
            </a:pPr>
            <a:r>
              <a:rPr sz="1800" b="0" i="0" lang="he-IL">
                <a:solidFill>
                  <a:srgbClr val="3F4A52"/>
                </a:solidFill>
                <a:latin typeface="David Libre"/>
                <a:cs typeface="David Libre"/>
                <a:ea typeface="David Libre"/>
              </a:rPr>
              <a:t>(2) בתיאור הצווים שאחשורוש שולח יש יסודות אירוניים:</a:t>
            </a:r>
          </a:p>
          <a:p>
            <a:pPr algn="r" rtl="1">
              <a:lnSpc>
                <a:spcPts val="2707"/>
              </a:lnSpc>
            </a:pPr>
            <a:r>
              <a:rPr sz="1800" b="0" i="0" lang="he-IL">
                <a:solidFill>
                  <a:srgbClr val="3F4A52"/>
                </a:solidFill>
                <a:latin typeface="David Libre"/>
                <a:cs typeface="David Libre"/>
                <a:ea typeface="David Libre"/>
              </a:rPr>
              <a:t>האירוניה בפסוק 8: אחשורוש מתיר למרדכי ואסתר לפרסם צו ובו ככל העולה על רוחם. יחד עם זאת, הוא מדגיש בפניהם שמרגע פרסום צו בחותמת המלך, לא ניתן לבטלו. האירוניה היא, הצו שיפורסם כעת ע"י אסתר ומרדכי, לא יבטל את צו המן, ושניהם יעמדו זה לצד זה, על אף הסתירה ביניהם.</a:t>
            </a:r>
          </a:p>
          <a:p>
            <a:pPr algn="r" rtl="1">
              <a:lnSpc>
                <a:spcPts val="2707"/>
              </a:lnSpc>
            </a:pPr>
            <a:r>
              <a:rPr sz="1800" b="0" i="0" lang="he-IL">
                <a:solidFill>
                  <a:srgbClr val="3F4A52"/>
                </a:solidFill>
                <a:latin typeface="David Libre"/>
                <a:cs typeface="David Libre"/>
                <a:ea typeface="David Libre"/>
              </a:rPr>
              <a:t>האירוניה בפסוק 11: היהודים מקבלים היתר להרוג ולהשמיד את כל מי שיקום להשמידם, כולל את חיילי המלך. האירוניה היא שחיילי המלך, הבאים לקיים את צו המלך הראשון, נמצאים בסכנת חיים לאור הצו השני.</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800" b="0" i="0" lang="he-IL">
                <a:solidFill>
                  <a:srgbClr val="C4665A"/>
                </a:solidFill>
                <a:latin typeface="Playpen Sans Hebrew"/>
                <a:cs typeface="Playpen Sans Hebrew"/>
                <a:ea typeface="Playpen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200" b="1" i="0" lang="he-IL">
                <a:solidFill>
                  <a:srgbClr val="3F6F6A"/>
                </a:solidFill>
                <a:latin typeface="Playpen Sans Hebrew"/>
                <a:cs typeface="Playpen Sans Hebrew"/>
                <a:ea typeface="Playpen Sans Hebrew"/>
              </a:rPr>
              <a:t>מחוון – שאלת הבגרות (2/2)</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3F4A52"/>
                </a:solidFill>
                <a:latin typeface="David Libre"/>
                <a:cs typeface="David Libre"/>
                <a:ea typeface="David Libre"/>
              </a:rPr>
              <a:t>סעיף ב'</a:t>
            </a:r>
          </a:p>
          <a:p>
            <a:pPr algn="r" rtl="1">
              <a:lnSpc>
                <a:spcPts val="2850"/>
              </a:lnSpc>
            </a:pPr>
            <a:r>
              <a:rPr sz="1900" b="0" i="0" lang="he-IL">
                <a:solidFill>
                  <a:srgbClr val="3F4A52"/>
                </a:solidFill>
                <a:latin typeface="David Libre"/>
                <a:cs typeface="David Libre"/>
                <a:ea typeface="David Libre"/>
              </a:rPr>
              <a:t>שתי דוגמאות למוטיב ההיפוך במגילת אסתר:</a:t>
            </a:r>
          </a:p>
          <a:p>
            <a:pPr algn="r" rtl="1">
              <a:lnSpc>
                <a:spcPts val="2850"/>
              </a:lnSpc>
            </a:pPr>
            <a:r>
              <a:rPr sz="1900" b="0" i="0" lang="he-IL">
                <a:solidFill>
                  <a:srgbClr val="3F4A52"/>
                </a:solidFill>
                <a:latin typeface="David Libre"/>
                <a:cs typeface="David Libre"/>
                <a:ea typeface="David Libre"/>
              </a:rPr>
              <a:t>"והעיר שושן נבוכה" – בעקבות צו המן ואחשורוש להשמדת היהודים, כל אנשי עיר הבירה שושן היו נבוכים, המומים. המהפך, לאחר הוצאת הצו השני, המתיר ליהודים להגן על עצמם: "והעיר שושן צהלה ושמחה".</a:t>
            </a:r>
          </a:p>
          <a:p>
            <a:pPr algn="r" rtl="1">
              <a:lnSpc>
                <a:spcPts val="2850"/>
              </a:lnSpc>
            </a:pPr>
            <a:r>
              <a:rPr sz="1900" b="0" i="0" lang="he-IL">
                <a:solidFill>
                  <a:srgbClr val="3F4A52"/>
                </a:solidFill>
                <a:latin typeface="David Libre"/>
                <a:cs typeface="David Libre"/>
                <a:ea typeface="David Libre"/>
              </a:rPr>
              <a:t>כאשר מרדכי שומע על הצו להשמדת היהודים, הוא נוהג מנהגי אבלות, קורע את בגדיו ולובש שק: "ויקרע מרדכי את בגדיו וילבש שק ואפר". לאחר הצלת היהודים, ועליית מעמדו של מרדכי בחצר המלוכה, מרדכי סובב בחוצות העיר, כאשר הוא לבוש בגדי מלכות יקרים: "ומרדכי יצא מלפני המלך בלבוש מלכות תכלת וחור ועטרת זהב גדולה ותכריך בוץ וארגמן".</a:t>
            </a:r>
          </a:p>
          <a:p>
            <a:pPr algn="r" rtl="1">
              <a:lnSpc>
                <a:spcPts val="2850"/>
              </a:lnSpc>
            </a:pPr>
            <a:r>
              <a:rPr sz="1900" b="0" i="0" lang="he-IL">
                <a:solidFill>
                  <a:srgbClr val="3F4A52"/>
                </a:solidFill>
                <a:latin typeface="David Libre"/>
                <a:cs typeface="David Libre"/>
                <a:ea typeface="David Libre"/>
              </a:rPr>
              <a:t>מטרת השימוש במוטיב ההיפוך: להראות את שינוי גורלו / ההיפוך בגורלו של עם ישראל לטובה, ממצב של סכנת חיים, בו מאיימים על הכחדתנו, לימי שמחה והצלה.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3F4A52"/>
                </a:solidFill>
                <a:latin typeface="David Libre"/>
                <a:cs typeface="David Libre"/>
                <a:ea typeface="David Libre"/>
              </a:rPr>
              <a:t>18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גדולת מרדכי – שאלון 1262</dc:title>
  <dc:subject/>
  <dc:creator/>
  <cp:keywords/>
  <dc:description/>
  <cp:lastModifiedBy/>
  <cp:revision>1</cp:revision>
  <dcterms:created xsi:type="dcterms:W3CDTF">2013-01-27T09:14:16Z</dcterms:created>
  <dcterms:modified xsi:type="dcterms:W3CDTF">2013-01-27T09:15:58Z</dcterms:modified>
  <cp:category/>
</cp:coreProperties>
</file>