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2095500"/>
            <a:ext cx="5755640" cy="444500"/>
          </a:xfrm>
          <a:prstGeom prst="rect">
            <a:avLst/>
          </a:prstGeom>
          <a:noFill/>
        </p:spPr>
        <p:txBody>
          <a:bodyPr wrap="square" lIns="0" rIns="0" tIns="0" bIns="0" anchor="t"/>
          <a:lstStyle/>
          <a:p>
            <a:pPr algn="r" rtl="1">
              <a:lnSpc>
                <a:spcPts val="3500"/>
              </a:lnSpc>
            </a:pPr>
            <a:r>
              <a:rPr sz="2400" b="1" i="0" lang="he-IL">
                <a:solidFill>
                  <a:srgbClr val="2B59C3"/>
                </a:solidFill>
                <a:latin typeface="Rubik"/>
                <a:cs typeface="Rubik"/>
                <a:ea typeface="Rubik"/>
              </a:rPr>
              <a:t>אסתר ב׳</a:t>
            </a:r>
          </a:p>
        </p:txBody>
      </p:sp>
      <p:sp>
        <p:nvSpPr>
          <p:cNvPr id="4" name="TextBox 3"/>
          <p:cNvSpPr txBox="1"/>
          <p:nvPr/>
        </p:nvSpPr>
        <p:spPr>
          <a:xfrm>
            <a:off x="5821680" y="2540000"/>
            <a:ext cx="5755640" cy="2540000"/>
          </a:xfrm>
          <a:prstGeom prst="rect">
            <a:avLst/>
          </a:prstGeom>
          <a:noFill/>
        </p:spPr>
        <p:txBody>
          <a:bodyPr wrap="square" lIns="0" rIns="0" tIns="0" bIns="0" anchor="t"/>
          <a:lstStyle/>
          <a:p>
            <a:pPr algn="r" rtl="1">
              <a:lnSpc>
                <a:spcPts val="6296"/>
              </a:lnSpc>
            </a:pPr>
            <a:r>
              <a:rPr sz="5850" b="1" i="0" lang="he-IL">
                <a:solidFill>
                  <a:srgbClr val="111111"/>
                </a:solidFill>
                <a:latin typeface="Rubik"/>
                <a:cs typeface="Rubik"/>
                <a:ea typeface="Rubik"/>
              </a:rPr>
              <a:t>אסתר מלכה ומרדכי מגלה קשר</a:t>
            </a:r>
          </a:p>
        </p:txBody>
      </p:sp>
      <p:sp>
        <p:nvSpPr>
          <p:cNvPr id="5" name="TextBox 4"/>
          <p:cNvSpPr txBox="1"/>
          <p:nvPr/>
        </p:nvSpPr>
        <p:spPr>
          <a:xfrm>
            <a:off x="9159875" y="5080000"/>
            <a:ext cx="2200571" cy="406400"/>
          </a:xfrm>
          <a:prstGeom prst="rect">
            <a:avLst/>
          </a:prstGeom>
          <a:noFill/>
        </p:spPr>
        <p:txBody>
          <a:bodyPr wrap="square" lIns="0" rIns="0" tIns="0" bIns="0" anchor="t"/>
          <a:lstStyle/>
          <a:p>
            <a:pPr algn="r" rtl="1">
              <a:lnSpc>
                <a:spcPts val="3200"/>
              </a:lnSpc>
            </a:pPr>
            <a:r>
              <a:rPr sz="2100" b="0" i="0" lang="he-IL">
                <a:solidFill>
                  <a:srgbClr val="F3EAD8"/>
                </a:solidFill>
                <a:latin typeface="Rubik"/>
                <a:cs typeface="Rubik"/>
                <a:ea typeface="Rubik"/>
              </a:rPr>
              <a:t>שאלון 1262 · אסתר</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פתיחה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נכיר את הסיפור «אסתר מלכה ומרדכי מגלה קשר» (אסתר ב׳)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נבחן כיצד הסיפור מבטא את התמה «אסתר»</a:t>
            </a:r>
          </a:p>
        </p:txBody>
      </p:sp>
      <p:sp>
        <p:nvSpPr>
          <p:cNvPr id="9" name="TextBox 8"/>
          <p:cNvSpPr txBox="1"/>
          <p:nvPr/>
        </p:nvSpPr>
        <p:spPr>
          <a:xfrm>
            <a:off x="10706100" y="4178300"/>
            <a:ext cx="749300" cy="889000"/>
          </a:xfrm>
          <a:prstGeom prst="rect">
            <a:avLst/>
          </a:prstGeom>
          <a:noFill/>
        </p:spPr>
        <p:txBody>
          <a:bodyPr wrap="square" lIns="0" rIns="0" tIns="0" bIns="0" anchor="t"/>
          <a:lstStyle/>
          <a:p>
            <a:pPr algn="ctr" rtl="1">
              <a:lnSpc>
                <a:spcPts val="7000"/>
              </a:lnSpc>
            </a:pPr>
            <a:r>
              <a:rPr sz="3100" b="1" i="0" lang="he-IL">
                <a:solidFill>
                  <a:srgbClr val="111111"/>
                </a:solidFill>
                <a:latin typeface="Rubik"/>
                <a:cs typeface="Rubik"/>
                <a:ea typeface="Rubik"/>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נקרא פסוקי מפתח ונעמיק בפירוש רש"י ומלבי"ם</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הדמויות בסיפור</a:t>
            </a:r>
          </a:p>
        </p:txBody>
      </p:sp>
      <p:sp>
        <p:nvSpPr>
          <p:cNvPr id="5" name="TextBox 4"/>
          <p:cNvSpPr txBox="1"/>
          <p:nvPr/>
        </p:nvSpPr>
        <p:spPr>
          <a:xfrm>
            <a:off x="8269668" y="2044700"/>
            <a:ext cx="2917063"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אסתר</a:t>
            </a:r>
          </a:p>
        </p:txBody>
      </p:sp>
      <p:sp>
        <p:nvSpPr>
          <p:cNvPr id="6" name="TextBox 5"/>
          <p:cNvSpPr txBox="1"/>
          <p:nvPr/>
        </p:nvSpPr>
        <p:spPr>
          <a:xfrm>
            <a:off x="8269668" y="2603500"/>
            <a:ext cx="2917063" cy="34607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אסתר נלקחת לבית המלך אל יד הגי שומר הנשים.</a:t>
            </a:r>
          </a:p>
        </p:txBody>
      </p:sp>
      <p:sp>
        <p:nvSpPr>
          <p:cNvPr id="7" name="TextBox 6"/>
          <p:cNvSpPr txBox="1"/>
          <p:nvPr/>
        </p:nvSpPr>
        <p:spPr>
          <a:xfrm>
            <a:off x="4637468" y="2044700"/>
            <a:ext cx="2917063"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מרדכי</a:t>
            </a:r>
          </a:p>
        </p:txBody>
      </p:sp>
      <p:sp>
        <p:nvSpPr>
          <p:cNvPr id="8" name="TextBox 7"/>
          <p:cNvSpPr txBox="1"/>
          <p:nvPr/>
        </p:nvSpPr>
        <p:spPr>
          <a:xfrm>
            <a:off x="4637468" y="2603500"/>
            <a:ext cx="2917063" cy="34607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מרדכי בן יאיר, איש יהודי בשושן הבירה משבט בנימין, מגולי יכניה.</a:t>
            </a:r>
          </a:p>
        </p:txBody>
      </p:sp>
      <p:sp>
        <p:nvSpPr>
          <p:cNvPr id="9" name="TextBox 8"/>
          <p:cNvSpPr txBox="1"/>
          <p:nvPr/>
        </p:nvSpPr>
        <p:spPr>
          <a:xfrm>
            <a:off x="1005268" y="2044700"/>
            <a:ext cx="2917063"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אחשורוש</a:t>
            </a:r>
          </a:p>
        </p:txBody>
      </p:sp>
      <p:sp>
        <p:nvSpPr>
          <p:cNvPr id="10" name="TextBox 9"/>
          <p:cNvSpPr txBox="1"/>
          <p:nvPr/>
        </p:nvSpPr>
        <p:spPr>
          <a:xfrm>
            <a:off x="1005268" y="2603500"/>
            <a:ext cx="2917063" cy="34607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הפרק מציג את אחשורוש כמלך שמחליט בהשפעת יועציו ולא מתוך שיקול עצמי.</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רצף האירועים</a:t>
            </a:r>
          </a:p>
        </p:txBody>
      </p:sp>
      <p:sp>
        <p:nvSpPr>
          <p:cNvPr id="5" name="TextBox 4"/>
          <p:cNvSpPr txBox="1"/>
          <p:nvPr/>
        </p:nvSpPr>
        <p:spPr>
          <a:xfrm>
            <a:off x="9910762"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1</a:t>
            </a:r>
          </a:p>
        </p:txBody>
      </p:sp>
      <p:sp>
        <p:nvSpPr>
          <p:cNvPr id="6" name="TextBox 5"/>
          <p:cNvSpPr txBox="1"/>
          <p:nvPr/>
        </p:nvSpPr>
        <p:spPr>
          <a:xfrm>
            <a:off x="909010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חיפוש מלכה (פסוקים א׳–ד׳)</a:t>
            </a:r>
          </a:p>
        </p:txBody>
      </p:sp>
      <p:sp>
        <p:nvSpPr>
          <p:cNvPr id="7" name="TextBox 6"/>
          <p:cNvSpPr txBox="1"/>
          <p:nvPr/>
        </p:nvSpPr>
        <p:spPr>
          <a:xfrm>
            <a:off x="7189787"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2</a:t>
            </a:r>
          </a:p>
        </p:txBody>
      </p:sp>
      <p:sp>
        <p:nvSpPr>
          <p:cNvPr id="8" name="TextBox 7"/>
          <p:cNvSpPr txBox="1"/>
          <p:nvPr/>
        </p:nvSpPr>
        <p:spPr>
          <a:xfrm>
            <a:off x="636912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מרדכי ואסתר (פסוקים ה׳–י״א)</a:t>
            </a:r>
          </a:p>
        </p:txBody>
      </p:sp>
      <p:sp>
        <p:nvSpPr>
          <p:cNvPr id="9" name="TextBox 8"/>
          <p:cNvSpPr txBox="1"/>
          <p:nvPr/>
        </p:nvSpPr>
        <p:spPr>
          <a:xfrm>
            <a:off x="4468812"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3</a:t>
            </a:r>
          </a:p>
        </p:txBody>
      </p:sp>
      <p:sp>
        <p:nvSpPr>
          <p:cNvPr id="10" name="TextBox 9"/>
          <p:cNvSpPr txBox="1"/>
          <p:nvPr/>
        </p:nvSpPr>
        <p:spPr>
          <a:xfrm>
            <a:off x="364815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אסתר מלכה (פסוקים י״ב–כ׳)</a:t>
            </a:r>
          </a:p>
        </p:txBody>
      </p:sp>
      <p:sp>
        <p:nvSpPr>
          <p:cNvPr id="11" name="TextBox 10"/>
          <p:cNvSpPr txBox="1"/>
          <p:nvPr/>
        </p:nvSpPr>
        <p:spPr>
          <a:xfrm>
            <a:off x="1747837"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4</a:t>
            </a:r>
          </a:p>
        </p:txBody>
      </p:sp>
      <p:sp>
        <p:nvSpPr>
          <p:cNvPr id="12" name="TextBox 11"/>
          <p:cNvSpPr txBox="1"/>
          <p:nvPr/>
        </p:nvSpPr>
        <p:spPr>
          <a:xfrm>
            <a:off x="92717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קשר בגתן ותרש (פסוקים כ״א–כ״ג)</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1/4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אסתר ב', א'</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אַחַר הַדְּבָרִים הָאֵלֶּה כְּשֹׁךְ</a:t>
            </a:r>
            <a:r>
              <a:rPr sz="4100" b="0" i="0" lang="he-IL">
                <a:solidFill>
                  <a:srgbClr val="111111"/>
                </a:solidFill>
                <a:latin typeface="Frank Ruhl Libre"/>
                <a:cs typeface="Frank Ruhl Libre"/>
                <a:ea typeface="Frank Ruhl Libre"/>
              </a:rPr>
              <a:t> חֲמַת הַמֶּלֶךְ אֲחַשְׁוֵרוֹשׁ זָכַר אֶת־וַשְׁתִּי וְאֵת אֲשֶׁר־עָשָׂתָה וְאֵת אֲשֶׁר־נִגְזַר עָלֶיהָ</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אחרי שחמת המלך שככה, נערי המלך מציעים לאסוף ״נערות בתולות טובות מראה״ מכל מדינות המלכות, שיובאו לשושן הבירה אל בית הנשים.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2/4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אסתר ב', י'</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לֹא־</a:t>
            </a:r>
            <a:r>
              <a:rPr sz="4100" b="1" i="0" lang="he-IL">
                <a:solidFill>
                  <a:srgbClr val="111111"/>
                </a:solidFill>
                <a:latin typeface="Frank Ruhl Libre"/>
                <a:cs typeface="Frank Ruhl Libre"/>
                <a:ea typeface="Frank Ruhl Libre"/>
              </a:rPr>
              <a:t>הִגִּידָה אֶסְתֵּר אֶת־עַמָּהּ וְאֶת־מוֹלַדְתָּהּ</a:t>
            </a:r>
            <a:r>
              <a:rPr sz="4100" b="0" i="0" lang="he-IL">
                <a:solidFill>
                  <a:srgbClr val="111111"/>
                </a:solidFill>
                <a:latin typeface="Frank Ruhl Libre"/>
                <a:cs typeface="Frank Ruhl Libre"/>
                <a:ea typeface="Frank Ruhl Libre"/>
              </a:rPr>
              <a:t> כִּי מָרְדֳּכַי צִוָּה עָלֶיהָ אֲשֶׁר לֹא־תַגִּיד</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מרדכי בן יאיר, איש יהודי בשושן הבירה משבט בנימין, מגולי יכניה.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3/4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אסתר ב', י"ג</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וּבָזֶה הַנַּעֲרָה בָּאָה אֶל־הַמֶּלֶךְ</a:t>
            </a:r>
            <a:r>
              <a:rPr sz="4100" b="0" i="0" lang="he-IL">
                <a:solidFill>
                  <a:srgbClr val="111111"/>
                </a:solidFill>
                <a:latin typeface="Frank Ruhl Libre"/>
                <a:cs typeface="Frank Ruhl Libre"/>
                <a:ea typeface="Frank Ruhl Libre"/>
              </a:rPr>
              <a:t> אֵת כָּל־אֲשֶׁר תֹּאמַר יִנָּתֵן לָהּ לָבוֹא עִמָּהּ מִבֵּית הַנָּשִׁים עַד־בֵּית הַמֶּלֶךְ</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כל נערה זוכה לשנים עשר חודשים של טיפוח: ״ששה חדשים בשמן המר וששה חדשים בבשמים ובתמרוקי הנשים״.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4/4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אסתר ב', כ"ג</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וַיְבֻקַּשׁ הַדָּבָר וַיִּמָּצֵא וַיִּתָּלוּ שְׁנֵיהֶם עַל־עֵץ </a:t>
            </a:r>
            <a:r>
              <a:rPr sz="4100" b="1" i="0" lang="he-IL">
                <a:solidFill>
                  <a:srgbClr val="111111"/>
                </a:solidFill>
                <a:latin typeface="Frank Ruhl Libre"/>
                <a:cs typeface="Frank Ruhl Libre"/>
                <a:ea typeface="Frank Ruhl Libre"/>
              </a:rPr>
              <a:t>וַיִּכָּתֵב בְּסֵפֶר דִּבְרֵי הַיָּמִים לִפְנֵי הַמֶּלֶךְ</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מרדכי יושב בשער המלך, ובגתן ותרש, שני סריסי המלך שומרי הסף, קוצפים ומבקשים לשלוח יד במלך אחשורוש.</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מילים ומושגים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ביאורי מילים</a:t>
            </a:r>
          </a:p>
        </p:txBody>
      </p:sp>
      <p:sp>
        <p:nvSpPr>
          <p:cNvPr id="5" name="TextBox 4"/>
          <p:cNvSpPr txBox="1"/>
          <p:nvPr/>
        </p:nvSpPr>
        <p:spPr>
          <a:xfrm>
            <a:off x="8178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מילה מנחה</a:t>
            </a:r>
          </a:p>
        </p:txBody>
      </p:sp>
      <p:sp>
        <p:nvSpPr>
          <p:cNvPr id="6" name="TextBox 5"/>
          <p:cNvSpPr txBox="1"/>
          <p:nvPr/>
        </p:nvSpPr>
        <p:spPr>
          <a:xfrm>
            <a:off x="8178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5589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מספר טיפולוגי</a:t>
            </a:r>
          </a:p>
        </p:txBody>
      </p:sp>
      <p:sp>
        <p:nvSpPr>
          <p:cNvPr id="8" name="TextBox 7"/>
          <p:cNvSpPr txBox="1"/>
          <p:nvPr/>
        </p:nvSpPr>
        <p:spPr>
          <a:xfrm>
            <a:off x="45589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מספרים מסוימים חוזרים במקרא הרבה יותר ממספרים אחרים.</a:t>
            </a:r>
          </a:p>
        </p:txBody>
      </p:sp>
      <p:sp>
        <p:nvSpPr>
          <p:cNvPr id="9" name="TextBox 8"/>
          <p:cNvSpPr txBox="1"/>
          <p:nvPr/>
        </p:nvSpPr>
        <p:spPr>
          <a:xfrm>
            <a:off x="939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ברית</a:t>
            </a:r>
          </a:p>
        </p:txBody>
      </p:sp>
      <p:sp>
        <p:nvSpPr>
          <p:cNvPr id="10" name="TextBox 9"/>
          <p:cNvSpPr txBox="1"/>
          <p:nvPr/>
        </p:nvSpPr>
        <p:spPr>
          <a:xfrm>
            <a:off x="939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הסכם בין שני צדדים שווים במעמדם או שאינם שווים, המתחייבים זה לזה או שרק צד אחד מתחייב.</a:t>
            </a:r>
          </a:p>
        </p:txBody>
      </p:sp>
      <p:sp>
        <p:nvSpPr>
          <p:cNvPr id="11" name="TextBox 10"/>
          <p:cNvSpPr txBox="1"/>
          <p:nvPr/>
        </p:nvSpPr>
        <p:spPr>
          <a:xfrm>
            <a:off x="8178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קושי</a:t>
            </a:r>
          </a:p>
        </p:txBody>
      </p:sp>
      <p:sp>
        <p:nvSpPr>
          <p:cNvPr id="12" name="TextBox 11"/>
          <p:cNvSpPr txBox="1"/>
          <p:nvPr/>
        </p:nvSpPr>
        <p:spPr>
          <a:xfrm>
            <a:off x="8178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סתירה רעיונית או לשונית בין שני פסוקים בקטע או בין פסוקים בקטעים מרוחקים זה לזה.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רש"י</a:t>
            </a:r>
          </a:p>
        </p:txBody>
      </p:sp>
      <p:sp>
        <p:nvSpPr>
          <p:cNvPr id="5" name="TextBox 4"/>
          <p:cNvSpPr txBox="1"/>
          <p:nvPr/>
        </p:nvSpPr>
        <p:spPr>
          <a:xfrm>
            <a:off x="1099058" y="2686050"/>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רש"י על אסתר ב', א'</a:t>
            </a:r>
          </a:p>
        </p:txBody>
      </p:sp>
      <p:sp>
        <p:nvSpPr>
          <p:cNvPr id="6" name="TextBox 5"/>
          <p:cNvSpPr txBox="1"/>
          <p:nvPr/>
        </p:nvSpPr>
        <p:spPr>
          <a:xfrm>
            <a:off x="1099058" y="3117850"/>
            <a:ext cx="9993884" cy="6096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זָכַר אֶת וַשְׁתִּי</a:t>
            </a:r>
            <a:r>
              <a:rPr sz="3000" b="0" i="0" lang="he-IL">
                <a:solidFill>
                  <a:srgbClr val="111111"/>
                </a:solidFill>
                <a:latin typeface="Noto Serif Hebrew"/>
                <a:cs typeface="Noto Serif Hebrew"/>
                <a:ea typeface="Noto Serif Hebrew"/>
              </a:rPr>
              <a:t>. אֶת יָפְיָהּ וְנֶעֱצַב:</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«זָכַר אֶת וַשְׁתִּי»?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מלבי"ם</a:t>
            </a:r>
          </a:p>
        </p:txBody>
      </p:sp>
      <p:sp>
        <p:nvSpPr>
          <p:cNvPr id="5" name="TextBox 4"/>
          <p:cNvSpPr txBox="1"/>
          <p:nvPr/>
        </p:nvSpPr>
        <p:spPr>
          <a:xfrm>
            <a:off x="1099058" y="2076450"/>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מלבי"ם על אסתר ב', י'</a:t>
            </a:r>
          </a:p>
        </p:txBody>
      </p:sp>
      <p:sp>
        <p:nvSpPr>
          <p:cNvPr id="6" name="TextBox 5"/>
          <p:cNvSpPr txBox="1"/>
          <p:nvPr/>
        </p:nvSpPr>
        <p:spPr>
          <a:xfrm>
            <a:off x="1099058" y="2508250"/>
            <a:ext cx="9993884" cy="18288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לא הגידה,</a:t>
            </a:r>
            <a:r>
              <a:rPr sz="3000" b="0" i="0" lang="he-IL">
                <a:solidFill>
                  <a:srgbClr val="111111"/>
                </a:solidFill>
                <a:latin typeface="Noto Serif Hebrew"/>
                <a:cs typeface="Noto Serif Hebrew"/>
                <a:ea typeface="Noto Serif Hebrew"/>
              </a:rPr>
              <a:t> עתה באר הזמן השני שהראית אסתר שהיא לקוחה שלא ברצונה, שאחר שהקדים איך נהג בה כבוד בכל הזמן הזה כבוטחים שהיא תמלוך, בכל זאת לא נפתה לבה ע"ז ולא רצתה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1/3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א׳–ד׳ («חיפוש מלכה»).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2/3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י״ב–כ׳ («אסתר מלכה»).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3/3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כ״א–כ״ג («קשר בגתן ותרש»).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דיון בכיתה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מה דעתכם?</a:t>
            </a:r>
          </a:p>
        </p:txBody>
      </p:sp>
      <p:sp>
        <p:nvSpPr>
          <p:cNvPr id="5" name="TextBox 4"/>
          <p:cNvSpPr txBox="1"/>
          <p:nvPr/>
        </p:nvSpPr>
        <p:spPr>
          <a:xfrm>
            <a:off x="4960143" y="1873250"/>
            <a:ext cx="6049962"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מדוע, לדעתך, הוא ציווה עליה לנהוג כך?</a:t>
            </a:r>
          </a:p>
        </p:txBody>
      </p:sp>
      <p:sp>
        <p:nvSpPr>
          <p:cNvPr id="6" name="TextBox 5"/>
          <p:cNvSpPr txBox="1"/>
          <p:nvPr/>
        </p:nvSpPr>
        <p:spPr>
          <a:xfrm>
            <a:off x="4960143" y="3841750"/>
            <a:ext cx="6049962"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לדעתך, כיצד אפשר ליישב קושי זה?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סיכום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2802"/>
              </a:lnSpc>
            </a:pPr>
            <a:r>
              <a:rPr sz="2450" b="1" i="0" lang="he-IL">
                <a:solidFill>
                  <a:srgbClr val="F3EAD8"/>
                </a:solidFill>
                <a:latin typeface="Rubik"/>
                <a:cs typeface="Rubik"/>
                <a:ea typeface="Rubik"/>
              </a:rPr>
              <a:t>אסתר מלכה ומרדכי מגלה קשר</a:t>
            </a:r>
          </a:p>
        </p:txBody>
      </p:sp>
      <p:sp>
        <p:nvSpPr>
          <p:cNvPr id="6" name="TextBox 5"/>
          <p:cNvSpPr txBox="1"/>
          <p:nvPr/>
        </p:nvSpPr>
        <p:spPr>
          <a:xfrm>
            <a:off x="8018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חיפוש מלכה</a:t>
            </a:r>
          </a:p>
        </p:txBody>
      </p:sp>
      <p:sp>
        <p:nvSpPr>
          <p:cNvPr id="7" name="TextBox 6"/>
          <p:cNvSpPr txBox="1"/>
          <p:nvPr/>
        </p:nvSpPr>
        <p:spPr>
          <a:xfrm>
            <a:off x="906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מרדכי ואסתר</a:t>
            </a:r>
          </a:p>
        </p:txBody>
      </p:sp>
      <p:sp>
        <p:nvSpPr>
          <p:cNvPr id="8" name="TextBox 7"/>
          <p:cNvSpPr txBox="1"/>
          <p:nvPr/>
        </p:nvSpPr>
        <p:spPr>
          <a:xfrm>
            <a:off x="8018208" y="3505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אסתר מלכה</a:t>
            </a:r>
          </a:p>
        </p:txBody>
      </p:sp>
      <p:sp>
        <p:nvSpPr>
          <p:cNvPr id="9" name="TextBox 8"/>
          <p:cNvSpPr txBox="1"/>
          <p:nvPr/>
        </p:nvSpPr>
        <p:spPr>
          <a:xfrm>
            <a:off x="906208" y="3505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קשר בגתן ותרש</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תרגול לקראת הבגרות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בסגנון בגרות</a:t>
            </a:r>
          </a:p>
        </p:txBody>
      </p:sp>
      <p:sp>
        <p:nvSpPr>
          <p:cNvPr id="5" name="TextBox 4"/>
          <p:cNvSpPr txBox="1"/>
          <p:nvPr/>
        </p:nvSpPr>
        <p:spPr>
          <a:xfrm>
            <a:off x="955167" y="1930400"/>
            <a:ext cx="10281666" cy="41402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(קיץ תש"פ (שאלון 1381))</a:t>
            </a:r>
          </a:p>
          <a:p>
            <a:pPr algn="r" rtl="1">
              <a:lnSpc>
                <a:spcPts val="3000"/>
              </a:lnSpc>
            </a:pPr>
            <a:r>
              <a:rPr sz="2000" b="0" i="0" lang="he-IL">
                <a:solidFill>
                  <a:srgbClr val="111111"/>
                </a:solidFill>
                <a:latin typeface="Rubik"/>
                <a:cs typeface="Rubik"/>
                <a:ea typeface="Rubik"/>
              </a:rPr>
              <a:t>א. על פי המתואר בקטע מאסתר שלפניך, השתלבו מרדכי ואסתר בחברה הפרסית.</a:t>
            </a:r>
          </a:p>
          <a:p>
            <a:pPr algn="r" rtl="1">
              <a:lnSpc>
                <a:spcPts val="3000"/>
              </a:lnSpc>
            </a:pPr>
            <a:r>
              <a:rPr sz="2000" b="0" i="0" lang="he-IL">
                <a:solidFill>
                  <a:srgbClr val="111111"/>
                </a:solidFill>
                <a:latin typeface="Rubik"/>
                <a:cs typeface="Rubik"/>
                <a:ea typeface="Rubik"/>
              </a:rPr>
              <a:t>הבא מן הקטע ראיה אחת להשתלבות של מרדכי וראיה אחת להשתלבות של אסתר בה, והסבר כל ראיה. (10 נקודות)</a:t>
            </a:r>
          </a:p>
          <a:p>
            <a:pPr algn="r" rtl="1">
              <a:lnSpc>
                <a:spcPts val="3000"/>
              </a:lnSpc>
            </a:pPr>
            <a:r>
              <a:rPr sz="2000" b="0" i="0" lang="he-IL">
                <a:solidFill>
                  <a:srgbClr val="111111"/>
                </a:solidFill>
                <a:latin typeface="Rubik"/>
                <a:cs typeface="Rubik"/>
                <a:ea typeface="Rubik"/>
              </a:rPr>
              <a:t>ב. (1) קרא את פסוק 10 שלפניך.</a:t>
            </a:r>
          </a:p>
          <a:p>
            <a:pPr algn="r" rtl="1">
              <a:lnSpc>
                <a:spcPts val="3000"/>
              </a:lnSpc>
            </a:pPr>
            <a:r>
              <a:rPr sz="2000" b="0" i="0" lang="he-IL">
                <a:solidFill>
                  <a:srgbClr val="111111"/>
                </a:solidFill>
                <a:latin typeface="Rubik"/>
                <a:cs typeface="Rubik"/>
                <a:ea typeface="Rubik"/>
              </a:rPr>
              <a:t>על פי פסוק זה, מה ציווה מרדכי על אסתר לעשות? מדוע, לדעתך, הוא ציווה עליה לנהוג כך? (6 נקודות)</a:t>
            </a:r>
          </a:p>
          <a:p>
            <a:pPr algn="r" rtl="1">
              <a:lnSpc>
                <a:spcPts val="3000"/>
              </a:lnSpc>
            </a:pPr>
            <a:r>
              <a:rPr sz="2000" b="0" i="0" lang="he-IL">
                <a:solidFill>
                  <a:srgbClr val="111111"/>
                </a:solidFill>
                <a:latin typeface="Rubik"/>
                <a:cs typeface="Rubik"/>
                <a:ea typeface="Rubik"/>
              </a:rPr>
              <a:t>(2) קרא את דברי חז"ל שלפניך.</a:t>
            </a:r>
          </a:p>
          <a:p>
            <a:pPr algn="r" rtl="1">
              <a:lnSpc>
                <a:spcPts val="3000"/>
              </a:lnSpc>
            </a:pPr>
            <a:r>
              <a:rPr sz="2000" b="0" i="0" lang="he-IL">
                <a:solidFill>
                  <a:srgbClr val="111111"/>
                </a:solidFill>
                <a:latin typeface="Rubik"/>
                <a:cs typeface="Rubik"/>
                <a:ea typeface="Rubik"/>
              </a:rPr>
              <a:t>"אפשר לְצַדֶּקֶת זאת שֶׁתִּנָּשֵׂא לְעָרֵל [אחשורוש]?" (אסתר רבה, ו', ו').</a:t>
            </a:r>
          </a:p>
          <a:p>
            <a:pPr algn="r" rtl="1">
              <a:lnSpc>
                <a:spcPts val="3000"/>
              </a:lnSpc>
            </a:pPr>
            <a:r>
              <a:rPr sz="2000" b="0" i="0" lang="he-IL">
                <a:solidFill>
                  <a:srgbClr val="111111"/>
                </a:solidFill>
                <a:latin typeface="Rubik"/>
                <a:cs typeface="Rubik"/>
                <a:ea typeface="Rubik"/>
              </a:rPr>
              <a:t>מהו הקושי שחז"ל מעוררים בשאלתם? לדעתך, כיצד אפשר ליישב קושי זה?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א׳–ד׳ («חיפוש מלכה»).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אחרי שחמת המלך שככה, נערי המלך מציעים לאסוף ״נערות בתולות טובות מראה״ מכל מדינות המלכות, שיובאו לשושן הבירה אל בית הנשים. ״והנערה אשר תיטב בעיני המלך תמלוך תחת ושתי״.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י״ב–כ׳ («אסתר מלכה»).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כל נערה זוכה לשנים עשר חודשים של טיפוח: ״ששה חדשים בשמן המר וששה חדשים בבשמים ובתמרוקי הנשים״. אחר כך היא באה למלך, ובבוקר שבה לבית השני של הנשים. רק אם ״חפץ בה המלך ונקראה בשם״ תחזור.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כ״א–כ״ג («קשר בגתן ותרש»).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מרדכי יושב בשער המלך, ובגתן ותרש, שני סריסי המלך שומרי הסף, קוצפים ומבקשים לשלוח יד במלך אחשורוש. מרדכי מגלה זאת לאסתר, והיא אומרת למלך ״בשם מרדכי״.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מחוון – שאלת הבגרות (1/2)</a:t>
            </a:r>
          </a:p>
        </p:txBody>
      </p:sp>
      <p:sp>
        <p:nvSpPr>
          <p:cNvPr id="5" name="TextBox 4"/>
          <p:cNvSpPr txBox="1"/>
          <p:nvPr/>
        </p:nvSpPr>
        <p:spPr>
          <a:xfrm>
            <a:off x="889762" y="1866900"/>
            <a:ext cx="10412476" cy="4267200"/>
          </a:xfrm>
          <a:prstGeom prst="rect">
            <a:avLst/>
          </a:prstGeom>
          <a:noFill/>
        </p:spPr>
        <p:txBody>
          <a:bodyPr wrap="square" lIns="0" rIns="0" tIns="0" bIns="0" anchor="t"/>
          <a:lstStyle/>
          <a:p>
            <a:pPr algn="r" rtl="1">
              <a:lnSpc>
                <a:spcPts val="2443"/>
              </a:lnSpc>
            </a:pPr>
            <a:r>
              <a:rPr sz="1650" b="0" i="0" lang="he-IL">
                <a:solidFill>
                  <a:srgbClr val="111111"/>
                </a:solidFill>
                <a:latin typeface="Rubik"/>
                <a:cs typeface="Rubik"/>
                <a:ea typeface="Rubik"/>
              </a:rPr>
              <a:t>להלן תמלול הטקסט מהתמונה:</a:t>
            </a:r>
          </a:p>
          <a:p>
            <a:pPr algn="r" rtl="1">
              <a:lnSpc>
                <a:spcPts val="2443"/>
              </a:lnSpc>
            </a:pPr>
            <a:r>
              <a:rPr sz="1650" b="0" i="0" lang="he-IL">
                <a:solidFill>
                  <a:srgbClr val="111111"/>
                </a:solidFill>
                <a:latin typeface="Rubik"/>
                <a:cs typeface="Rubik"/>
                <a:ea typeface="Rubik"/>
              </a:rPr>
              <a:t>שאלה 7</a:t>
            </a:r>
          </a:p>
          <a:p>
            <a:pPr algn="r" rtl="1">
              <a:lnSpc>
                <a:spcPts val="2443"/>
              </a:lnSpc>
            </a:pPr>
            <a:r>
              <a:rPr sz="1650" b="0" i="0" lang="he-IL">
                <a:solidFill>
                  <a:srgbClr val="111111"/>
                </a:solidFill>
                <a:latin typeface="Rubik"/>
                <a:cs typeface="Rubik"/>
                <a:ea typeface="Rubik"/>
              </a:rPr>
              <a:t>סעיף א'</a:t>
            </a:r>
          </a:p>
          <a:p>
            <a:pPr algn="r" rtl="1">
              <a:lnSpc>
                <a:spcPts val="2443"/>
              </a:lnSpc>
            </a:pPr>
            <a:r>
              <a:rPr sz="1650" b="0" i="0" lang="he-IL">
                <a:solidFill>
                  <a:srgbClr val="111111"/>
                </a:solidFill>
                <a:latin typeface="Rubik"/>
                <a:cs typeface="Rubik"/>
                <a:ea typeface="Rubik"/>
              </a:rPr>
              <a:t>בקטע ניתן לראות ראיות להשתלבותם של מרדכי ואסתר בחברה הפרסית.</a:t>
            </a:r>
          </a:p>
          <a:p>
            <a:pPr algn="r" rtl="1">
              <a:lnSpc>
                <a:spcPts val="2443"/>
              </a:lnSpc>
            </a:pPr>
            <a:r>
              <a:rPr sz="1650" b="0" i="0" lang="he-IL">
                <a:solidFill>
                  <a:srgbClr val="111111"/>
                </a:solidFill>
                <a:latin typeface="Rubik"/>
                <a:cs typeface="Rubik"/>
                <a:ea typeface="Rubik"/>
              </a:rPr>
              <a:t>מרדכי (על התלמיד להביא דוגמה אחת למרדכי):</a:t>
            </a:r>
          </a:p>
          <a:p>
            <a:pPr algn="r" rtl="1">
              <a:lnSpc>
                <a:spcPts val="2443"/>
              </a:lnSpc>
            </a:pPr>
            <a:r>
              <a:rPr sz="1650" b="0" i="0" lang="he-IL">
                <a:solidFill>
                  <a:srgbClr val="111111"/>
                </a:solidFill>
                <a:latin typeface="Rubik"/>
                <a:cs typeface="Rubik"/>
                <a:ea typeface="Rubik"/>
              </a:rPr>
              <a:t>"איש יהודי היה בשושן הבירה ושמו מרדכי..." - השם מרדכי הוא השתקפות של האל הבבלי 'מרדוך', המעיד על התבוללות.</a:t>
            </a:r>
          </a:p>
          <a:p>
            <a:pPr algn="r" rtl="1">
              <a:lnSpc>
                <a:spcPts val="2443"/>
              </a:lnSpc>
            </a:pPr>
            <a:r>
              <a:rPr sz="1650" b="0" i="0" lang="he-IL">
                <a:solidFill>
                  <a:srgbClr val="111111"/>
                </a:solidFill>
                <a:latin typeface="Rubik"/>
                <a:cs typeface="Rubik"/>
                <a:ea typeface="Rubik"/>
              </a:rPr>
              <a:t>"אשר הגלה מירושלים עם הגלה אשר הגלתה עם יכניה מלך יהודה..." - המשפחה של מרדכי בחרה שלא לחזור לארץ ישראל לאחר הצהרת כורש, אלא להישאר בפרס, דבר המעיד על השתלבותם בחברה הפרסית.</a:t>
            </a:r>
          </a:p>
          <a:p>
            <a:pPr algn="r" rtl="1">
              <a:lnSpc>
                <a:spcPts val="2443"/>
              </a:lnSpc>
            </a:pPr>
            <a:r>
              <a:rPr sz="1650" b="0" i="0" lang="he-IL">
                <a:solidFill>
                  <a:srgbClr val="111111"/>
                </a:solidFill>
                <a:latin typeface="Rubik"/>
                <a:cs typeface="Rubik"/>
                <a:ea typeface="Rubik"/>
              </a:rPr>
              <a:t>"ובכל יום ויום מרדכי מתהלך לפני חצר בית הנשים..." – נוכחותו של מרדכי באזור חצר המלוכה, מעידה על היותו בעל תפקיד בחצר המלך.</a:t>
            </a:r>
          </a:p>
          <a:p>
            <a:pPr algn="r" rtl="1">
              <a:lnSpc>
                <a:spcPts val="2443"/>
              </a:lnSpc>
            </a:pPr>
            <a:r>
              <a:rPr sz="1650" b="0" i="0" lang="he-IL">
                <a:solidFill>
                  <a:srgbClr val="111111"/>
                </a:solidFill>
                <a:latin typeface="Rubik"/>
                <a:cs typeface="Rubik"/>
                <a:ea typeface="Rubik"/>
              </a:rPr>
              <a:t>אסתר:</a:t>
            </a:r>
          </a:p>
          <a:p>
            <a:pPr algn="r" rtl="1">
              <a:lnSpc>
                <a:spcPts val="2443"/>
              </a:lnSpc>
            </a:pPr>
            <a:r>
              <a:rPr sz="1650" b="0" i="0" lang="he-IL">
                <a:solidFill>
                  <a:srgbClr val="111111"/>
                </a:solidFill>
                <a:latin typeface="Rubik"/>
                <a:cs typeface="Rubik"/>
                <a:ea typeface="Rubik"/>
              </a:rPr>
              <a:t>"ויהי אמן את הדסה היא אסתר בת דדו..." - השם אסתר הוא השתקפות של שמה של האלה 'אישתר', דבר המעיד על התבוללות.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מחוון – שאלת הבגרות (2/2)</a:t>
            </a:r>
          </a:p>
        </p:txBody>
      </p:sp>
      <p:sp>
        <p:nvSpPr>
          <p:cNvPr id="5" name="TextBox 4"/>
          <p:cNvSpPr txBox="1"/>
          <p:nvPr/>
        </p:nvSpPr>
        <p:spPr>
          <a:xfrm>
            <a:off x="889762" y="1866900"/>
            <a:ext cx="10412476" cy="42672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"ויאהב המלך את אסתר... וישם כתר מלכות בראשה וימליכה תחת ושתי" – אסתר זוכה בתפקיד מלכת פרס.</a:t>
            </a:r>
          </a:p>
          <a:p>
            <a:pPr algn="r" rtl="1">
              <a:lnSpc>
                <a:spcPts val="2850"/>
              </a:lnSpc>
            </a:pPr>
            <a:r>
              <a:rPr sz="1900" b="0" i="0" lang="he-IL">
                <a:solidFill>
                  <a:srgbClr val="111111"/>
                </a:solidFill>
                <a:latin typeface="Rubik"/>
                <a:cs typeface="Rubik"/>
                <a:ea typeface="Rubik"/>
              </a:rPr>
              <a:t>סעיף ב'</a:t>
            </a:r>
          </a:p>
          <a:p>
            <a:pPr algn="r" rtl="1">
              <a:lnSpc>
                <a:spcPts val="2850"/>
              </a:lnSpc>
            </a:pPr>
            <a:r>
              <a:rPr sz="1900" b="0" i="0" lang="he-IL">
                <a:solidFill>
                  <a:srgbClr val="111111"/>
                </a:solidFill>
                <a:latin typeface="Rubik"/>
                <a:cs typeface="Rubik"/>
                <a:ea typeface="Rubik"/>
              </a:rPr>
              <a:t>(1) על פי פסוק 10, מרדכי ציווה על אסתר לא לספר לאף אחד על מוצאה, על כך שהיא יהודייה.</a:t>
            </a:r>
          </a:p>
          <a:p>
            <a:pPr algn="r" rtl="1">
              <a:lnSpc>
                <a:spcPts val="2850"/>
              </a:lnSpc>
            </a:pPr>
            <a:r>
              <a:rPr sz="1900" b="0" i="0" lang="he-IL">
                <a:solidFill>
                  <a:srgbClr val="111111"/>
                </a:solidFill>
                <a:latin typeface="Rubik"/>
                <a:cs typeface="Rubik"/>
                <a:ea typeface="Rubik"/>
              </a:rPr>
              <a:t>לדעתי, הסיבה לכך שהוא ציווה עליה לא לספר על מוצאה, היא בגלל שחשש שבמידה ויוודע למישהו על מוצאה, יפגעו בה בגלל שנאת יהודים. או: בגלל שחשש שבמידה ויוודע לאחשורוש על מוצאה, היא תישאר במעמד של "פילגש" ולא תוכל להיות מוכתרת למלכה.</a:t>
            </a:r>
          </a:p>
          <a:p>
            <a:pPr algn="r" rtl="1">
              <a:lnSpc>
                <a:spcPts val="2850"/>
              </a:lnSpc>
            </a:pPr>
            <a:r>
              <a:rPr sz="1900" b="0" i="0" lang="he-IL">
                <a:solidFill>
                  <a:srgbClr val="111111"/>
                </a:solidFill>
                <a:latin typeface="Rubik"/>
                <a:cs typeface="Rubik"/>
                <a:ea typeface="Rubik"/>
              </a:rPr>
              <a:t>(2) הקושי שמעוררים חז"ל בשאלתם הוא כיצד יתכן שאסתר מתחתנת עם אחשוורוש, והרי הוא גבר ערל, כלומר, לא יהודי. הפתרון האפשרי לקושי זה, הוא שהמטרה מקדשת את האמצעים. כלומר, בשביל לעשות מהלך גדול בהיסטוריה (לאסתר יהיה תפקיד מרכזי בהצלת העם היהודי בהמשך המגילה), ניתן לחרוג מהכללים (לחתן את אסתר עם איש לא יהודי).</a:t>
            </a:r>
          </a:p>
          <a:p>
            <a:pPr algn="r" rtl="1">
              <a:lnSpc>
                <a:spcPts val="2850"/>
              </a:lnSpc>
            </a:pPr>
            <a:r>
              <a:rPr sz="1900" b="0" i="0" lang="he-IL">
                <a:solidFill>
                  <a:srgbClr val="111111"/>
                </a:solidFill>
                <a:latin typeface="Rubik"/>
                <a:cs typeface="Rubik"/>
                <a:ea typeface="Rubik"/>
              </a:rPr>
              <a:t>להלן תמלול הטקסט מהתמונה: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אסתר מלכה ומרדכי מגלה קשר – שאלון 1262</dc:title>
  <dc:subject/>
  <dc:creator/>
  <cp:keywords/>
  <dc:description/>
  <cp:lastModifiedBy/>
  <cp:revision>1</cp:revision>
  <dcterms:created xsi:type="dcterms:W3CDTF">2013-01-27T09:14:16Z</dcterms:created>
  <dcterms:modified xsi:type="dcterms:W3CDTF">2013-01-27T09:15:58Z</dcterms:modified>
  <cp:category/>
</cp:coreProperties>
</file>