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jp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 id="275" r:id="rId26"/>
    <p:sldId id="276" r:id="rId27"/>
    <p:sldId id="277" r:id="rId28"/>
  </p:sldIdLst>
  <p:sldSz cx="12192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 Id="rId17" Type="http://schemas.openxmlformats.org/officeDocument/2006/relationships/slide" Target="slides/slide11.xml"/><Relationship Id="rId18" Type="http://schemas.openxmlformats.org/officeDocument/2006/relationships/slide" Target="slides/slide12.xml"/><Relationship Id="rId19" Type="http://schemas.openxmlformats.org/officeDocument/2006/relationships/slide" Target="slides/slide13.xml"/><Relationship Id="rId20" Type="http://schemas.openxmlformats.org/officeDocument/2006/relationships/slide" Target="slides/slide14.xml"/><Relationship Id="rId21" Type="http://schemas.openxmlformats.org/officeDocument/2006/relationships/slide" Target="slides/slide15.xml"/><Relationship Id="rId22" Type="http://schemas.openxmlformats.org/officeDocument/2006/relationships/slide" Target="slides/slide16.xml"/><Relationship Id="rId23" Type="http://schemas.openxmlformats.org/officeDocument/2006/relationships/slide" Target="slides/slide17.xml"/><Relationship Id="rId24" Type="http://schemas.openxmlformats.org/officeDocument/2006/relationships/slide" Target="slides/slide18.xml"/><Relationship Id="rId25" Type="http://schemas.openxmlformats.org/officeDocument/2006/relationships/slide" Target="slides/slide19.xml"/><Relationship Id="rId26" Type="http://schemas.openxmlformats.org/officeDocument/2006/relationships/slide" Target="slides/slide20.xml"/><Relationship Id="rId27" Type="http://schemas.openxmlformats.org/officeDocument/2006/relationships/slide" Target="slides/slide21.xml"/><Relationship Id="rId28" Type="http://schemas.openxmlformats.org/officeDocument/2006/relationships/slide" Target="slides/slide22.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jp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jp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3.jp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4.jp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5.jp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6.jp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7.jp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8.jp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9.jp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0.jp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0.jp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1.jp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2.jp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3.jp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4.jp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5.jp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6.jp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7.jp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7.jp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7.jp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7.jp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7.jpg"/></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1.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5629275" y="1397000"/>
            <a:ext cx="5886450" cy="444500"/>
          </a:xfrm>
          <a:prstGeom prst="rect">
            <a:avLst/>
          </a:prstGeom>
          <a:noFill/>
        </p:spPr>
        <p:txBody>
          <a:bodyPr wrap="square" lIns="0" rIns="0" tIns="0" bIns="0" anchor="t"/>
          <a:lstStyle/>
          <a:p>
            <a:pPr algn="r" rtl="1">
              <a:lnSpc>
                <a:spcPts val="3500"/>
              </a:lnSpc>
            </a:pPr>
            <a:r>
              <a:rPr sz="2400" b="1" i="0" lang="he-IL">
                <a:solidFill>
                  <a:srgbClr val="8C2B1E"/>
                </a:solidFill>
                <a:latin typeface="Frank Ruhl Libre"/>
                <a:cs typeface="Frank Ruhl Libre"/>
                <a:ea typeface="Frank Ruhl Libre"/>
              </a:rPr>
              <a:t>אסתר ג׳</a:t>
            </a:r>
          </a:p>
        </p:txBody>
      </p:sp>
      <p:sp>
        <p:nvSpPr>
          <p:cNvPr id="4" name="TextBox 3"/>
          <p:cNvSpPr txBox="1"/>
          <p:nvPr/>
        </p:nvSpPr>
        <p:spPr>
          <a:xfrm>
            <a:off x="5629275" y="1841500"/>
            <a:ext cx="5886450" cy="2667000"/>
          </a:xfrm>
          <a:prstGeom prst="rect">
            <a:avLst/>
          </a:prstGeom>
          <a:noFill/>
        </p:spPr>
        <p:txBody>
          <a:bodyPr wrap="square" lIns="0" rIns="0" tIns="0" bIns="0" anchor="ctr"/>
          <a:lstStyle/>
          <a:p>
            <a:pPr algn="r" rtl="1">
              <a:lnSpc>
                <a:spcPts val="7559"/>
              </a:lnSpc>
            </a:pPr>
            <a:r>
              <a:rPr sz="7000" b="1" i="0" lang="he-IL">
                <a:solidFill>
                  <a:srgbClr val="3B2A1A"/>
                </a:solidFill>
                <a:latin typeface="Frank Ruhl Libre"/>
                <a:cs typeface="Frank Ruhl Libre"/>
                <a:ea typeface="Frank Ruhl Libre"/>
              </a:rPr>
              <a:t>המן וגזרת ההשמדה</a:t>
            </a:r>
          </a:p>
        </p:txBody>
      </p:sp>
      <p:sp>
        <p:nvSpPr>
          <p:cNvPr id="5" name="TextBox 4"/>
          <p:cNvSpPr txBox="1"/>
          <p:nvPr/>
        </p:nvSpPr>
        <p:spPr>
          <a:xfrm>
            <a:off x="9249126" y="4508500"/>
            <a:ext cx="2019788" cy="406400"/>
          </a:xfrm>
          <a:prstGeom prst="rect">
            <a:avLst/>
          </a:prstGeom>
          <a:noFill/>
        </p:spPr>
        <p:txBody>
          <a:bodyPr wrap="square" lIns="0" rIns="0" tIns="0" bIns="0" anchor="t"/>
          <a:lstStyle/>
          <a:p>
            <a:pPr algn="r" rtl="1">
              <a:lnSpc>
                <a:spcPts val="3200"/>
              </a:lnSpc>
            </a:pPr>
            <a:r>
              <a:rPr sz="2100" b="1" i="0" lang="he-IL">
                <a:solidFill>
                  <a:srgbClr val="F6EAD0"/>
                </a:solidFill>
                <a:latin typeface="Frank Ruhl Libre"/>
                <a:cs typeface="Frank Ruhl Libre"/>
                <a:ea typeface="Frank Ruhl Libre"/>
              </a:rPr>
              <a:t>שאלון 1262 · אסתר</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2.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10746482" y="508000"/>
            <a:ext cx="543817" cy="304800"/>
          </a:xfrm>
          <a:prstGeom prst="rect">
            <a:avLst/>
          </a:prstGeom>
          <a:noFill/>
        </p:spPr>
        <p:txBody>
          <a:bodyPr wrap="square" lIns="0" rIns="0" tIns="0" bIns="0" anchor="t"/>
          <a:lstStyle/>
          <a:p>
            <a:pPr algn="r" rtl="1">
              <a:lnSpc>
                <a:spcPts val="2400"/>
              </a:lnSpc>
            </a:pPr>
            <a:r>
              <a:rPr sz="1600" b="1" i="0" lang="he-IL">
                <a:solidFill>
                  <a:srgbClr val="F6EAD0"/>
                </a:solidFill>
                <a:latin typeface="Frank Ruhl Libre"/>
                <a:cs typeface="Frank Ruhl Libre"/>
                <a:ea typeface="Frank Ruhl Libre"/>
              </a:rPr>
              <a:t>פתיחה</a:t>
            </a:r>
          </a:p>
        </p:txBody>
      </p:sp>
      <p:sp>
        <p:nvSpPr>
          <p:cNvPr id="4" name="TextBox 3"/>
          <p:cNvSpPr txBox="1"/>
          <p:nvPr/>
        </p:nvSpPr>
        <p:spPr>
          <a:xfrm>
            <a:off x="601980" y="812800"/>
            <a:ext cx="10988040" cy="762000"/>
          </a:xfrm>
          <a:prstGeom prst="rect">
            <a:avLst/>
          </a:prstGeom>
          <a:noFill/>
        </p:spPr>
        <p:txBody>
          <a:bodyPr wrap="square" lIns="0" rIns="0" tIns="0" bIns="0" anchor="t"/>
          <a:lstStyle/>
          <a:p>
            <a:pPr algn="r" rtl="1">
              <a:lnSpc>
                <a:spcPts val="6000"/>
              </a:lnSpc>
            </a:pPr>
            <a:r>
              <a:rPr sz="4400" b="1" i="0" lang="he-IL">
                <a:solidFill>
                  <a:srgbClr val="3B2A1A"/>
                </a:solidFill>
                <a:latin typeface="Frank Ruhl Libre"/>
                <a:cs typeface="Frank Ruhl Libre"/>
                <a:ea typeface="Frank Ruhl Libre"/>
              </a:rPr>
              <a:t>מטרות השיעור</a:t>
            </a:r>
          </a:p>
        </p:txBody>
      </p:sp>
      <p:sp>
        <p:nvSpPr>
          <p:cNvPr id="5" name="TextBox 4"/>
          <p:cNvSpPr txBox="1"/>
          <p:nvPr/>
        </p:nvSpPr>
        <p:spPr>
          <a:xfrm>
            <a:off x="10706100" y="1841500"/>
            <a:ext cx="749300" cy="698500"/>
          </a:xfrm>
          <a:prstGeom prst="rect">
            <a:avLst/>
          </a:prstGeom>
          <a:noFill/>
        </p:spPr>
        <p:txBody>
          <a:bodyPr wrap="square" lIns="0" rIns="0" tIns="0" bIns="0" anchor="t"/>
          <a:lstStyle/>
          <a:p>
            <a:pPr algn="ctr" rtl="1">
              <a:lnSpc>
                <a:spcPts val="5500"/>
              </a:lnSpc>
            </a:pPr>
            <a:r>
              <a:rPr sz="6000" b="1" i="0" lang="he-IL">
                <a:solidFill>
                  <a:srgbClr val="8C2B1E"/>
                </a:solidFill>
                <a:latin typeface="Frank Ruhl Libre"/>
                <a:cs typeface="Frank Ruhl Libre"/>
                <a:ea typeface="Frank Ruhl Libre"/>
              </a:rPr>
              <a:t>1</a:t>
            </a:r>
          </a:p>
        </p:txBody>
      </p:sp>
      <p:sp>
        <p:nvSpPr>
          <p:cNvPr id="6" name="TextBox 5"/>
          <p:cNvSpPr txBox="1"/>
          <p:nvPr/>
        </p:nvSpPr>
        <p:spPr>
          <a:xfrm>
            <a:off x="4611941" y="1746250"/>
            <a:ext cx="5978017" cy="876300"/>
          </a:xfrm>
          <a:prstGeom prst="rect">
            <a:avLst/>
          </a:prstGeom>
          <a:noFill/>
        </p:spPr>
        <p:txBody>
          <a:bodyPr wrap="square" lIns="0" rIns="0" tIns="0" bIns="0" anchor="ctr"/>
          <a:lstStyle/>
          <a:p>
            <a:pPr algn="r" rtl="1">
              <a:lnSpc>
                <a:spcPts val="3375"/>
              </a:lnSpc>
            </a:pPr>
            <a:r>
              <a:rPr sz="2700" b="0" i="0" lang="he-IL">
                <a:solidFill>
                  <a:srgbClr val="3B2A1A"/>
                </a:solidFill>
                <a:latin typeface="David Libre"/>
                <a:cs typeface="David Libre"/>
                <a:ea typeface="David Libre"/>
              </a:rPr>
              <a:t>נכיר את הסיפור «המן וגזרת ההשמדה» (אסתר ג׳) ואת הדמויות בו</a:t>
            </a:r>
          </a:p>
        </p:txBody>
      </p:sp>
      <p:sp>
        <p:nvSpPr>
          <p:cNvPr id="7" name="TextBox 6"/>
          <p:cNvSpPr txBox="1"/>
          <p:nvPr/>
        </p:nvSpPr>
        <p:spPr>
          <a:xfrm>
            <a:off x="10706100" y="3009900"/>
            <a:ext cx="749300" cy="698500"/>
          </a:xfrm>
          <a:prstGeom prst="rect">
            <a:avLst/>
          </a:prstGeom>
          <a:noFill/>
        </p:spPr>
        <p:txBody>
          <a:bodyPr wrap="square" lIns="0" rIns="0" tIns="0" bIns="0" anchor="t"/>
          <a:lstStyle/>
          <a:p>
            <a:pPr algn="ctr" rtl="1">
              <a:lnSpc>
                <a:spcPts val="5500"/>
              </a:lnSpc>
            </a:pPr>
            <a:r>
              <a:rPr sz="6000" b="1" i="0" lang="he-IL">
                <a:solidFill>
                  <a:srgbClr val="8C2B1E"/>
                </a:solidFill>
                <a:latin typeface="Frank Ruhl Libre"/>
                <a:cs typeface="Frank Ruhl Libre"/>
                <a:ea typeface="Frank Ruhl Libre"/>
              </a:rPr>
              <a:t>2</a:t>
            </a:r>
          </a:p>
        </p:txBody>
      </p:sp>
      <p:sp>
        <p:nvSpPr>
          <p:cNvPr id="8" name="TextBox 7"/>
          <p:cNvSpPr txBox="1"/>
          <p:nvPr/>
        </p:nvSpPr>
        <p:spPr>
          <a:xfrm>
            <a:off x="4611941" y="2914650"/>
            <a:ext cx="5978017" cy="876300"/>
          </a:xfrm>
          <a:prstGeom prst="rect">
            <a:avLst/>
          </a:prstGeom>
          <a:noFill/>
        </p:spPr>
        <p:txBody>
          <a:bodyPr wrap="square" lIns="0" rIns="0" tIns="0" bIns="0" anchor="ctr"/>
          <a:lstStyle/>
          <a:p>
            <a:pPr algn="r" rtl="1">
              <a:lnSpc>
                <a:spcPts val="3375"/>
              </a:lnSpc>
            </a:pPr>
            <a:r>
              <a:rPr sz="2700" b="0" i="0" lang="he-IL">
                <a:solidFill>
                  <a:srgbClr val="3B2A1A"/>
                </a:solidFill>
                <a:latin typeface="David Libre"/>
                <a:cs typeface="David Libre"/>
                <a:ea typeface="David Libre"/>
              </a:rPr>
              <a:t>נבחן כיצד הסיפור מבטא את התמה «אסתר»</a:t>
            </a:r>
          </a:p>
        </p:txBody>
      </p:sp>
      <p:sp>
        <p:nvSpPr>
          <p:cNvPr id="9" name="TextBox 8"/>
          <p:cNvSpPr txBox="1"/>
          <p:nvPr/>
        </p:nvSpPr>
        <p:spPr>
          <a:xfrm>
            <a:off x="10706100" y="4178300"/>
            <a:ext cx="749300" cy="698500"/>
          </a:xfrm>
          <a:prstGeom prst="rect">
            <a:avLst/>
          </a:prstGeom>
          <a:noFill/>
        </p:spPr>
        <p:txBody>
          <a:bodyPr wrap="square" lIns="0" rIns="0" tIns="0" bIns="0" anchor="t"/>
          <a:lstStyle/>
          <a:p>
            <a:pPr algn="ctr" rtl="1">
              <a:lnSpc>
                <a:spcPts val="5500"/>
              </a:lnSpc>
            </a:pPr>
            <a:r>
              <a:rPr sz="6000" b="1" i="0" lang="he-IL">
                <a:solidFill>
                  <a:srgbClr val="8C2B1E"/>
                </a:solidFill>
                <a:latin typeface="Frank Ruhl Libre"/>
                <a:cs typeface="Frank Ruhl Libre"/>
                <a:ea typeface="Frank Ruhl Libre"/>
              </a:rPr>
              <a:t>3</a:t>
            </a:r>
          </a:p>
        </p:txBody>
      </p:sp>
      <p:sp>
        <p:nvSpPr>
          <p:cNvPr id="10" name="TextBox 9"/>
          <p:cNvSpPr txBox="1"/>
          <p:nvPr/>
        </p:nvSpPr>
        <p:spPr>
          <a:xfrm>
            <a:off x="4611941" y="4083050"/>
            <a:ext cx="5978017" cy="876300"/>
          </a:xfrm>
          <a:prstGeom prst="rect">
            <a:avLst/>
          </a:prstGeom>
          <a:noFill/>
        </p:spPr>
        <p:txBody>
          <a:bodyPr wrap="square" lIns="0" rIns="0" tIns="0" bIns="0" anchor="ctr"/>
          <a:lstStyle/>
          <a:p>
            <a:pPr algn="r" rtl="1">
              <a:lnSpc>
                <a:spcPts val="3375"/>
              </a:lnSpc>
            </a:pPr>
            <a:r>
              <a:rPr sz="2700" b="0" i="0" lang="he-IL">
                <a:solidFill>
                  <a:srgbClr val="3B2A1A"/>
                </a:solidFill>
                <a:latin typeface="David Libre"/>
                <a:cs typeface="David Libre"/>
                <a:ea typeface="David Libre"/>
              </a:rPr>
              <a:t>נקרא פסוקי מפתח ונעמיק בפירוש רש"י ומלבי"ם</a:t>
            </a:r>
          </a:p>
        </p:txBody>
      </p:sp>
      <p:sp>
        <p:nvSpPr>
          <p:cNvPr id="11" name="TextBox 10"/>
          <p:cNvSpPr txBox="1"/>
          <p:nvPr/>
        </p:nvSpPr>
        <p:spPr>
          <a:xfrm>
            <a:off x="10706100" y="5346700"/>
            <a:ext cx="749300" cy="698500"/>
          </a:xfrm>
          <a:prstGeom prst="rect">
            <a:avLst/>
          </a:prstGeom>
          <a:noFill/>
        </p:spPr>
        <p:txBody>
          <a:bodyPr wrap="square" lIns="0" rIns="0" tIns="0" bIns="0" anchor="t"/>
          <a:lstStyle/>
          <a:p>
            <a:pPr algn="ctr" rtl="1">
              <a:lnSpc>
                <a:spcPts val="5500"/>
              </a:lnSpc>
            </a:pPr>
            <a:r>
              <a:rPr sz="6000" b="1" i="0" lang="he-IL">
                <a:solidFill>
                  <a:srgbClr val="8C2B1E"/>
                </a:solidFill>
                <a:latin typeface="Frank Ruhl Libre"/>
                <a:cs typeface="Frank Ruhl Libre"/>
                <a:ea typeface="Frank Ruhl Libre"/>
              </a:rPr>
              <a:t>4</a:t>
            </a:r>
          </a:p>
        </p:txBody>
      </p:sp>
      <p:sp>
        <p:nvSpPr>
          <p:cNvPr id="12" name="TextBox 11"/>
          <p:cNvSpPr txBox="1"/>
          <p:nvPr/>
        </p:nvSpPr>
        <p:spPr>
          <a:xfrm>
            <a:off x="4611941" y="5251450"/>
            <a:ext cx="5978017" cy="876300"/>
          </a:xfrm>
          <a:prstGeom prst="rect">
            <a:avLst/>
          </a:prstGeom>
          <a:noFill/>
        </p:spPr>
        <p:txBody>
          <a:bodyPr wrap="square" lIns="0" rIns="0" tIns="0" bIns="0" anchor="ctr"/>
          <a:lstStyle/>
          <a:p>
            <a:pPr algn="r" rtl="1">
              <a:lnSpc>
                <a:spcPts val="3375"/>
              </a:lnSpc>
            </a:pPr>
            <a:r>
              <a:rPr sz="2700" b="0" i="0" lang="he-IL">
                <a:solidFill>
                  <a:srgbClr val="3B2A1A"/>
                </a:solidFill>
                <a:latin typeface="David Libre"/>
                <a:cs typeface="David Libre"/>
                <a:ea typeface="David Libre"/>
              </a:rPr>
              <a:t>נתרגל שאלה בסגנון הבגרות ונבדוק את התשובות</a:t>
            </a:r>
          </a:p>
        </p:txBody>
      </p:sp>
      <p:sp>
        <p:nvSpPr>
          <p:cNvPr id="13" name="TextBox 12"/>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7A4E2A"/>
                </a:solidFill>
                <a:latin typeface="David Libre"/>
                <a:cs typeface="David Libre"/>
                <a:ea typeface="David Libre"/>
              </a:rPr>
              <a:t>2</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3.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10938966" y="508000"/>
            <a:ext cx="351333" cy="304800"/>
          </a:xfrm>
          <a:prstGeom prst="rect">
            <a:avLst/>
          </a:prstGeom>
          <a:noFill/>
        </p:spPr>
        <p:txBody>
          <a:bodyPr wrap="square" lIns="0" rIns="0" tIns="0" bIns="0" anchor="t"/>
          <a:lstStyle/>
          <a:p>
            <a:pPr algn="r" rtl="1">
              <a:lnSpc>
                <a:spcPts val="2400"/>
              </a:lnSpc>
            </a:pPr>
            <a:r>
              <a:rPr sz="1600" b="1" i="0" lang="he-IL">
                <a:solidFill>
                  <a:srgbClr val="F6EAD0"/>
                </a:solidFill>
                <a:latin typeface="Frank Ruhl Libre"/>
                <a:cs typeface="Frank Ruhl Libre"/>
                <a:ea typeface="Frank Ruhl Libre"/>
              </a:rPr>
              <a:t>רקע</a:t>
            </a:r>
          </a:p>
        </p:txBody>
      </p:sp>
      <p:sp>
        <p:nvSpPr>
          <p:cNvPr id="4" name="TextBox 3"/>
          <p:cNvSpPr txBox="1"/>
          <p:nvPr/>
        </p:nvSpPr>
        <p:spPr>
          <a:xfrm>
            <a:off x="601980" y="812800"/>
            <a:ext cx="10988040" cy="762000"/>
          </a:xfrm>
          <a:prstGeom prst="rect">
            <a:avLst/>
          </a:prstGeom>
          <a:noFill/>
        </p:spPr>
        <p:txBody>
          <a:bodyPr wrap="square" lIns="0" rIns="0" tIns="0" bIns="0" anchor="t"/>
          <a:lstStyle/>
          <a:p>
            <a:pPr algn="r" rtl="1">
              <a:lnSpc>
                <a:spcPts val="6000"/>
              </a:lnSpc>
            </a:pPr>
            <a:r>
              <a:rPr sz="4400" b="1" i="0" lang="he-IL">
                <a:solidFill>
                  <a:srgbClr val="3B2A1A"/>
                </a:solidFill>
                <a:latin typeface="Frank Ruhl Libre"/>
                <a:cs typeface="Frank Ruhl Libre"/>
                <a:ea typeface="Frank Ruhl Libre"/>
              </a:rPr>
              <a:t>הדמויות בסיפור</a:t>
            </a:r>
          </a:p>
        </p:txBody>
      </p:sp>
      <p:sp>
        <p:nvSpPr>
          <p:cNvPr id="5" name="TextBox 4"/>
          <p:cNvSpPr txBox="1"/>
          <p:nvPr/>
        </p:nvSpPr>
        <p:spPr>
          <a:xfrm>
            <a:off x="8250047" y="1917700"/>
            <a:ext cx="2956306" cy="482600"/>
          </a:xfrm>
          <a:prstGeom prst="rect">
            <a:avLst/>
          </a:prstGeom>
          <a:noFill/>
        </p:spPr>
        <p:txBody>
          <a:bodyPr wrap="square" lIns="0" rIns="0" tIns="0" bIns="0" anchor="t"/>
          <a:lstStyle/>
          <a:p>
            <a:pPr algn="r" rtl="1">
              <a:lnSpc>
                <a:spcPts val="3800"/>
              </a:lnSpc>
            </a:pPr>
            <a:r>
              <a:rPr sz="2800" b="1" i="0" lang="he-IL">
                <a:solidFill>
                  <a:srgbClr val="8C2B1E"/>
                </a:solidFill>
                <a:latin typeface="Frank Ruhl Libre"/>
                <a:cs typeface="Frank Ruhl Libre"/>
                <a:ea typeface="Frank Ruhl Libre"/>
              </a:rPr>
              <a:t>המן</a:t>
            </a:r>
          </a:p>
        </p:txBody>
      </p:sp>
      <p:sp>
        <p:nvSpPr>
          <p:cNvPr id="6" name="TextBox 5"/>
          <p:cNvSpPr txBox="1"/>
          <p:nvPr/>
        </p:nvSpPr>
        <p:spPr>
          <a:xfrm>
            <a:off x="8250047" y="2476500"/>
            <a:ext cx="2956306" cy="3606800"/>
          </a:xfrm>
          <a:prstGeom prst="rect">
            <a:avLst/>
          </a:prstGeom>
          <a:noFill/>
        </p:spPr>
        <p:txBody>
          <a:bodyPr wrap="square" lIns="0" rIns="0" tIns="0" bIns="0" anchor="t"/>
          <a:lstStyle/>
          <a:p>
            <a:pPr algn="r" rtl="1">
              <a:lnSpc>
                <a:spcPts val="2565"/>
              </a:lnSpc>
            </a:pPr>
            <a:r>
              <a:rPr sz="1900" b="0" i="0" lang="he-IL">
                <a:solidFill>
                  <a:srgbClr val="3B2A1A"/>
                </a:solidFill>
                <a:latin typeface="David Libre"/>
                <a:cs typeface="David Libre"/>
                <a:ea typeface="David Libre"/>
              </a:rPr>
              <a:t>המן מחליט להשמיד את כל היהודים, ונופל הפור, הוא הגורל, על י״ג באדר.</a:t>
            </a:r>
          </a:p>
        </p:txBody>
      </p:sp>
      <p:sp>
        <p:nvSpPr>
          <p:cNvPr id="7" name="TextBox 6"/>
          <p:cNvSpPr txBox="1"/>
          <p:nvPr/>
        </p:nvSpPr>
        <p:spPr>
          <a:xfrm>
            <a:off x="4617847" y="1917700"/>
            <a:ext cx="2956306" cy="482600"/>
          </a:xfrm>
          <a:prstGeom prst="rect">
            <a:avLst/>
          </a:prstGeom>
          <a:noFill/>
        </p:spPr>
        <p:txBody>
          <a:bodyPr wrap="square" lIns="0" rIns="0" tIns="0" bIns="0" anchor="t"/>
          <a:lstStyle/>
          <a:p>
            <a:pPr algn="r" rtl="1">
              <a:lnSpc>
                <a:spcPts val="3800"/>
              </a:lnSpc>
            </a:pPr>
            <a:r>
              <a:rPr sz="2800" b="1" i="0" lang="he-IL">
                <a:solidFill>
                  <a:srgbClr val="8C2B1E"/>
                </a:solidFill>
                <a:latin typeface="Frank Ruhl Libre"/>
                <a:cs typeface="Frank Ruhl Libre"/>
                <a:ea typeface="Frank Ruhl Libre"/>
              </a:rPr>
              <a:t>מרדכי</a:t>
            </a:r>
          </a:p>
        </p:txBody>
      </p:sp>
      <p:sp>
        <p:nvSpPr>
          <p:cNvPr id="8" name="TextBox 7"/>
          <p:cNvSpPr txBox="1"/>
          <p:nvPr/>
        </p:nvSpPr>
        <p:spPr>
          <a:xfrm>
            <a:off x="4617847" y="2476500"/>
            <a:ext cx="2956306" cy="3606800"/>
          </a:xfrm>
          <a:prstGeom prst="rect">
            <a:avLst/>
          </a:prstGeom>
          <a:noFill/>
        </p:spPr>
        <p:txBody>
          <a:bodyPr wrap="square" lIns="0" rIns="0" tIns="0" bIns="0" anchor="t"/>
          <a:lstStyle/>
          <a:p>
            <a:pPr algn="r" rtl="1">
              <a:lnSpc>
                <a:spcPts val="2565"/>
              </a:lnSpc>
            </a:pPr>
            <a:r>
              <a:rPr sz="1900" b="0" i="0" lang="he-IL">
                <a:solidFill>
                  <a:srgbClr val="3B2A1A"/>
                </a:solidFill>
                <a:latin typeface="David Libre"/>
                <a:cs typeface="David Libre"/>
                <a:ea typeface="David Libre"/>
              </a:rPr>
              <a:t>הם שואלים את מרדכי למה, והוא ״הגיד להם אשר הוא יהודי״.</a:t>
            </a:r>
          </a:p>
        </p:txBody>
      </p:sp>
      <p:sp>
        <p:nvSpPr>
          <p:cNvPr id="9" name="TextBox 8"/>
          <p:cNvSpPr txBox="1"/>
          <p:nvPr/>
        </p:nvSpPr>
        <p:spPr>
          <a:xfrm>
            <a:off x="985647" y="1917700"/>
            <a:ext cx="2956306" cy="482600"/>
          </a:xfrm>
          <a:prstGeom prst="rect">
            <a:avLst/>
          </a:prstGeom>
          <a:noFill/>
        </p:spPr>
        <p:txBody>
          <a:bodyPr wrap="square" lIns="0" rIns="0" tIns="0" bIns="0" anchor="t"/>
          <a:lstStyle/>
          <a:p>
            <a:pPr algn="r" rtl="1">
              <a:lnSpc>
                <a:spcPts val="3800"/>
              </a:lnSpc>
            </a:pPr>
            <a:r>
              <a:rPr sz="2800" b="1" i="0" lang="he-IL">
                <a:solidFill>
                  <a:srgbClr val="8C2B1E"/>
                </a:solidFill>
                <a:latin typeface="Frank Ruhl Libre"/>
                <a:cs typeface="Frank Ruhl Libre"/>
                <a:ea typeface="Frank Ruhl Libre"/>
              </a:rPr>
              <a:t>שאול</a:t>
            </a:r>
          </a:p>
        </p:txBody>
      </p:sp>
      <p:sp>
        <p:nvSpPr>
          <p:cNvPr id="10" name="TextBox 9"/>
          <p:cNvSpPr txBox="1"/>
          <p:nvPr/>
        </p:nvSpPr>
        <p:spPr>
          <a:xfrm>
            <a:off x="985647" y="2476500"/>
            <a:ext cx="2956306" cy="3606800"/>
          </a:xfrm>
          <a:prstGeom prst="rect">
            <a:avLst/>
          </a:prstGeom>
          <a:noFill/>
        </p:spPr>
        <p:txBody>
          <a:bodyPr wrap="square" lIns="0" rIns="0" tIns="0" bIns="0" anchor="t"/>
          <a:lstStyle/>
          <a:p>
            <a:pPr algn="r" rtl="1">
              <a:lnSpc>
                <a:spcPts val="2565"/>
              </a:lnSpc>
            </a:pPr>
            <a:r>
              <a:rPr sz="1900" b="0" i="0" lang="he-IL">
                <a:solidFill>
                  <a:srgbClr val="3B2A1A"/>
                </a:solidFill>
                <a:latin typeface="David Libre"/>
                <a:cs typeface="David Libre"/>
                <a:ea typeface="David Libre"/>
              </a:rPr>
              <a:t>ההסבר מצביע על הקשר בין האגגי להיסטוריה של שאול ועמלק.</a:t>
            </a:r>
          </a:p>
        </p:txBody>
      </p:sp>
      <p:sp>
        <p:nvSpPr>
          <p:cNvPr id="11" name="TextBox 10"/>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7A4E2A"/>
                </a:solidFill>
                <a:latin typeface="David Libre"/>
                <a:cs typeface="David Libre"/>
                <a:ea typeface="David Libre"/>
              </a:rPr>
              <a:t>3</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4.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10938966" y="508000"/>
            <a:ext cx="351333" cy="304800"/>
          </a:xfrm>
          <a:prstGeom prst="rect">
            <a:avLst/>
          </a:prstGeom>
          <a:noFill/>
        </p:spPr>
        <p:txBody>
          <a:bodyPr wrap="square" lIns="0" rIns="0" tIns="0" bIns="0" anchor="t"/>
          <a:lstStyle/>
          <a:p>
            <a:pPr algn="r" rtl="1">
              <a:lnSpc>
                <a:spcPts val="2400"/>
              </a:lnSpc>
            </a:pPr>
            <a:r>
              <a:rPr sz="1600" b="1" i="0" lang="he-IL">
                <a:solidFill>
                  <a:srgbClr val="F6EAD0"/>
                </a:solidFill>
                <a:latin typeface="Frank Ruhl Libre"/>
                <a:cs typeface="Frank Ruhl Libre"/>
                <a:ea typeface="Frank Ruhl Libre"/>
              </a:rPr>
              <a:t>רקע</a:t>
            </a:r>
          </a:p>
        </p:txBody>
      </p:sp>
      <p:sp>
        <p:nvSpPr>
          <p:cNvPr id="4" name="TextBox 3"/>
          <p:cNvSpPr txBox="1"/>
          <p:nvPr/>
        </p:nvSpPr>
        <p:spPr>
          <a:xfrm>
            <a:off x="601980" y="812800"/>
            <a:ext cx="10988040" cy="762000"/>
          </a:xfrm>
          <a:prstGeom prst="rect">
            <a:avLst/>
          </a:prstGeom>
          <a:noFill/>
        </p:spPr>
        <p:txBody>
          <a:bodyPr wrap="square" lIns="0" rIns="0" tIns="0" bIns="0" anchor="t"/>
          <a:lstStyle/>
          <a:p>
            <a:pPr algn="r" rtl="1">
              <a:lnSpc>
                <a:spcPts val="6000"/>
              </a:lnSpc>
            </a:pPr>
            <a:r>
              <a:rPr sz="4400" b="1" i="0" lang="he-IL">
                <a:solidFill>
                  <a:srgbClr val="3B2A1A"/>
                </a:solidFill>
                <a:latin typeface="Frank Ruhl Libre"/>
                <a:cs typeface="Frank Ruhl Libre"/>
                <a:ea typeface="Frank Ruhl Libre"/>
              </a:rPr>
              <a:t>רצף האירועים</a:t>
            </a:r>
          </a:p>
        </p:txBody>
      </p:sp>
      <p:sp>
        <p:nvSpPr>
          <p:cNvPr id="5" name="TextBox 4"/>
          <p:cNvSpPr txBox="1"/>
          <p:nvPr/>
        </p:nvSpPr>
        <p:spPr>
          <a:xfrm>
            <a:off x="9910762" y="1866900"/>
            <a:ext cx="533400" cy="482600"/>
          </a:xfrm>
          <a:prstGeom prst="rect">
            <a:avLst/>
          </a:prstGeom>
          <a:noFill/>
        </p:spPr>
        <p:txBody>
          <a:bodyPr wrap="square" lIns="0" rIns="0" tIns="0" bIns="0" anchor="t"/>
          <a:lstStyle/>
          <a:p>
            <a:pPr algn="ctr" rtl="1">
              <a:lnSpc>
                <a:spcPts val="3800"/>
              </a:lnSpc>
            </a:pPr>
            <a:r>
              <a:rPr sz="2100" b="1" i="0" lang="he-IL">
                <a:solidFill>
                  <a:srgbClr val="F6EAD0"/>
                </a:solidFill>
                <a:latin typeface="Frank Ruhl Libre"/>
                <a:cs typeface="Frank Ruhl Libre"/>
                <a:ea typeface="Frank Ruhl Libre"/>
              </a:rPr>
              <a:t>1</a:t>
            </a:r>
          </a:p>
        </p:txBody>
      </p:sp>
      <p:sp>
        <p:nvSpPr>
          <p:cNvPr id="6" name="TextBox 5"/>
          <p:cNvSpPr txBox="1"/>
          <p:nvPr/>
        </p:nvSpPr>
        <p:spPr>
          <a:xfrm>
            <a:off x="9070482" y="2425700"/>
            <a:ext cx="2213959" cy="1295400"/>
          </a:xfrm>
          <a:prstGeom prst="rect">
            <a:avLst/>
          </a:prstGeom>
          <a:noFill/>
        </p:spPr>
        <p:txBody>
          <a:bodyPr wrap="square" lIns="0" rIns="0" tIns="0" bIns="0" anchor="t"/>
          <a:lstStyle/>
          <a:p>
            <a:pPr algn="ctr" rtl="1">
              <a:lnSpc>
                <a:spcPts val="2340"/>
              </a:lnSpc>
            </a:pPr>
            <a:r>
              <a:rPr sz="1800" b="0" i="0" lang="he-IL">
                <a:solidFill>
                  <a:srgbClr val="3B2A1A"/>
                </a:solidFill>
                <a:latin typeface="David Libre"/>
                <a:cs typeface="David Libre"/>
                <a:ea typeface="David Libre"/>
              </a:rPr>
              <a:t>המן ומרדכי (פסוקים א׳–ו׳)</a:t>
            </a:r>
          </a:p>
        </p:txBody>
      </p:sp>
      <p:sp>
        <p:nvSpPr>
          <p:cNvPr id="7" name="TextBox 6"/>
          <p:cNvSpPr txBox="1"/>
          <p:nvPr/>
        </p:nvSpPr>
        <p:spPr>
          <a:xfrm>
            <a:off x="7189787" y="1866900"/>
            <a:ext cx="533400" cy="482600"/>
          </a:xfrm>
          <a:prstGeom prst="rect">
            <a:avLst/>
          </a:prstGeom>
          <a:noFill/>
        </p:spPr>
        <p:txBody>
          <a:bodyPr wrap="square" lIns="0" rIns="0" tIns="0" bIns="0" anchor="t"/>
          <a:lstStyle/>
          <a:p>
            <a:pPr algn="ctr" rtl="1">
              <a:lnSpc>
                <a:spcPts val="3800"/>
              </a:lnSpc>
            </a:pPr>
            <a:r>
              <a:rPr sz="2100" b="1" i="0" lang="he-IL">
                <a:solidFill>
                  <a:srgbClr val="F6EAD0"/>
                </a:solidFill>
                <a:latin typeface="Frank Ruhl Libre"/>
                <a:cs typeface="Frank Ruhl Libre"/>
                <a:ea typeface="Frank Ruhl Libre"/>
              </a:rPr>
              <a:t>2</a:t>
            </a:r>
          </a:p>
        </p:txBody>
      </p:sp>
      <p:sp>
        <p:nvSpPr>
          <p:cNvPr id="8" name="TextBox 7"/>
          <p:cNvSpPr txBox="1"/>
          <p:nvPr/>
        </p:nvSpPr>
        <p:spPr>
          <a:xfrm>
            <a:off x="6349507" y="2425700"/>
            <a:ext cx="2213959" cy="1295400"/>
          </a:xfrm>
          <a:prstGeom prst="rect">
            <a:avLst/>
          </a:prstGeom>
          <a:noFill/>
        </p:spPr>
        <p:txBody>
          <a:bodyPr wrap="square" lIns="0" rIns="0" tIns="0" bIns="0" anchor="t"/>
          <a:lstStyle/>
          <a:p>
            <a:pPr algn="ctr" rtl="1">
              <a:lnSpc>
                <a:spcPts val="2340"/>
              </a:lnSpc>
            </a:pPr>
            <a:r>
              <a:rPr sz="1800" b="0" i="0" lang="he-IL">
                <a:solidFill>
                  <a:srgbClr val="3B2A1A"/>
                </a:solidFill>
                <a:latin typeface="David Libre"/>
                <a:cs typeface="David Libre"/>
                <a:ea typeface="David Libre"/>
              </a:rPr>
              <a:t>הפור (פסוקים ז׳–י״א)</a:t>
            </a:r>
          </a:p>
        </p:txBody>
      </p:sp>
      <p:sp>
        <p:nvSpPr>
          <p:cNvPr id="9" name="TextBox 8"/>
          <p:cNvSpPr txBox="1"/>
          <p:nvPr/>
        </p:nvSpPr>
        <p:spPr>
          <a:xfrm>
            <a:off x="4468812" y="1866900"/>
            <a:ext cx="533400" cy="482600"/>
          </a:xfrm>
          <a:prstGeom prst="rect">
            <a:avLst/>
          </a:prstGeom>
          <a:noFill/>
        </p:spPr>
        <p:txBody>
          <a:bodyPr wrap="square" lIns="0" rIns="0" tIns="0" bIns="0" anchor="t"/>
          <a:lstStyle/>
          <a:p>
            <a:pPr algn="ctr" rtl="1">
              <a:lnSpc>
                <a:spcPts val="3800"/>
              </a:lnSpc>
            </a:pPr>
            <a:r>
              <a:rPr sz="2100" b="1" i="0" lang="he-IL">
                <a:solidFill>
                  <a:srgbClr val="F6EAD0"/>
                </a:solidFill>
                <a:latin typeface="Frank Ruhl Libre"/>
                <a:cs typeface="Frank Ruhl Libre"/>
                <a:ea typeface="Frank Ruhl Libre"/>
              </a:rPr>
              <a:t>3</a:t>
            </a:r>
          </a:p>
        </p:txBody>
      </p:sp>
      <p:sp>
        <p:nvSpPr>
          <p:cNvPr id="10" name="TextBox 9"/>
          <p:cNvSpPr txBox="1"/>
          <p:nvPr/>
        </p:nvSpPr>
        <p:spPr>
          <a:xfrm>
            <a:off x="3628532" y="2425700"/>
            <a:ext cx="2213959" cy="1295400"/>
          </a:xfrm>
          <a:prstGeom prst="rect">
            <a:avLst/>
          </a:prstGeom>
          <a:noFill/>
        </p:spPr>
        <p:txBody>
          <a:bodyPr wrap="square" lIns="0" rIns="0" tIns="0" bIns="0" anchor="t"/>
          <a:lstStyle/>
          <a:p>
            <a:pPr algn="ctr" rtl="1">
              <a:lnSpc>
                <a:spcPts val="2340"/>
              </a:lnSpc>
            </a:pPr>
            <a:r>
              <a:rPr sz="1800" b="0" i="0" lang="he-IL">
                <a:solidFill>
                  <a:srgbClr val="3B2A1A"/>
                </a:solidFill>
                <a:latin typeface="David Libre"/>
                <a:cs typeface="David Libre"/>
                <a:ea typeface="David Libre"/>
              </a:rPr>
              <a:t>ספרי הגזרה (פסוקים י״ב–ט״ו)</a:t>
            </a:r>
          </a:p>
        </p:txBody>
      </p:sp>
      <p:sp>
        <p:nvSpPr>
          <p:cNvPr id="11" name="TextBox 10"/>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7A4E2A"/>
                </a:solidFill>
                <a:latin typeface="David Libre"/>
                <a:cs typeface="David Libre"/>
                <a:ea typeface="David Libre"/>
              </a:rPr>
              <a:t>4</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5.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9563000" y="508000"/>
            <a:ext cx="1727299" cy="304800"/>
          </a:xfrm>
          <a:prstGeom prst="rect">
            <a:avLst/>
          </a:prstGeom>
          <a:noFill/>
        </p:spPr>
        <p:txBody>
          <a:bodyPr wrap="square" lIns="0" rIns="0" tIns="0" bIns="0" anchor="t"/>
          <a:lstStyle/>
          <a:p>
            <a:pPr algn="r" rtl="1">
              <a:lnSpc>
                <a:spcPts val="2400"/>
              </a:lnSpc>
            </a:pPr>
            <a:r>
              <a:rPr sz="1600" b="1" i="0" lang="he-IL">
                <a:solidFill>
                  <a:srgbClr val="F6EAD0"/>
                </a:solidFill>
                <a:latin typeface="Frank Ruhl Libre"/>
                <a:cs typeface="Frank Ruhl Libre"/>
                <a:ea typeface="Frank Ruhl Libre"/>
              </a:rPr>
              <a:t>קוראים בפסוקים · 1/4</a:t>
            </a:r>
          </a:p>
        </p:txBody>
      </p:sp>
      <p:sp>
        <p:nvSpPr>
          <p:cNvPr id="4" name="TextBox 3"/>
          <p:cNvSpPr txBox="1"/>
          <p:nvPr/>
        </p:nvSpPr>
        <p:spPr>
          <a:xfrm>
            <a:off x="601980" y="812800"/>
            <a:ext cx="10988040" cy="762000"/>
          </a:xfrm>
          <a:prstGeom prst="rect">
            <a:avLst/>
          </a:prstGeom>
          <a:noFill/>
        </p:spPr>
        <p:txBody>
          <a:bodyPr wrap="square" lIns="0" rIns="0" tIns="0" bIns="0" anchor="t"/>
          <a:lstStyle/>
          <a:p>
            <a:pPr algn="r" rtl="1">
              <a:lnSpc>
                <a:spcPts val="6000"/>
              </a:lnSpc>
            </a:pPr>
            <a:r>
              <a:rPr sz="4400" b="1" i="0" lang="he-IL">
                <a:solidFill>
                  <a:srgbClr val="3B2A1A"/>
                </a:solidFill>
                <a:latin typeface="Frank Ruhl Libre"/>
                <a:cs typeface="Frank Ruhl Libre"/>
                <a:ea typeface="Frank Ruhl Libre"/>
              </a:rPr>
              <a:t>אסתר ג', ב'</a:t>
            </a:r>
          </a:p>
        </p:txBody>
      </p:sp>
      <p:sp>
        <p:nvSpPr>
          <p:cNvPr id="5" name="TextBox 4"/>
          <p:cNvSpPr txBox="1"/>
          <p:nvPr/>
        </p:nvSpPr>
        <p:spPr>
          <a:xfrm>
            <a:off x="1452245" y="2125662"/>
            <a:ext cx="9287510" cy="2733675"/>
          </a:xfrm>
          <a:prstGeom prst="rect">
            <a:avLst/>
          </a:prstGeom>
          <a:noFill/>
        </p:spPr>
        <p:txBody>
          <a:bodyPr wrap="square" lIns="0" rIns="0" tIns="0" bIns="0" anchor="t"/>
          <a:lstStyle/>
          <a:p>
            <a:pPr algn="ctr" rtl="1">
              <a:lnSpc>
                <a:spcPts val="7175"/>
              </a:lnSpc>
            </a:pPr>
            <a:r>
              <a:rPr sz="4100" b="0" i="0" lang="he-IL">
                <a:solidFill>
                  <a:srgbClr val="3B2A1A"/>
                </a:solidFill>
                <a:latin typeface="Frank Ruhl Libre"/>
                <a:cs typeface="Frank Ruhl Libre"/>
                <a:ea typeface="Frank Ruhl Libre"/>
              </a:rPr>
              <a:t>וְכָל־עַבְדֵי הַמֶּלֶךְ אֲשֶׁר־בְּשַׁעַר הַמֶּלֶךְ כֹּרְעִים וּמִשְׁתַּחֲוִים לְהָמָן </a:t>
            </a:r>
            <a:r>
              <a:rPr sz="4100" b="1" i="0" lang="he-IL">
                <a:solidFill>
                  <a:srgbClr val="7A1D10"/>
                </a:solidFill>
                <a:latin typeface="Frank Ruhl Libre"/>
                <a:cs typeface="Frank Ruhl Libre"/>
                <a:ea typeface="Frank Ruhl Libre"/>
              </a:rPr>
              <a:t>כִּי־כֵן צִוָּה־לוֹ הַמֶּלֶךְ</a:t>
            </a:r>
            <a:r>
              <a:rPr sz="4100" b="0" i="0" lang="he-IL">
                <a:solidFill>
                  <a:srgbClr val="3B2A1A"/>
                </a:solidFill>
                <a:latin typeface="Frank Ruhl Libre"/>
                <a:cs typeface="Frank Ruhl Libre"/>
                <a:ea typeface="Frank Ruhl Libre"/>
              </a:rPr>
              <a:t> וּמָרְדֳּכַי לֹא יִכְרַע וְלֹא יִשְׁתַּחֲוֶה</a:t>
            </a:r>
          </a:p>
        </p:txBody>
      </p:sp>
      <p:sp>
        <p:nvSpPr>
          <p:cNvPr id="6" name="TextBox 5"/>
          <p:cNvSpPr txBox="1"/>
          <p:nvPr/>
        </p:nvSpPr>
        <p:spPr>
          <a:xfrm>
            <a:off x="863600" y="5461000"/>
            <a:ext cx="10464800" cy="825500"/>
          </a:xfrm>
          <a:prstGeom prst="rect">
            <a:avLst/>
          </a:prstGeom>
          <a:noFill/>
        </p:spPr>
        <p:txBody>
          <a:bodyPr wrap="square" lIns="0" rIns="0" tIns="0" bIns="0" anchor="ctr"/>
          <a:lstStyle/>
          <a:p>
            <a:pPr algn="r" rtl="1">
              <a:lnSpc>
                <a:spcPts val="2565"/>
              </a:lnSpc>
            </a:pPr>
            <a:r>
              <a:rPr sz="1900" b="0" i="1" lang="he-IL">
                <a:solidFill>
                  <a:srgbClr val="5B3D22"/>
                </a:solidFill>
                <a:latin typeface="David Libre"/>
                <a:cs typeface="David Libre"/>
                <a:ea typeface="David Libre"/>
              </a:rPr>
              <a:t>המלך מגדל את המן בן המדתא האגגי ווישימו את כסאו מעל כל השרים אשר אתו.</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7A4E2A"/>
                </a:solidFill>
                <a:latin typeface="David Libre"/>
                <a:cs typeface="David Libre"/>
                <a:ea typeface="David Libre"/>
              </a:rPr>
              <a:t>5</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6.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9546927" y="508000"/>
            <a:ext cx="1743372" cy="304800"/>
          </a:xfrm>
          <a:prstGeom prst="rect">
            <a:avLst/>
          </a:prstGeom>
          <a:noFill/>
        </p:spPr>
        <p:txBody>
          <a:bodyPr wrap="square" lIns="0" rIns="0" tIns="0" bIns="0" anchor="t"/>
          <a:lstStyle/>
          <a:p>
            <a:pPr algn="r" rtl="1">
              <a:lnSpc>
                <a:spcPts val="2400"/>
              </a:lnSpc>
            </a:pPr>
            <a:r>
              <a:rPr sz="1600" b="1" i="0" lang="he-IL">
                <a:solidFill>
                  <a:srgbClr val="F6EAD0"/>
                </a:solidFill>
                <a:latin typeface="Frank Ruhl Libre"/>
                <a:cs typeface="Frank Ruhl Libre"/>
                <a:ea typeface="Frank Ruhl Libre"/>
              </a:rPr>
              <a:t>קוראים בפסוקים · 2/4</a:t>
            </a:r>
          </a:p>
        </p:txBody>
      </p:sp>
      <p:sp>
        <p:nvSpPr>
          <p:cNvPr id="4" name="TextBox 3"/>
          <p:cNvSpPr txBox="1"/>
          <p:nvPr/>
        </p:nvSpPr>
        <p:spPr>
          <a:xfrm>
            <a:off x="601980" y="812800"/>
            <a:ext cx="10988040" cy="762000"/>
          </a:xfrm>
          <a:prstGeom prst="rect">
            <a:avLst/>
          </a:prstGeom>
          <a:noFill/>
        </p:spPr>
        <p:txBody>
          <a:bodyPr wrap="square" lIns="0" rIns="0" tIns="0" bIns="0" anchor="t"/>
          <a:lstStyle/>
          <a:p>
            <a:pPr algn="r" rtl="1">
              <a:lnSpc>
                <a:spcPts val="6000"/>
              </a:lnSpc>
            </a:pPr>
            <a:r>
              <a:rPr sz="4400" b="1" i="0" lang="he-IL">
                <a:solidFill>
                  <a:srgbClr val="3B2A1A"/>
                </a:solidFill>
                <a:latin typeface="Frank Ruhl Libre"/>
                <a:cs typeface="Frank Ruhl Libre"/>
                <a:ea typeface="Frank Ruhl Libre"/>
              </a:rPr>
              <a:t>אסתר ג', ט'</a:t>
            </a:r>
          </a:p>
        </p:txBody>
      </p:sp>
      <p:sp>
        <p:nvSpPr>
          <p:cNvPr id="5" name="TextBox 4"/>
          <p:cNvSpPr txBox="1"/>
          <p:nvPr/>
        </p:nvSpPr>
        <p:spPr>
          <a:xfrm>
            <a:off x="1452245" y="2125662"/>
            <a:ext cx="9287510" cy="2733675"/>
          </a:xfrm>
          <a:prstGeom prst="rect">
            <a:avLst/>
          </a:prstGeom>
          <a:noFill/>
        </p:spPr>
        <p:txBody>
          <a:bodyPr wrap="square" lIns="0" rIns="0" tIns="0" bIns="0" anchor="t"/>
          <a:lstStyle/>
          <a:p>
            <a:pPr algn="ctr" rtl="1">
              <a:lnSpc>
                <a:spcPts val="7175"/>
              </a:lnSpc>
            </a:pPr>
            <a:r>
              <a:rPr sz="4100" b="1" i="0" lang="he-IL">
                <a:solidFill>
                  <a:srgbClr val="7A1D10"/>
                </a:solidFill>
                <a:latin typeface="Frank Ruhl Libre"/>
                <a:cs typeface="Frank Ruhl Libre"/>
                <a:ea typeface="Frank Ruhl Libre"/>
              </a:rPr>
              <a:t>אִם־עַל־הַמֶּלֶךְ טוֹב יִכָּתֵב לְאַבְּדָם</a:t>
            </a:r>
            <a:r>
              <a:rPr sz="4100" b="0" i="0" lang="he-IL">
                <a:solidFill>
                  <a:srgbClr val="3B2A1A"/>
                </a:solidFill>
                <a:latin typeface="Frank Ruhl Libre"/>
                <a:cs typeface="Frank Ruhl Libre"/>
                <a:ea typeface="Frank Ruhl Libre"/>
              </a:rPr>
              <a:t> וַעֲשֶׂרֶת אֲלָפִים כִּכַּר־כֶּסֶף אֶשְׁקוֹל עַל־יְדֵי עֹשֵׂי הַמְּלָאכָה לְהָבִיא אֶל־גִּנְזֵי הַמֶּלֶךְ</a:t>
            </a:r>
          </a:p>
        </p:txBody>
      </p:sp>
      <p:sp>
        <p:nvSpPr>
          <p:cNvPr id="6" name="TextBox 5"/>
          <p:cNvSpPr txBox="1"/>
          <p:nvPr/>
        </p:nvSpPr>
        <p:spPr>
          <a:xfrm>
            <a:off x="863600" y="5461000"/>
            <a:ext cx="10464800" cy="825500"/>
          </a:xfrm>
          <a:prstGeom prst="rect">
            <a:avLst/>
          </a:prstGeom>
          <a:noFill/>
        </p:spPr>
        <p:txBody>
          <a:bodyPr wrap="square" lIns="0" rIns="0" tIns="0" bIns="0" anchor="ctr"/>
          <a:lstStyle/>
          <a:p>
            <a:pPr algn="r" rtl="1">
              <a:lnSpc>
                <a:spcPts val="2565"/>
              </a:lnSpc>
            </a:pPr>
            <a:r>
              <a:rPr sz="1900" b="0" i="1" lang="he-IL">
                <a:solidFill>
                  <a:srgbClr val="5B3D22"/>
                </a:solidFill>
                <a:latin typeface="David Libre"/>
                <a:cs typeface="David Libre"/>
                <a:ea typeface="David Libre"/>
              </a:rPr>
              <a:t>בחודש ניסן בשנה השתים עשרה, ״הפיל פור הוא הגורל לפני המן מיום ליום ומחדש לחדש שנים עשר הוא חדש אדר״.</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7A4E2A"/>
                </a:solidFill>
                <a:latin typeface="David Libre"/>
                <a:cs typeface="David Libre"/>
                <a:ea typeface="David Libre"/>
              </a:rPr>
              <a:t>6</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7.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9549110" y="508000"/>
            <a:ext cx="1741189" cy="304800"/>
          </a:xfrm>
          <a:prstGeom prst="rect">
            <a:avLst/>
          </a:prstGeom>
          <a:noFill/>
        </p:spPr>
        <p:txBody>
          <a:bodyPr wrap="square" lIns="0" rIns="0" tIns="0" bIns="0" anchor="t"/>
          <a:lstStyle/>
          <a:p>
            <a:pPr algn="r" rtl="1">
              <a:lnSpc>
                <a:spcPts val="2400"/>
              </a:lnSpc>
            </a:pPr>
            <a:r>
              <a:rPr sz="1600" b="1" i="0" lang="he-IL">
                <a:solidFill>
                  <a:srgbClr val="F6EAD0"/>
                </a:solidFill>
                <a:latin typeface="Frank Ruhl Libre"/>
                <a:cs typeface="Frank Ruhl Libre"/>
                <a:ea typeface="Frank Ruhl Libre"/>
              </a:rPr>
              <a:t>קוראים בפסוקים · 3/4</a:t>
            </a:r>
          </a:p>
        </p:txBody>
      </p:sp>
      <p:sp>
        <p:nvSpPr>
          <p:cNvPr id="4" name="TextBox 3"/>
          <p:cNvSpPr txBox="1"/>
          <p:nvPr/>
        </p:nvSpPr>
        <p:spPr>
          <a:xfrm>
            <a:off x="601980" y="812800"/>
            <a:ext cx="10988040" cy="762000"/>
          </a:xfrm>
          <a:prstGeom prst="rect">
            <a:avLst/>
          </a:prstGeom>
          <a:noFill/>
        </p:spPr>
        <p:txBody>
          <a:bodyPr wrap="square" lIns="0" rIns="0" tIns="0" bIns="0" anchor="t"/>
          <a:lstStyle/>
          <a:p>
            <a:pPr algn="r" rtl="1">
              <a:lnSpc>
                <a:spcPts val="6000"/>
              </a:lnSpc>
            </a:pPr>
            <a:r>
              <a:rPr sz="4400" b="1" i="0" lang="he-IL">
                <a:solidFill>
                  <a:srgbClr val="3B2A1A"/>
                </a:solidFill>
                <a:latin typeface="Frank Ruhl Libre"/>
                <a:cs typeface="Frank Ruhl Libre"/>
                <a:ea typeface="Frank Ruhl Libre"/>
              </a:rPr>
              <a:t>אסתר ג', ט"ו</a:t>
            </a:r>
          </a:p>
        </p:txBody>
      </p:sp>
      <p:sp>
        <p:nvSpPr>
          <p:cNvPr id="5" name="TextBox 4"/>
          <p:cNvSpPr txBox="1"/>
          <p:nvPr/>
        </p:nvSpPr>
        <p:spPr>
          <a:xfrm>
            <a:off x="1452245" y="2125662"/>
            <a:ext cx="9287510" cy="2733675"/>
          </a:xfrm>
          <a:prstGeom prst="rect">
            <a:avLst/>
          </a:prstGeom>
          <a:noFill/>
        </p:spPr>
        <p:txBody>
          <a:bodyPr wrap="square" lIns="0" rIns="0" tIns="0" bIns="0" anchor="t"/>
          <a:lstStyle/>
          <a:p>
            <a:pPr algn="ctr" rtl="1">
              <a:lnSpc>
                <a:spcPts val="7175"/>
              </a:lnSpc>
            </a:pPr>
            <a:r>
              <a:rPr sz="4100" b="0" i="0" lang="he-IL">
                <a:solidFill>
                  <a:srgbClr val="3B2A1A"/>
                </a:solidFill>
                <a:latin typeface="Frank Ruhl Libre"/>
                <a:cs typeface="Frank Ruhl Libre"/>
                <a:ea typeface="Frank Ruhl Libre"/>
              </a:rPr>
              <a:t>הָרָצִים יָצְאוּ דְחוּפִים בִּדְבַר הַמֶּלֶךְ </a:t>
            </a:r>
            <a:r>
              <a:rPr sz="4100" b="1" i="0" lang="he-IL">
                <a:solidFill>
                  <a:srgbClr val="7A1D10"/>
                </a:solidFill>
                <a:latin typeface="Frank Ruhl Libre"/>
                <a:cs typeface="Frank Ruhl Libre"/>
                <a:ea typeface="Frank Ruhl Libre"/>
              </a:rPr>
              <a:t>וְהַדָּת נִתְּנָה בְּשׁוּשַׁן הַבִּירָה וְהַמֶּלֶךְ וְהָמָן יָשְׁבוּ</a:t>
            </a:r>
            <a:r>
              <a:rPr sz="4100" b="0" i="0" lang="he-IL">
                <a:solidFill>
                  <a:srgbClr val="3B2A1A"/>
                </a:solidFill>
                <a:latin typeface="Frank Ruhl Libre"/>
                <a:cs typeface="Frank Ruhl Libre"/>
                <a:ea typeface="Frank Ruhl Libre"/>
              </a:rPr>
              <a:t> לִשְׁתּוֹת וְהָעִיר שׁוּשָׁן נָבוֹכָה</a:t>
            </a:r>
          </a:p>
        </p:txBody>
      </p:sp>
      <p:sp>
        <p:nvSpPr>
          <p:cNvPr id="6" name="TextBox 5"/>
          <p:cNvSpPr txBox="1"/>
          <p:nvPr/>
        </p:nvSpPr>
        <p:spPr>
          <a:xfrm>
            <a:off x="863600" y="5461000"/>
            <a:ext cx="10464800" cy="825500"/>
          </a:xfrm>
          <a:prstGeom prst="rect">
            <a:avLst/>
          </a:prstGeom>
          <a:noFill/>
        </p:spPr>
        <p:txBody>
          <a:bodyPr wrap="square" lIns="0" rIns="0" tIns="0" bIns="0" anchor="ctr"/>
          <a:lstStyle/>
          <a:p>
            <a:pPr algn="r" rtl="1">
              <a:lnSpc>
                <a:spcPts val="2565"/>
              </a:lnSpc>
            </a:pPr>
            <a:r>
              <a:rPr sz="1900" b="0" i="1" lang="he-IL">
                <a:solidFill>
                  <a:srgbClr val="5B3D22"/>
                </a:solidFill>
                <a:latin typeface="David Libre"/>
                <a:cs typeface="David Libre"/>
                <a:ea typeface="David Libre"/>
              </a:rPr>
              <a:t>בשלושה עשר בניסן נקראים סופרי המלך, ונכתב ספר לפי כל אשר ציווה המן: ״להשמיד להרג ולאבד את כל היהודים מנער ועד זקן…</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7A4E2A"/>
                </a:solidFill>
                <a:latin typeface="David Libre"/>
                <a:cs typeface="David Libre"/>
                <a:ea typeface="David Libre"/>
              </a:rPr>
              <a:t>7</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8.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9549110" y="508000"/>
            <a:ext cx="1741189" cy="304800"/>
          </a:xfrm>
          <a:prstGeom prst="rect">
            <a:avLst/>
          </a:prstGeom>
          <a:noFill/>
        </p:spPr>
        <p:txBody>
          <a:bodyPr wrap="square" lIns="0" rIns="0" tIns="0" bIns="0" anchor="t"/>
          <a:lstStyle/>
          <a:p>
            <a:pPr algn="r" rtl="1">
              <a:lnSpc>
                <a:spcPts val="2400"/>
              </a:lnSpc>
            </a:pPr>
            <a:r>
              <a:rPr sz="1600" b="1" i="0" lang="he-IL">
                <a:solidFill>
                  <a:srgbClr val="F6EAD0"/>
                </a:solidFill>
                <a:latin typeface="Frank Ruhl Libre"/>
                <a:cs typeface="Frank Ruhl Libre"/>
                <a:ea typeface="Frank Ruhl Libre"/>
              </a:rPr>
              <a:t>קוראים בפסוקים · 4/4</a:t>
            </a:r>
          </a:p>
        </p:txBody>
      </p:sp>
      <p:sp>
        <p:nvSpPr>
          <p:cNvPr id="4" name="TextBox 3"/>
          <p:cNvSpPr txBox="1"/>
          <p:nvPr/>
        </p:nvSpPr>
        <p:spPr>
          <a:xfrm>
            <a:off x="601980" y="812800"/>
            <a:ext cx="10988040" cy="762000"/>
          </a:xfrm>
          <a:prstGeom prst="rect">
            <a:avLst/>
          </a:prstGeom>
          <a:noFill/>
        </p:spPr>
        <p:txBody>
          <a:bodyPr wrap="square" lIns="0" rIns="0" tIns="0" bIns="0" anchor="t"/>
          <a:lstStyle/>
          <a:p>
            <a:pPr algn="r" rtl="1">
              <a:lnSpc>
                <a:spcPts val="6000"/>
              </a:lnSpc>
            </a:pPr>
            <a:r>
              <a:rPr sz="4400" b="1" i="0" lang="he-IL">
                <a:solidFill>
                  <a:srgbClr val="3B2A1A"/>
                </a:solidFill>
                <a:latin typeface="Frank Ruhl Libre"/>
                <a:cs typeface="Frank Ruhl Libre"/>
                <a:ea typeface="Frank Ruhl Libre"/>
              </a:rPr>
              <a:t>אסתר ג', ד'</a:t>
            </a:r>
          </a:p>
        </p:txBody>
      </p:sp>
      <p:sp>
        <p:nvSpPr>
          <p:cNvPr id="5" name="TextBox 4"/>
          <p:cNvSpPr txBox="1"/>
          <p:nvPr/>
        </p:nvSpPr>
        <p:spPr>
          <a:xfrm>
            <a:off x="1452245" y="2125662"/>
            <a:ext cx="9287510" cy="2733675"/>
          </a:xfrm>
          <a:prstGeom prst="rect">
            <a:avLst/>
          </a:prstGeom>
          <a:noFill/>
        </p:spPr>
        <p:txBody>
          <a:bodyPr wrap="square" lIns="0" rIns="0" tIns="0" bIns="0" anchor="t"/>
          <a:lstStyle/>
          <a:p>
            <a:pPr algn="ctr" rtl="1">
              <a:lnSpc>
                <a:spcPts val="7175"/>
              </a:lnSpc>
            </a:pPr>
            <a:r>
              <a:rPr sz="4100" b="0" i="0" lang="he-IL">
                <a:solidFill>
                  <a:srgbClr val="3B2A1A"/>
                </a:solidFill>
                <a:latin typeface="Frank Ruhl Libre"/>
                <a:cs typeface="Frank Ruhl Libre"/>
                <a:ea typeface="Frank Ruhl Libre"/>
              </a:rPr>
              <a:t>וַיְהִי כְּאָמְרָם אֵלָיו יוֹם וָיוֹם וְלֹא שָׁמַע אֲלֵיהֶם וַיַּגִּידוּ לְהָמָן לִרְאוֹת הֲיַעַמְדוּ דִּבְרֵי מָרְדֳּכַי כִּי־</a:t>
            </a:r>
            <a:r>
              <a:rPr sz="4100" b="1" i="0" lang="he-IL">
                <a:solidFill>
                  <a:srgbClr val="7A1D10"/>
                </a:solidFill>
                <a:latin typeface="Frank Ruhl Libre"/>
                <a:cs typeface="Frank Ruhl Libre"/>
                <a:ea typeface="Frank Ruhl Libre"/>
              </a:rPr>
              <a:t>הִגִּיד לָהֶם אֲשֶׁר־הוּא יְהוּדִי</a:t>
            </a:r>
          </a:p>
        </p:txBody>
      </p:sp>
      <p:sp>
        <p:nvSpPr>
          <p:cNvPr id="6" name="TextBox 5"/>
          <p:cNvSpPr txBox="1"/>
          <p:nvPr/>
        </p:nvSpPr>
        <p:spPr>
          <a:xfrm>
            <a:off x="863600" y="5461000"/>
            <a:ext cx="10464800" cy="825500"/>
          </a:xfrm>
          <a:prstGeom prst="rect">
            <a:avLst/>
          </a:prstGeom>
          <a:noFill/>
        </p:spPr>
        <p:txBody>
          <a:bodyPr wrap="square" lIns="0" rIns="0" tIns="0" bIns="0" anchor="ctr"/>
          <a:lstStyle/>
          <a:p>
            <a:pPr algn="r" rtl="1">
              <a:lnSpc>
                <a:spcPts val="2565"/>
              </a:lnSpc>
            </a:pPr>
            <a:r>
              <a:rPr sz="1900" b="0" i="1" lang="he-IL">
                <a:solidFill>
                  <a:srgbClr val="5B3D22"/>
                </a:solidFill>
                <a:latin typeface="David Libre"/>
                <a:cs typeface="David Libre"/>
                <a:ea typeface="David Libre"/>
              </a:rPr>
              <a:t>הם שואלים את מרדכי למה, והוא ״הגיד להם אשר הוא יהודי״.</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7A4E2A"/>
                </a:solidFill>
                <a:latin typeface="David Libre"/>
                <a:cs typeface="David Libre"/>
                <a:ea typeface="David Libre"/>
              </a:rPr>
              <a:t>8</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9.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10122098" y="508000"/>
            <a:ext cx="1168201" cy="304800"/>
          </a:xfrm>
          <a:prstGeom prst="rect">
            <a:avLst/>
          </a:prstGeom>
          <a:noFill/>
        </p:spPr>
        <p:txBody>
          <a:bodyPr wrap="square" lIns="0" rIns="0" tIns="0" bIns="0" anchor="t"/>
          <a:lstStyle/>
          <a:p>
            <a:pPr algn="r" rtl="1">
              <a:lnSpc>
                <a:spcPts val="2400"/>
              </a:lnSpc>
            </a:pPr>
            <a:r>
              <a:rPr sz="1600" b="1" i="0" lang="he-IL">
                <a:solidFill>
                  <a:srgbClr val="F6EAD0"/>
                </a:solidFill>
                <a:latin typeface="Frank Ruhl Libre"/>
                <a:cs typeface="Frank Ruhl Libre"/>
                <a:ea typeface="Frank Ruhl Libre"/>
              </a:rPr>
              <a:t>מילים ומושגים</a:t>
            </a:r>
          </a:p>
        </p:txBody>
      </p:sp>
      <p:sp>
        <p:nvSpPr>
          <p:cNvPr id="4" name="TextBox 3"/>
          <p:cNvSpPr txBox="1"/>
          <p:nvPr/>
        </p:nvSpPr>
        <p:spPr>
          <a:xfrm>
            <a:off x="601980" y="812800"/>
            <a:ext cx="10988040" cy="762000"/>
          </a:xfrm>
          <a:prstGeom prst="rect">
            <a:avLst/>
          </a:prstGeom>
          <a:noFill/>
        </p:spPr>
        <p:txBody>
          <a:bodyPr wrap="square" lIns="0" rIns="0" tIns="0" bIns="0" anchor="t"/>
          <a:lstStyle/>
          <a:p>
            <a:pPr algn="r" rtl="1">
              <a:lnSpc>
                <a:spcPts val="6000"/>
              </a:lnSpc>
            </a:pPr>
            <a:r>
              <a:rPr sz="4400" b="1" i="0" lang="he-IL">
                <a:solidFill>
                  <a:srgbClr val="3B2A1A"/>
                </a:solidFill>
                <a:latin typeface="Frank Ruhl Libre"/>
                <a:cs typeface="Frank Ruhl Libre"/>
                <a:ea typeface="Frank Ruhl Libre"/>
              </a:rPr>
              <a:t>ביאורי מילים</a:t>
            </a:r>
          </a:p>
        </p:txBody>
      </p:sp>
      <p:sp>
        <p:nvSpPr>
          <p:cNvPr id="5" name="TextBox 4"/>
          <p:cNvSpPr txBox="1"/>
          <p:nvPr/>
        </p:nvSpPr>
        <p:spPr>
          <a:xfrm>
            <a:off x="8158860" y="1892300"/>
            <a:ext cx="3113278" cy="406400"/>
          </a:xfrm>
          <a:prstGeom prst="rect">
            <a:avLst/>
          </a:prstGeom>
          <a:noFill/>
        </p:spPr>
        <p:txBody>
          <a:bodyPr wrap="square" lIns="0" rIns="0" tIns="0" bIns="0" anchor="t"/>
          <a:lstStyle/>
          <a:p>
            <a:pPr algn="r" rtl="1">
              <a:lnSpc>
                <a:spcPts val="3200"/>
              </a:lnSpc>
            </a:pPr>
            <a:r>
              <a:rPr sz="2300" b="1" i="0" lang="he-IL">
                <a:solidFill>
                  <a:srgbClr val="8C2B1E"/>
                </a:solidFill>
                <a:latin typeface="Frank Ruhl Libre"/>
                <a:cs typeface="Frank Ruhl Libre"/>
                <a:ea typeface="Frank Ruhl Libre"/>
              </a:rPr>
              <a:t>מילה מנחה</a:t>
            </a:r>
          </a:p>
        </p:txBody>
      </p:sp>
      <p:sp>
        <p:nvSpPr>
          <p:cNvPr id="6" name="TextBox 5"/>
          <p:cNvSpPr txBox="1"/>
          <p:nvPr/>
        </p:nvSpPr>
        <p:spPr>
          <a:xfrm>
            <a:off x="8158860" y="2362200"/>
            <a:ext cx="3113278" cy="1365250"/>
          </a:xfrm>
          <a:prstGeom prst="rect">
            <a:avLst/>
          </a:prstGeom>
          <a:noFill/>
        </p:spPr>
        <p:txBody>
          <a:bodyPr wrap="square" lIns="0" rIns="0" tIns="0" bIns="0" anchor="t"/>
          <a:lstStyle/>
          <a:p>
            <a:pPr algn="r" rtl="1">
              <a:lnSpc>
                <a:spcPts val="2227"/>
              </a:lnSpc>
            </a:pPr>
            <a:r>
              <a:rPr sz="1650" b="0" i="0" lang="he-IL">
                <a:solidFill>
                  <a:srgbClr val="3B2A1A"/>
                </a:solidFill>
                <a:latin typeface="David Libre"/>
                <a:cs typeface="David Libre"/>
                <a:ea typeface="David Libre"/>
              </a:rPr>
              <a:t>מילה/שורש החוזר/ת על עצמו/ ה במספר פסוקים או פרקים במספר חריג של פעמי או במספר סימלי של פעמי בקטע, או…</a:t>
            </a:r>
          </a:p>
        </p:txBody>
      </p:sp>
      <p:sp>
        <p:nvSpPr>
          <p:cNvPr id="7" name="TextBox 6"/>
          <p:cNvSpPr txBox="1"/>
          <p:nvPr/>
        </p:nvSpPr>
        <p:spPr>
          <a:xfrm>
            <a:off x="4539361" y="1892300"/>
            <a:ext cx="3113278" cy="406400"/>
          </a:xfrm>
          <a:prstGeom prst="rect">
            <a:avLst/>
          </a:prstGeom>
          <a:noFill/>
        </p:spPr>
        <p:txBody>
          <a:bodyPr wrap="square" lIns="0" rIns="0" tIns="0" bIns="0" anchor="t"/>
          <a:lstStyle/>
          <a:p>
            <a:pPr algn="r" rtl="1">
              <a:lnSpc>
                <a:spcPts val="3200"/>
              </a:lnSpc>
            </a:pPr>
            <a:r>
              <a:rPr sz="2300" b="1" i="0" lang="he-IL">
                <a:solidFill>
                  <a:srgbClr val="8C2B1E"/>
                </a:solidFill>
                <a:latin typeface="Frank Ruhl Libre"/>
                <a:cs typeface="Frank Ruhl Libre"/>
                <a:ea typeface="Frank Ruhl Libre"/>
              </a:rPr>
              <a:t>אלילות</a:t>
            </a:r>
          </a:p>
        </p:txBody>
      </p:sp>
      <p:sp>
        <p:nvSpPr>
          <p:cNvPr id="8" name="TextBox 7"/>
          <p:cNvSpPr txBox="1"/>
          <p:nvPr/>
        </p:nvSpPr>
        <p:spPr>
          <a:xfrm>
            <a:off x="4539361" y="2362200"/>
            <a:ext cx="3113278" cy="1365250"/>
          </a:xfrm>
          <a:prstGeom prst="rect">
            <a:avLst/>
          </a:prstGeom>
          <a:noFill/>
        </p:spPr>
        <p:txBody>
          <a:bodyPr wrap="square" lIns="0" rIns="0" tIns="0" bIns="0" anchor="t"/>
          <a:lstStyle/>
          <a:p>
            <a:pPr algn="r" rtl="1">
              <a:lnSpc>
                <a:spcPts val="2227"/>
              </a:lnSpc>
            </a:pPr>
            <a:r>
              <a:rPr sz="1650" b="0" i="0" lang="he-IL">
                <a:solidFill>
                  <a:srgbClr val="3B2A1A"/>
                </a:solidFill>
                <a:latin typeface="David Libre"/>
                <a:cs typeface="David Libre"/>
                <a:ea typeface="David Libre"/>
              </a:rPr>
              <a:t>פולחן לאלים שונים או אמונה בהם.</a:t>
            </a:r>
          </a:p>
        </p:txBody>
      </p:sp>
      <p:sp>
        <p:nvSpPr>
          <p:cNvPr id="9" name="TextBox 8"/>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7A4E2A"/>
                </a:solidFill>
                <a:latin typeface="David Libre"/>
                <a:cs typeface="David Libre"/>
                <a:ea typeface="David Libre"/>
              </a:rPr>
              <a:t>9</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0.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10663832" y="508000"/>
            <a:ext cx="626467" cy="304800"/>
          </a:xfrm>
          <a:prstGeom prst="rect">
            <a:avLst/>
          </a:prstGeom>
          <a:noFill/>
        </p:spPr>
        <p:txBody>
          <a:bodyPr wrap="square" lIns="0" rIns="0" tIns="0" bIns="0" anchor="t"/>
          <a:lstStyle/>
          <a:p>
            <a:pPr algn="r" rtl="1">
              <a:lnSpc>
                <a:spcPts val="2400"/>
              </a:lnSpc>
            </a:pPr>
            <a:r>
              <a:rPr sz="1600" b="1" i="0" lang="he-IL">
                <a:solidFill>
                  <a:srgbClr val="F6EAD0"/>
                </a:solidFill>
                <a:latin typeface="Frank Ruhl Libre"/>
                <a:cs typeface="Frank Ruhl Libre"/>
                <a:ea typeface="Frank Ruhl Libre"/>
              </a:rPr>
              <a:t>פרשנים</a:t>
            </a:r>
          </a:p>
        </p:txBody>
      </p:sp>
      <p:sp>
        <p:nvSpPr>
          <p:cNvPr id="4" name="TextBox 3"/>
          <p:cNvSpPr txBox="1"/>
          <p:nvPr/>
        </p:nvSpPr>
        <p:spPr>
          <a:xfrm>
            <a:off x="601980" y="812800"/>
            <a:ext cx="10988040" cy="762000"/>
          </a:xfrm>
          <a:prstGeom prst="rect">
            <a:avLst/>
          </a:prstGeom>
          <a:noFill/>
        </p:spPr>
        <p:txBody>
          <a:bodyPr wrap="square" lIns="0" rIns="0" tIns="0" bIns="0" anchor="t"/>
          <a:lstStyle/>
          <a:p>
            <a:pPr algn="r" rtl="1">
              <a:lnSpc>
                <a:spcPts val="6000"/>
              </a:lnSpc>
            </a:pPr>
            <a:r>
              <a:rPr sz="4400" b="1" i="0" lang="he-IL">
                <a:solidFill>
                  <a:srgbClr val="3B2A1A"/>
                </a:solidFill>
                <a:latin typeface="Frank Ruhl Libre"/>
                <a:cs typeface="Frank Ruhl Libre"/>
                <a:ea typeface="Frank Ruhl Libre"/>
              </a:rPr>
              <a:t>רש"י</a:t>
            </a:r>
          </a:p>
        </p:txBody>
      </p:sp>
      <p:sp>
        <p:nvSpPr>
          <p:cNvPr id="5" name="TextBox 4"/>
          <p:cNvSpPr txBox="1"/>
          <p:nvPr/>
        </p:nvSpPr>
        <p:spPr>
          <a:xfrm>
            <a:off x="1072896" y="2723554"/>
            <a:ext cx="10046208" cy="304800"/>
          </a:xfrm>
          <a:prstGeom prst="rect">
            <a:avLst/>
          </a:prstGeom>
          <a:noFill/>
        </p:spPr>
        <p:txBody>
          <a:bodyPr wrap="square" lIns="0" rIns="0" tIns="0" bIns="0" anchor="t"/>
          <a:lstStyle/>
          <a:p>
            <a:pPr algn="r" rtl="1">
              <a:lnSpc>
                <a:spcPts val="2400"/>
              </a:lnSpc>
            </a:pPr>
            <a:r>
              <a:rPr sz="1700" b="1" i="0" lang="he-IL">
                <a:solidFill>
                  <a:srgbClr val="8C2B1E"/>
                </a:solidFill>
                <a:latin typeface="Frank Ruhl Libre"/>
                <a:cs typeface="Frank Ruhl Libre"/>
                <a:ea typeface="Frank Ruhl Libre"/>
              </a:rPr>
              <a:t>רש"י על אסתר ג', ב'</a:t>
            </a:r>
          </a:p>
        </p:txBody>
      </p:sp>
      <p:sp>
        <p:nvSpPr>
          <p:cNvPr id="6" name="TextBox 5"/>
          <p:cNvSpPr txBox="1"/>
          <p:nvPr/>
        </p:nvSpPr>
        <p:spPr>
          <a:xfrm>
            <a:off x="1072896" y="3155354"/>
            <a:ext cx="10046208" cy="534590"/>
          </a:xfrm>
          <a:prstGeom prst="rect">
            <a:avLst/>
          </a:prstGeom>
          <a:noFill/>
        </p:spPr>
        <p:txBody>
          <a:bodyPr wrap="square" lIns="0" rIns="0" tIns="0" bIns="0" anchor="t"/>
          <a:lstStyle/>
          <a:p>
            <a:pPr algn="r" rtl="1">
              <a:lnSpc>
                <a:spcPts val="4160"/>
              </a:lnSpc>
            </a:pPr>
            <a:r>
              <a:rPr sz="2600" b="1" i="0" lang="he-IL">
                <a:solidFill>
                  <a:srgbClr val="3B2A1A"/>
                </a:solidFill>
                <a:latin typeface="Frank Ruhl Libre"/>
                <a:cs typeface="Frank Ruhl Libre"/>
                <a:ea typeface="Frank Ruhl Libre"/>
              </a:rPr>
              <a:t>כֹּרְעִים וּמִשְׁתַּחֲוִים</a:t>
            </a:r>
            <a:r>
              <a:rPr sz="2600" b="0" i="0" lang="he-IL">
                <a:solidFill>
                  <a:srgbClr val="3B2A1A"/>
                </a:solidFill>
                <a:latin typeface="Noto Rashi Hebrew"/>
                <a:cs typeface="Noto Rashi Hebrew"/>
                <a:ea typeface="Noto Rashi Hebrew"/>
              </a:rPr>
              <a:t>. שֶׁעָשָׂה עַצְמוֹ אֱלוֹהַּ, לְפִיכָךְ, וּמָרְדְּכַי לֹא יִכְרַע וְלֹא יִשְׁתַּחֲוֶה:</a:t>
            </a:r>
          </a:p>
        </p:txBody>
      </p:sp>
      <p:sp>
        <p:nvSpPr>
          <p:cNvPr id="7" name="TextBox 6"/>
          <p:cNvSpPr txBox="1"/>
          <p:nvPr/>
        </p:nvSpPr>
        <p:spPr>
          <a:xfrm>
            <a:off x="929957" y="5207000"/>
            <a:ext cx="10268585" cy="1079500"/>
          </a:xfrm>
          <a:prstGeom prst="rect">
            <a:avLst/>
          </a:prstGeom>
          <a:noFill/>
        </p:spPr>
        <p:txBody>
          <a:bodyPr wrap="square" lIns="0" rIns="0" tIns="0" bIns="0" anchor="ctr"/>
          <a:lstStyle/>
          <a:p>
            <a:pPr algn="r" rtl="1">
              <a:lnSpc>
                <a:spcPts val="2860"/>
              </a:lnSpc>
            </a:pPr>
            <a:r>
              <a:rPr sz="2200" b="0" i="0" lang="he-IL">
                <a:solidFill>
                  <a:srgbClr val="3B2A1A"/>
                </a:solidFill>
                <a:latin typeface="David Libre"/>
                <a:cs typeface="David Libre"/>
                <a:ea typeface="David Libre"/>
              </a:rPr>
              <a:t>מה מסביר רש"י על «כֹּרְעִים וּמִשְׁתַּחֲוִים»? הסבירו בלשונכם.</a:t>
            </a:r>
          </a:p>
        </p:txBody>
      </p:sp>
      <p:sp>
        <p:nvSpPr>
          <p:cNvPr id="8" name="TextBox 7"/>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7A4E2A"/>
                </a:solidFill>
                <a:latin typeface="David Libre"/>
                <a:cs typeface="David Libre"/>
                <a:ea typeface="David Libre"/>
              </a:rPr>
              <a:t>10</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0.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10663832" y="508000"/>
            <a:ext cx="626467" cy="304800"/>
          </a:xfrm>
          <a:prstGeom prst="rect">
            <a:avLst/>
          </a:prstGeom>
          <a:noFill/>
        </p:spPr>
        <p:txBody>
          <a:bodyPr wrap="square" lIns="0" rIns="0" tIns="0" bIns="0" anchor="t"/>
          <a:lstStyle/>
          <a:p>
            <a:pPr algn="r" rtl="1">
              <a:lnSpc>
                <a:spcPts val="2400"/>
              </a:lnSpc>
            </a:pPr>
            <a:r>
              <a:rPr sz="1600" b="1" i="0" lang="he-IL">
                <a:solidFill>
                  <a:srgbClr val="F6EAD0"/>
                </a:solidFill>
                <a:latin typeface="Frank Ruhl Libre"/>
                <a:cs typeface="Frank Ruhl Libre"/>
                <a:ea typeface="Frank Ruhl Libre"/>
              </a:rPr>
              <a:t>פרשנים</a:t>
            </a:r>
          </a:p>
        </p:txBody>
      </p:sp>
      <p:sp>
        <p:nvSpPr>
          <p:cNvPr id="4" name="TextBox 3"/>
          <p:cNvSpPr txBox="1"/>
          <p:nvPr/>
        </p:nvSpPr>
        <p:spPr>
          <a:xfrm>
            <a:off x="601980" y="812800"/>
            <a:ext cx="10988040" cy="762000"/>
          </a:xfrm>
          <a:prstGeom prst="rect">
            <a:avLst/>
          </a:prstGeom>
          <a:noFill/>
        </p:spPr>
        <p:txBody>
          <a:bodyPr wrap="square" lIns="0" rIns="0" tIns="0" bIns="0" anchor="t"/>
          <a:lstStyle/>
          <a:p>
            <a:pPr algn="r" rtl="1">
              <a:lnSpc>
                <a:spcPts val="6000"/>
              </a:lnSpc>
            </a:pPr>
            <a:r>
              <a:rPr sz="4400" b="1" i="0" lang="he-IL">
                <a:solidFill>
                  <a:srgbClr val="3B2A1A"/>
                </a:solidFill>
                <a:latin typeface="Frank Ruhl Libre"/>
                <a:cs typeface="Frank Ruhl Libre"/>
                <a:ea typeface="Frank Ruhl Libre"/>
              </a:rPr>
              <a:t>מלבי"ם</a:t>
            </a:r>
          </a:p>
        </p:txBody>
      </p:sp>
      <p:sp>
        <p:nvSpPr>
          <p:cNvPr id="5" name="TextBox 4"/>
          <p:cNvSpPr txBox="1"/>
          <p:nvPr/>
        </p:nvSpPr>
        <p:spPr>
          <a:xfrm>
            <a:off x="1072896" y="2195314"/>
            <a:ext cx="10046208" cy="304800"/>
          </a:xfrm>
          <a:prstGeom prst="rect">
            <a:avLst/>
          </a:prstGeom>
          <a:noFill/>
        </p:spPr>
        <p:txBody>
          <a:bodyPr wrap="square" lIns="0" rIns="0" tIns="0" bIns="0" anchor="t"/>
          <a:lstStyle/>
          <a:p>
            <a:pPr algn="r" rtl="1">
              <a:lnSpc>
                <a:spcPts val="2400"/>
              </a:lnSpc>
            </a:pPr>
            <a:r>
              <a:rPr sz="1700" b="1" i="0" lang="he-IL">
                <a:solidFill>
                  <a:srgbClr val="8C2B1E"/>
                </a:solidFill>
                <a:latin typeface="Frank Ruhl Libre"/>
                <a:cs typeface="Frank Ruhl Libre"/>
                <a:ea typeface="Frank Ruhl Libre"/>
              </a:rPr>
              <a:t>מלבי"ם על אסתר ג', ט'</a:t>
            </a:r>
          </a:p>
        </p:txBody>
      </p:sp>
      <p:sp>
        <p:nvSpPr>
          <p:cNvPr id="6" name="TextBox 5"/>
          <p:cNvSpPr txBox="1"/>
          <p:nvPr/>
        </p:nvSpPr>
        <p:spPr>
          <a:xfrm>
            <a:off x="1072896" y="2627114"/>
            <a:ext cx="10046208" cy="1591071"/>
          </a:xfrm>
          <a:prstGeom prst="rect">
            <a:avLst/>
          </a:prstGeom>
          <a:noFill/>
        </p:spPr>
        <p:txBody>
          <a:bodyPr wrap="square" lIns="0" rIns="0" tIns="0" bIns="0" anchor="t"/>
          <a:lstStyle/>
          <a:p>
            <a:pPr algn="r" rtl="1">
              <a:lnSpc>
                <a:spcPts val="4160"/>
              </a:lnSpc>
            </a:pPr>
            <a:r>
              <a:rPr sz="2600" b="1" i="0" lang="he-IL">
                <a:solidFill>
                  <a:srgbClr val="3B2A1A"/>
                </a:solidFill>
                <a:latin typeface="Frank Ruhl Libre"/>
                <a:cs typeface="Frank Ruhl Libre"/>
                <a:ea typeface="Frank Ruhl Libre"/>
              </a:rPr>
              <a:t>השאלות:</a:t>
            </a:r>
            <a:r>
              <a:rPr sz="2600" b="0" i="0" lang="he-IL">
                <a:solidFill>
                  <a:srgbClr val="3B2A1A"/>
                </a:solidFill>
                <a:latin typeface="Noto Rashi Hebrew"/>
                <a:cs typeface="Noto Rashi Hebrew"/>
                <a:ea typeface="Noto Rashi Hebrew"/>
              </a:rPr>
              <a:t>יפלא מאד וכי עושי המלאכה הם הממונים על אוצרות המלך וגנזיו, הלא ליד הסוכנים ראוי שישקלם, גם היתכן שימכר המלך עם ונפשות אישיו במחיר, לא נשמע כזאת בכל דברי הימים הקודמים, ואם נתחייבו להשמידם למה יקח כסף מחירם:</a:t>
            </a:r>
          </a:p>
        </p:txBody>
      </p:sp>
      <p:sp>
        <p:nvSpPr>
          <p:cNvPr id="7" name="TextBox 6"/>
          <p:cNvSpPr txBox="1"/>
          <p:nvPr/>
        </p:nvSpPr>
        <p:spPr>
          <a:xfrm>
            <a:off x="929957" y="5207000"/>
            <a:ext cx="10268585" cy="1079500"/>
          </a:xfrm>
          <a:prstGeom prst="rect">
            <a:avLst/>
          </a:prstGeom>
          <a:noFill/>
        </p:spPr>
        <p:txBody>
          <a:bodyPr wrap="square" lIns="0" rIns="0" tIns="0" bIns="0" anchor="ctr"/>
          <a:lstStyle/>
          <a:p>
            <a:pPr algn="r" rtl="1">
              <a:lnSpc>
                <a:spcPts val="2860"/>
              </a:lnSpc>
            </a:pPr>
            <a:r>
              <a:rPr sz="2200" b="0" i="0" lang="he-IL">
                <a:solidFill>
                  <a:srgbClr val="3B2A1A"/>
                </a:solidFill>
                <a:latin typeface="David Libre"/>
                <a:cs typeface="David Libre"/>
                <a:ea typeface="David Libre"/>
              </a:rPr>
              <a:t>מה מוסיף פירושו של מלבי"ם להבנת הפסוק? בססו את תשובתכם על הציטוט.</a:t>
            </a:r>
          </a:p>
        </p:txBody>
      </p:sp>
      <p:sp>
        <p:nvSpPr>
          <p:cNvPr id="8" name="TextBox 7"/>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7A4E2A"/>
                </a:solidFill>
                <a:latin typeface="David Libre"/>
                <a:cs typeface="David Libre"/>
                <a:ea typeface="David Libre"/>
              </a:rPr>
              <a:t>11</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2.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9157202" y="508000"/>
            <a:ext cx="2138845" cy="304800"/>
          </a:xfrm>
          <a:prstGeom prst="rect">
            <a:avLst/>
          </a:prstGeom>
          <a:noFill/>
        </p:spPr>
        <p:txBody>
          <a:bodyPr wrap="square" lIns="0" rIns="0" tIns="0" bIns="0" anchor="t"/>
          <a:lstStyle/>
          <a:p>
            <a:pPr algn="r" rtl="1">
              <a:lnSpc>
                <a:spcPts val="2400"/>
              </a:lnSpc>
            </a:pPr>
            <a:r>
              <a:rPr sz="1600" b="1" i="0" lang="he-IL">
                <a:solidFill>
                  <a:srgbClr val="F6EAD0"/>
                </a:solidFill>
                <a:latin typeface="Frank Ruhl Libre"/>
                <a:cs typeface="Frank Ruhl Libre"/>
                <a:ea typeface="Frank Ruhl Libre"/>
              </a:rPr>
              <a:t>שאלות הבנה ופרשנות · 1/3</a:t>
            </a:r>
          </a:p>
        </p:txBody>
      </p:sp>
      <p:sp>
        <p:nvSpPr>
          <p:cNvPr id="4" name="TextBox 3"/>
          <p:cNvSpPr txBox="1"/>
          <p:nvPr/>
        </p:nvSpPr>
        <p:spPr>
          <a:xfrm>
            <a:off x="601980" y="812800"/>
            <a:ext cx="10988040" cy="762000"/>
          </a:xfrm>
          <a:prstGeom prst="rect">
            <a:avLst/>
          </a:prstGeom>
          <a:noFill/>
        </p:spPr>
        <p:txBody>
          <a:bodyPr wrap="square" lIns="0" rIns="0" tIns="0" bIns="0" anchor="t"/>
          <a:lstStyle/>
          <a:p>
            <a:pPr algn="r" rtl="1">
              <a:lnSpc>
                <a:spcPts val="6000"/>
              </a:lnSpc>
            </a:pPr>
            <a:r>
              <a:rPr sz="4400" b="1" i="0" lang="he-IL">
                <a:solidFill>
                  <a:srgbClr val="3B2A1A"/>
                </a:solidFill>
                <a:latin typeface="Frank Ruhl Libre"/>
                <a:cs typeface="Frank Ruhl Libre"/>
                <a:ea typeface="Frank Ruhl Libre"/>
              </a:rPr>
              <a:t>שאלה 1</a:t>
            </a:r>
          </a:p>
        </p:txBody>
      </p:sp>
      <p:sp>
        <p:nvSpPr>
          <p:cNvPr id="5" name="TextBox 4"/>
          <p:cNvSpPr txBox="1"/>
          <p:nvPr/>
        </p:nvSpPr>
        <p:spPr>
          <a:xfrm>
            <a:off x="863600" y="1714500"/>
            <a:ext cx="10464800" cy="3556000"/>
          </a:xfrm>
          <a:prstGeom prst="rect">
            <a:avLst/>
          </a:prstGeom>
          <a:noFill/>
        </p:spPr>
        <p:txBody>
          <a:bodyPr wrap="square" lIns="0" rIns="0" tIns="0" bIns="0" anchor="ctr"/>
          <a:lstStyle/>
          <a:p>
            <a:pPr algn="r" rtl="1">
              <a:lnSpc>
                <a:spcPts val="4480"/>
              </a:lnSpc>
            </a:pPr>
            <a:r>
              <a:rPr sz="3200" b="0" i="0" lang="he-IL">
                <a:solidFill>
                  <a:srgbClr val="3B2A1A"/>
                </a:solidFill>
                <a:latin typeface="Frank Ruhl Libre"/>
                <a:cs typeface="Frank Ruhl Libre"/>
                <a:ea typeface="Frank Ruhl Libre"/>
              </a:rPr>
              <a:t>קראו פסוקים א׳–ו׳ («המן ומרדכי»). מה מתואר בקטע? הביאו ראיה מן הכתוב.</a:t>
            </a:r>
          </a:p>
        </p:txBody>
      </p:sp>
      <p:sp>
        <p:nvSpPr>
          <p:cNvPr id="6" name="TextBox 5"/>
          <p:cNvSpPr txBox="1"/>
          <p:nvPr/>
        </p:nvSpPr>
        <p:spPr>
          <a:xfrm>
            <a:off x="889000" y="5969000"/>
            <a:ext cx="801588" cy="317500"/>
          </a:xfrm>
          <a:prstGeom prst="rect">
            <a:avLst/>
          </a:prstGeom>
          <a:noFill/>
        </p:spPr>
        <p:txBody>
          <a:bodyPr wrap="square" lIns="0" rIns="0" tIns="0" bIns="0" anchor="t"/>
          <a:lstStyle/>
          <a:p>
            <a:pPr algn="r" rtl="1">
              <a:lnSpc>
                <a:spcPts val="2500"/>
              </a:lnSpc>
            </a:pPr>
            <a:r>
              <a:rPr sz="1700" b="0" i="0" lang="he-IL">
                <a:solidFill>
                  <a:srgbClr val="8C2B1E"/>
                </a:solidFill>
                <a:latin typeface="David Libre"/>
                <a:cs typeface="David Libre"/>
                <a:ea typeface="David Libre"/>
              </a:rPr>
              <a:t>8 נקודות</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7A4E2A"/>
                </a:solidFill>
                <a:latin typeface="David Libre"/>
                <a:cs typeface="David Libre"/>
                <a:ea typeface="David Libre"/>
              </a:rPr>
              <a:t>12</a:t>
            </a:r>
          </a:p>
        </p:txBody>
      </p:sp>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3.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9140888" y="508000"/>
            <a:ext cx="2155401" cy="304800"/>
          </a:xfrm>
          <a:prstGeom prst="rect">
            <a:avLst/>
          </a:prstGeom>
          <a:noFill/>
        </p:spPr>
        <p:txBody>
          <a:bodyPr wrap="square" lIns="0" rIns="0" tIns="0" bIns="0" anchor="t"/>
          <a:lstStyle/>
          <a:p>
            <a:pPr algn="r" rtl="1">
              <a:lnSpc>
                <a:spcPts val="2400"/>
              </a:lnSpc>
            </a:pPr>
            <a:r>
              <a:rPr sz="1600" b="1" i="0" lang="he-IL">
                <a:solidFill>
                  <a:srgbClr val="F6EAD0"/>
                </a:solidFill>
                <a:latin typeface="Frank Ruhl Libre"/>
                <a:cs typeface="Frank Ruhl Libre"/>
                <a:ea typeface="Frank Ruhl Libre"/>
              </a:rPr>
              <a:t>שאלות הבנה ופרשנות · 2/3</a:t>
            </a:r>
          </a:p>
        </p:txBody>
      </p:sp>
      <p:sp>
        <p:nvSpPr>
          <p:cNvPr id="4" name="TextBox 3"/>
          <p:cNvSpPr txBox="1"/>
          <p:nvPr/>
        </p:nvSpPr>
        <p:spPr>
          <a:xfrm>
            <a:off x="601980" y="812800"/>
            <a:ext cx="10988040" cy="762000"/>
          </a:xfrm>
          <a:prstGeom prst="rect">
            <a:avLst/>
          </a:prstGeom>
          <a:noFill/>
        </p:spPr>
        <p:txBody>
          <a:bodyPr wrap="square" lIns="0" rIns="0" tIns="0" bIns="0" anchor="t"/>
          <a:lstStyle/>
          <a:p>
            <a:pPr algn="r" rtl="1">
              <a:lnSpc>
                <a:spcPts val="6000"/>
              </a:lnSpc>
            </a:pPr>
            <a:r>
              <a:rPr sz="4400" b="1" i="0" lang="he-IL">
                <a:solidFill>
                  <a:srgbClr val="3B2A1A"/>
                </a:solidFill>
                <a:latin typeface="Frank Ruhl Libre"/>
                <a:cs typeface="Frank Ruhl Libre"/>
                <a:ea typeface="Frank Ruhl Libre"/>
              </a:rPr>
              <a:t>שאלה 2</a:t>
            </a:r>
          </a:p>
        </p:txBody>
      </p:sp>
      <p:sp>
        <p:nvSpPr>
          <p:cNvPr id="5" name="TextBox 4"/>
          <p:cNvSpPr txBox="1"/>
          <p:nvPr/>
        </p:nvSpPr>
        <p:spPr>
          <a:xfrm>
            <a:off x="863600" y="1714500"/>
            <a:ext cx="10464800" cy="3556000"/>
          </a:xfrm>
          <a:prstGeom prst="rect">
            <a:avLst/>
          </a:prstGeom>
          <a:noFill/>
        </p:spPr>
        <p:txBody>
          <a:bodyPr wrap="square" lIns="0" rIns="0" tIns="0" bIns="0" anchor="ctr"/>
          <a:lstStyle/>
          <a:p>
            <a:pPr algn="r" rtl="1">
              <a:lnSpc>
                <a:spcPts val="4480"/>
              </a:lnSpc>
            </a:pPr>
            <a:r>
              <a:rPr sz="3200" b="0" i="0" lang="he-IL">
                <a:solidFill>
                  <a:srgbClr val="3B2A1A"/>
                </a:solidFill>
                <a:latin typeface="Frank Ruhl Libre"/>
                <a:cs typeface="Frank Ruhl Libre"/>
                <a:ea typeface="Frank Ruhl Libre"/>
              </a:rPr>
              <a:t>קראו פסוקים ז׳–י״א («הפור»). מה מתואר בקטע? הביאו ראיה מן הכתוב.</a:t>
            </a:r>
          </a:p>
        </p:txBody>
      </p:sp>
      <p:sp>
        <p:nvSpPr>
          <p:cNvPr id="6" name="TextBox 5"/>
          <p:cNvSpPr txBox="1"/>
          <p:nvPr/>
        </p:nvSpPr>
        <p:spPr>
          <a:xfrm>
            <a:off x="889000" y="5969000"/>
            <a:ext cx="801588" cy="317500"/>
          </a:xfrm>
          <a:prstGeom prst="rect">
            <a:avLst/>
          </a:prstGeom>
          <a:noFill/>
        </p:spPr>
        <p:txBody>
          <a:bodyPr wrap="square" lIns="0" rIns="0" tIns="0" bIns="0" anchor="t"/>
          <a:lstStyle/>
          <a:p>
            <a:pPr algn="r" rtl="1">
              <a:lnSpc>
                <a:spcPts val="2500"/>
              </a:lnSpc>
            </a:pPr>
            <a:r>
              <a:rPr sz="1700" b="0" i="0" lang="he-IL">
                <a:solidFill>
                  <a:srgbClr val="8C2B1E"/>
                </a:solidFill>
                <a:latin typeface="David Libre"/>
                <a:cs typeface="David Libre"/>
                <a:ea typeface="David Libre"/>
              </a:rPr>
              <a:t>8 נקודות</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7A4E2A"/>
                </a:solidFill>
                <a:latin typeface="David Libre"/>
                <a:cs typeface="David Libre"/>
                <a:ea typeface="David Libre"/>
              </a:rPr>
              <a:t>13</a:t>
            </a:r>
          </a:p>
        </p:txBody>
      </p:sp>
    </p:spTree>
  </p:cSld>
  <p:clrMapOvr>
    <a:masterClrMapping/>
  </p:clrMapOvr>
</p:sld>
</file>

<file path=ppt/slides/slide1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4.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9143103" y="508000"/>
            <a:ext cx="2153153" cy="304800"/>
          </a:xfrm>
          <a:prstGeom prst="rect">
            <a:avLst/>
          </a:prstGeom>
          <a:noFill/>
        </p:spPr>
        <p:txBody>
          <a:bodyPr wrap="square" lIns="0" rIns="0" tIns="0" bIns="0" anchor="t"/>
          <a:lstStyle/>
          <a:p>
            <a:pPr algn="r" rtl="1">
              <a:lnSpc>
                <a:spcPts val="2400"/>
              </a:lnSpc>
            </a:pPr>
            <a:r>
              <a:rPr sz="1600" b="1" i="0" lang="he-IL">
                <a:solidFill>
                  <a:srgbClr val="F6EAD0"/>
                </a:solidFill>
                <a:latin typeface="Frank Ruhl Libre"/>
                <a:cs typeface="Frank Ruhl Libre"/>
                <a:ea typeface="Frank Ruhl Libre"/>
              </a:rPr>
              <a:t>שאלות הבנה ופרשנות · 3/3</a:t>
            </a:r>
          </a:p>
        </p:txBody>
      </p:sp>
      <p:sp>
        <p:nvSpPr>
          <p:cNvPr id="4" name="TextBox 3"/>
          <p:cNvSpPr txBox="1"/>
          <p:nvPr/>
        </p:nvSpPr>
        <p:spPr>
          <a:xfrm>
            <a:off x="601980" y="812800"/>
            <a:ext cx="10988040" cy="762000"/>
          </a:xfrm>
          <a:prstGeom prst="rect">
            <a:avLst/>
          </a:prstGeom>
          <a:noFill/>
        </p:spPr>
        <p:txBody>
          <a:bodyPr wrap="square" lIns="0" rIns="0" tIns="0" bIns="0" anchor="t"/>
          <a:lstStyle/>
          <a:p>
            <a:pPr algn="r" rtl="1">
              <a:lnSpc>
                <a:spcPts val="6000"/>
              </a:lnSpc>
            </a:pPr>
            <a:r>
              <a:rPr sz="4400" b="1" i="0" lang="he-IL">
                <a:solidFill>
                  <a:srgbClr val="3B2A1A"/>
                </a:solidFill>
                <a:latin typeface="Frank Ruhl Libre"/>
                <a:cs typeface="Frank Ruhl Libre"/>
                <a:ea typeface="Frank Ruhl Libre"/>
              </a:rPr>
              <a:t>שאלה 3</a:t>
            </a:r>
          </a:p>
        </p:txBody>
      </p:sp>
      <p:sp>
        <p:nvSpPr>
          <p:cNvPr id="5" name="TextBox 4"/>
          <p:cNvSpPr txBox="1"/>
          <p:nvPr/>
        </p:nvSpPr>
        <p:spPr>
          <a:xfrm>
            <a:off x="863600" y="1714500"/>
            <a:ext cx="10464800" cy="3556000"/>
          </a:xfrm>
          <a:prstGeom prst="rect">
            <a:avLst/>
          </a:prstGeom>
          <a:noFill/>
        </p:spPr>
        <p:txBody>
          <a:bodyPr wrap="square" lIns="0" rIns="0" tIns="0" bIns="0" anchor="ctr"/>
          <a:lstStyle/>
          <a:p>
            <a:pPr algn="r" rtl="1">
              <a:lnSpc>
                <a:spcPts val="4480"/>
              </a:lnSpc>
            </a:pPr>
            <a:r>
              <a:rPr sz="3200" b="0" i="0" lang="he-IL">
                <a:solidFill>
                  <a:srgbClr val="3B2A1A"/>
                </a:solidFill>
                <a:latin typeface="Frank Ruhl Libre"/>
                <a:cs typeface="Frank Ruhl Libre"/>
                <a:ea typeface="Frank Ruhl Libre"/>
              </a:rPr>
              <a:t>קראו פסוקים י״ב–ט״ו («ספרי הגזרה»). מה מתואר בקטע? הביאו ראיה מן הכתוב.</a:t>
            </a:r>
          </a:p>
        </p:txBody>
      </p:sp>
      <p:sp>
        <p:nvSpPr>
          <p:cNvPr id="6" name="TextBox 5"/>
          <p:cNvSpPr txBox="1"/>
          <p:nvPr/>
        </p:nvSpPr>
        <p:spPr>
          <a:xfrm>
            <a:off x="889000" y="5969000"/>
            <a:ext cx="801588" cy="317500"/>
          </a:xfrm>
          <a:prstGeom prst="rect">
            <a:avLst/>
          </a:prstGeom>
          <a:noFill/>
        </p:spPr>
        <p:txBody>
          <a:bodyPr wrap="square" lIns="0" rIns="0" tIns="0" bIns="0" anchor="t"/>
          <a:lstStyle/>
          <a:p>
            <a:pPr algn="r" rtl="1">
              <a:lnSpc>
                <a:spcPts val="2500"/>
              </a:lnSpc>
            </a:pPr>
            <a:r>
              <a:rPr sz="1700" b="0" i="0" lang="he-IL">
                <a:solidFill>
                  <a:srgbClr val="8C2B1E"/>
                </a:solidFill>
                <a:latin typeface="David Libre"/>
                <a:cs typeface="David Libre"/>
                <a:ea typeface="David Libre"/>
              </a:rPr>
              <a:t>8 נקודות</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7A4E2A"/>
                </a:solidFill>
                <a:latin typeface="David Libre"/>
                <a:cs typeface="David Libre"/>
                <a:ea typeface="David Libre"/>
              </a:rPr>
              <a:t>14</a:t>
            </a:r>
          </a:p>
        </p:txBody>
      </p:sp>
    </p:spTree>
  </p:cSld>
  <p:clrMapOvr>
    <a:masterClrMapping/>
  </p:clrMapOvr>
</p:sld>
</file>

<file path=ppt/slides/slide1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5.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10441086" y="508000"/>
            <a:ext cx="849213" cy="304800"/>
          </a:xfrm>
          <a:prstGeom prst="rect">
            <a:avLst/>
          </a:prstGeom>
          <a:noFill/>
        </p:spPr>
        <p:txBody>
          <a:bodyPr wrap="square" lIns="0" rIns="0" tIns="0" bIns="0" anchor="t"/>
          <a:lstStyle/>
          <a:p>
            <a:pPr algn="r" rtl="1">
              <a:lnSpc>
                <a:spcPts val="2400"/>
              </a:lnSpc>
            </a:pPr>
            <a:r>
              <a:rPr sz="1600" b="1" i="0" lang="he-IL">
                <a:solidFill>
                  <a:srgbClr val="F6EAD0"/>
                </a:solidFill>
                <a:latin typeface="Frank Ruhl Libre"/>
                <a:cs typeface="Frank Ruhl Libre"/>
                <a:ea typeface="Frank Ruhl Libre"/>
              </a:rPr>
              <a:t>דיון בכיתה</a:t>
            </a:r>
          </a:p>
        </p:txBody>
      </p:sp>
      <p:sp>
        <p:nvSpPr>
          <p:cNvPr id="4" name="TextBox 3"/>
          <p:cNvSpPr txBox="1"/>
          <p:nvPr/>
        </p:nvSpPr>
        <p:spPr>
          <a:xfrm>
            <a:off x="601980" y="812800"/>
            <a:ext cx="10988040" cy="762000"/>
          </a:xfrm>
          <a:prstGeom prst="rect">
            <a:avLst/>
          </a:prstGeom>
          <a:noFill/>
        </p:spPr>
        <p:txBody>
          <a:bodyPr wrap="square" lIns="0" rIns="0" tIns="0" bIns="0" anchor="t"/>
          <a:lstStyle/>
          <a:p>
            <a:pPr algn="r" rtl="1">
              <a:lnSpc>
                <a:spcPts val="6000"/>
              </a:lnSpc>
            </a:pPr>
            <a:r>
              <a:rPr sz="4400" b="1" i="0" lang="he-IL">
                <a:solidFill>
                  <a:srgbClr val="3B2A1A"/>
                </a:solidFill>
                <a:latin typeface="Frank Ruhl Libre"/>
                <a:cs typeface="Frank Ruhl Libre"/>
                <a:ea typeface="Frank Ruhl Libre"/>
              </a:rPr>
              <a:t>מה דעתכם?</a:t>
            </a:r>
          </a:p>
        </p:txBody>
      </p:sp>
      <p:sp>
        <p:nvSpPr>
          <p:cNvPr id="5" name="TextBox 4"/>
          <p:cNvSpPr txBox="1"/>
          <p:nvPr/>
        </p:nvSpPr>
        <p:spPr>
          <a:xfrm>
            <a:off x="4926012" y="1841500"/>
            <a:ext cx="6213475" cy="1524000"/>
          </a:xfrm>
          <a:prstGeom prst="rect">
            <a:avLst/>
          </a:prstGeom>
          <a:noFill/>
        </p:spPr>
        <p:txBody>
          <a:bodyPr wrap="square" lIns="0" rIns="0" tIns="0" bIns="0" anchor="ctr"/>
          <a:lstStyle/>
          <a:p>
            <a:pPr algn="r" rtl="1">
              <a:lnSpc>
                <a:spcPts val="3105"/>
              </a:lnSpc>
            </a:pPr>
            <a:r>
              <a:rPr sz="2300" b="0" i="0" lang="he-IL">
                <a:solidFill>
                  <a:srgbClr val="3B2A1A"/>
                </a:solidFill>
                <a:latin typeface="David Libre"/>
                <a:cs typeface="David Libre"/>
                <a:ea typeface="David Libre"/>
              </a:rPr>
              <a:t>לדעתך, האם הסירוב של מרדכי להשתחוות להמן היה מוצדק?</a:t>
            </a:r>
          </a:p>
        </p:txBody>
      </p:sp>
      <p:sp>
        <p:nvSpPr>
          <p:cNvPr id="6" name="TextBox 5"/>
          <p:cNvSpPr txBox="1"/>
          <p:nvPr/>
        </p:nvSpPr>
        <p:spPr>
          <a:xfrm>
            <a:off x="4926012" y="3873500"/>
            <a:ext cx="6213475" cy="1524000"/>
          </a:xfrm>
          <a:prstGeom prst="rect">
            <a:avLst/>
          </a:prstGeom>
          <a:noFill/>
        </p:spPr>
        <p:txBody>
          <a:bodyPr wrap="square" lIns="0" rIns="0" tIns="0" bIns="0" anchor="ctr"/>
          <a:lstStyle/>
          <a:p>
            <a:pPr algn="r" rtl="1">
              <a:lnSpc>
                <a:spcPts val="3105"/>
              </a:lnSpc>
            </a:pPr>
            <a:r>
              <a:rPr sz="2300" b="0" i="0" lang="he-IL">
                <a:solidFill>
                  <a:srgbClr val="3B2A1A"/>
                </a:solidFill>
                <a:latin typeface="David Libre"/>
                <a:cs typeface="David Libre"/>
                <a:ea typeface="David Libre"/>
              </a:rPr>
              <a:t>לדעתך, באיזה משני הקטעים באה לידי ביטוי התנהגות חמורה יותר?</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7A4E2A"/>
                </a:solidFill>
                <a:latin typeface="David Libre"/>
                <a:cs typeface="David Libre"/>
                <a:ea typeface="David Libre"/>
              </a:rPr>
              <a:t>15</a:t>
            </a:r>
          </a:p>
        </p:txBody>
      </p:sp>
    </p:spTree>
  </p:cSld>
  <p:clrMapOvr>
    <a:masterClrMapping/>
  </p:clrMapOvr>
</p:sld>
</file>

<file path=ppt/slides/slide1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6.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10799960" y="508000"/>
            <a:ext cx="490339" cy="304800"/>
          </a:xfrm>
          <a:prstGeom prst="rect">
            <a:avLst/>
          </a:prstGeom>
          <a:noFill/>
        </p:spPr>
        <p:txBody>
          <a:bodyPr wrap="square" lIns="0" rIns="0" tIns="0" bIns="0" anchor="t"/>
          <a:lstStyle/>
          <a:p>
            <a:pPr algn="r" rtl="1">
              <a:lnSpc>
                <a:spcPts val="2400"/>
              </a:lnSpc>
            </a:pPr>
            <a:r>
              <a:rPr sz="1600" b="1" i="0" lang="he-IL">
                <a:solidFill>
                  <a:srgbClr val="F6EAD0"/>
                </a:solidFill>
                <a:latin typeface="Frank Ruhl Libre"/>
                <a:cs typeface="Frank Ruhl Libre"/>
                <a:ea typeface="Frank Ruhl Libre"/>
              </a:rPr>
              <a:t>סיכום</a:t>
            </a:r>
          </a:p>
        </p:txBody>
      </p:sp>
      <p:sp>
        <p:nvSpPr>
          <p:cNvPr id="4" name="TextBox 3"/>
          <p:cNvSpPr txBox="1"/>
          <p:nvPr/>
        </p:nvSpPr>
        <p:spPr>
          <a:xfrm>
            <a:off x="601980" y="812800"/>
            <a:ext cx="10988040" cy="762000"/>
          </a:xfrm>
          <a:prstGeom prst="rect">
            <a:avLst/>
          </a:prstGeom>
          <a:noFill/>
        </p:spPr>
        <p:txBody>
          <a:bodyPr wrap="square" lIns="0" rIns="0" tIns="0" bIns="0" anchor="t"/>
          <a:lstStyle/>
          <a:p>
            <a:pPr algn="r" rtl="1">
              <a:lnSpc>
                <a:spcPts val="6000"/>
              </a:lnSpc>
            </a:pPr>
            <a:r>
              <a:rPr sz="4400" b="1" i="0" lang="he-IL">
                <a:solidFill>
                  <a:srgbClr val="3B2A1A"/>
                </a:solidFill>
                <a:latin typeface="Frank Ruhl Libre"/>
                <a:cs typeface="Frank Ruhl Libre"/>
                <a:ea typeface="Frank Ruhl Libre"/>
              </a:rPr>
              <a:t>מפת מושגים</a:t>
            </a:r>
          </a:p>
        </p:txBody>
      </p:sp>
      <p:sp>
        <p:nvSpPr>
          <p:cNvPr id="5" name="TextBox 4"/>
          <p:cNvSpPr txBox="1"/>
          <p:nvPr/>
        </p:nvSpPr>
        <p:spPr>
          <a:xfrm>
            <a:off x="4853305" y="3524250"/>
            <a:ext cx="2485390" cy="952500"/>
          </a:xfrm>
          <a:prstGeom prst="rect">
            <a:avLst/>
          </a:prstGeom>
          <a:noFill/>
        </p:spPr>
        <p:txBody>
          <a:bodyPr wrap="square" lIns="0" rIns="0" tIns="0" bIns="0" anchor="ctr"/>
          <a:lstStyle/>
          <a:p>
            <a:pPr algn="ctr" rtl="1">
              <a:lnSpc>
                <a:spcPts val="3105"/>
              </a:lnSpc>
            </a:pPr>
            <a:r>
              <a:rPr sz="2700" b="1" i="0" lang="he-IL">
                <a:solidFill>
                  <a:srgbClr val="F6EAD0"/>
                </a:solidFill>
                <a:latin typeface="Frank Ruhl Libre"/>
                <a:cs typeface="Frank Ruhl Libre"/>
                <a:ea typeface="Frank Ruhl Libre"/>
              </a:rPr>
              <a:t>המן וגזרת ההשמדה</a:t>
            </a:r>
          </a:p>
        </p:txBody>
      </p:sp>
      <p:sp>
        <p:nvSpPr>
          <p:cNvPr id="6" name="TextBox 5"/>
          <p:cNvSpPr txBox="1"/>
          <p:nvPr/>
        </p:nvSpPr>
        <p:spPr>
          <a:xfrm>
            <a:off x="8003794" y="1841500"/>
            <a:ext cx="3296412" cy="1016000"/>
          </a:xfrm>
          <a:prstGeom prst="rect">
            <a:avLst/>
          </a:prstGeom>
          <a:noFill/>
        </p:spPr>
        <p:txBody>
          <a:bodyPr wrap="square" lIns="0" rIns="0" tIns="0" bIns="0" anchor="ctr"/>
          <a:lstStyle/>
          <a:p>
            <a:pPr algn="r" rtl="1">
              <a:lnSpc>
                <a:spcPts val="2014"/>
              </a:lnSpc>
            </a:pPr>
            <a:r>
              <a:rPr sz="1550" b="0" i="0" lang="he-IL">
                <a:solidFill>
                  <a:srgbClr val="3B2A1A"/>
                </a:solidFill>
                <a:latin typeface="David Libre"/>
                <a:cs typeface="David Libre"/>
                <a:ea typeface="David Libre"/>
              </a:rPr>
              <a:t>המן ומרדכי</a:t>
            </a:r>
          </a:p>
        </p:txBody>
      </p:sp>
      <p:sp>
        <p:nvSpPr>
          <p:cNvPr id="7" name="TextBox 6"/>
          <p:cNvSpPr txBox="1"/>
          <p:nvPr/>
        </p:nvSpPr>
        <p:spPr>
          <a:xfrm>
            <a:off x="891794" y="1841500"/>
            <a:ext cx="3296412" cy="1016000"/>
          </a:xfrm>
          <a:prstGeom prst="rect">
            <a:avLst/>
          </a:prstGeom>
          <a:noFill/>
        </p:spPr>
        <p:txBody>
          <a:bodyPr wrap="square" lIns="0" rIns="0" tIns="0" bIns="0" anchor="ctr"/>
          <a:lstStyle/>
          <a:p>
            <a:pPr algn="r" rtl="1">
              <a:lnSpc>
                <a:spcPts val="2014"/>
              </a:lnSpc>
            </a:pPr>
            <a:r>
              <a:rPr sz="1550" b="0" i="0" lang="he-IL">
                <a:solidFill>
                  <a:srgbClr val="3B2A1A"/>
                </a:solidFill>
                <a:latin typeface="David Libre"/>
                <a:cs typeface="David Libre"/>
                <a:ea typeface="David Libre"/>
              </a:rPr>
              <a:t>הפור</a:t>
            </a:r>
          </a:p>
        </p:txBody>
      </p:sp>
      <p:sp>
        <p:nvSpPr>
          <p:cNvPr id="8" name="TextBox 7"/>
          <p:cNvSpPr txBox="1"/>
          <p:nvPr/>
        </p:nvSpPr>
        <p:spPr>
          <a:xfrm>
            <a:off x="8003794" y="3492500"/>
            <a:ext cx="3296412" cy="1016000"/>
          </a:xfrm>
          <a:prstGeom prst="rect">
            <a:avLst/>
          </a:prstGeom>
          <a:noFill/>
        </p:spPr>
        <p:txBody>
          <a:bodyPr wrap="square" lIns="0" rIns="0" tIns="0" bIns="0" anchor="ctr"/>
          <a:lstStyle/>
          <a:p>
            <a:pPr algn="r" rtl="1">
              <a:lnSpc>
                <a:spcPts val="2014"/>
              </a:lnSpc>
            </a:pPr>
            <a:r>
              <a:rPr sz="1550" b="0" i="0" lang="he-IL">
                <a:solidFill>
                  <a:srgbClr val="3B2A1A"/>
                </a:solidFill>
                <a:latin typeface="David Libre"/>
                <a:cs typeface="David Libre"/>
                <a:ea typeface="David Libre"/>
              </a:rPr>
              <a:t>ספרי הגזרה</a:t>
            </a:r>
          </a:p>
        </p:txBody>
      </p:sp>
      <p:sp>
        <p:nvSpPr>
          <p:cNvPr id="9" name="TextBox 8"/>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7A4E2A"/>
                </a:solidFill>
                <a:latin typeface="David Libre"/>
                <a:cs typeface="David Libre"/>
                <a:ea typeface="David Libre"/>
              </a:rPr>
              <a:t>16</a:t>
            </a:r>
          </a:p>
        </p:txBody>
      </p:sp>
    </p:spTree>
  </p:cSld>
  <p:clrMapOvr>
    <a:masterClrMapping/>
  </p:clrMapOvr>
</p:sld>
</file>

<file path=ppt/slides/slide1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7.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9605267" y="508000"/>
            <a:ext cx="1685032" cy="304800"/>
          </a:xfrm>
          <a:prstGeom prst="rect">
            <a:avLst/>
          </a:prstGeom>
          <a:noFill/>
        </p:spPr>
        <p:txBody>
          <a:bodyPr wrap="square" lIns="0" rIns="0" tIns="0" bIns="0" anchor="t"/>
          <a:lstStyle/>
          <a:p>
            <a:pPr algn="r" rtl="1">
              <a:lnSpc>
                <a:spcPts val="2400"/>
              </a:lnSpc>
            </a:pPr>
            <a:r>
              <a:rPr sz="1600" b="1" i="0" lang="he-IL">
                <a:solidFill>
                  <a:srgbClr val="F6EAD0"/>
                </a:solidFill>
                <a:latin typeface="Frank Ruhl Libre"/>
                <a:cs typeface="Frank Ruhl Libre"/>
                <a:ea typeface="Frank Ruhl Libre"/>
              </a:rPr>
              <a:t>תרגול לקראת הבגרות</a:t>
            </a:r>
          </a:p>
        </p:txBody>
      </p:sp>
      <p:sp>
        <p:nvSpPr>
          <p:cNvPr id="4" name="TextBox 3"/>
          <p:cNvSpPr txBox="1"/>
          <p:nvPr/>
        </p:nvSpPr>
        <p:spPr>
          <a:xfrm>
            <a:off x="601980" y="812800"/>
            <a:ext cx="10988040" cy="762000"/>
          </a:xfrm>
          <a:prstGeom prst="rect">
            <a:avLst/>
          </a:prstGeom>
          <a:noFill/>
        </p:spPr>
        <p:txBody>
          <a:bodyPr wrap="square" lIns="0" rIns="0" tIns="0" bIns="0" anchor="t"/>
          <a:lstStyle/>
          <a:p>
            <a:pPr algn="r" rtl="1">
              <a:lnSpc>
                <a:spcPts val="6000"/>
              </a:lnSpc>
            </a:pPr>
            <a:r>
              <a:rPr sz="4400" b="1" i="0" lang="he-IL">
                <a:solidFill>
                  <a:srgbClr val="3B2A1A"/>
                </a:solidFill>
                <a:latin typeface="Frank Ruhl Libre"/>
                <a:cs typeface="Frank Ruhl Libre"/>
                <a:ea typeface="Frank Ruhl Libre"/>
              </a:rPr>
              <a:t>שאלה בסגנון בגרות</a:t>
            </a:r>
          </a:p>
        </p:txBody>
      </p:sp>
      <p:sp>
        <p:nvSpPr>
          <p:cNvPr id="5" name="TextBox 4"/>
          <p:cNvSpPr txBox="1"/>
          <p:nvPr/>
        </p:nvSpPr>
        <p:spPr>
          <a:xfrm>
            <a:off x="929005" y="1905000"/>
            <a:ext cx="10333990" cy="4191000"/>
          </a:xfrm>
          <a:prstGeom prst="rect">
            <a:avLst/>
          </a:prstGeom>
          <a:noFill/>
        </p:spPr>
        <p:txBody>
          <a:bodyPr wrap="square" lIns="0" rIns="0" tIns="0" bIns="0" anchor="t"/>
          <a:lstStyle/>
          <a:p>
            <a:pPr algn="r" rtl="1">
              <a:lnSpc>
                <a:spcPts val="3000"/>
              </a:lnSpc>
            </a:pPr>
            <a:r>
              <a:rPr sz="2000" b="0" i="0" lang="he-IL">
                <a:solidFill>
                  <a:srgbClr val="3B2A1A"/>
                </a:solidFill>
                <a:latin typeface="David Libre"/>
                <a:cs typeface="David Libre"/>
                <a:ea typeface="David Libre"/>
              </a:rPr>
              <a:t>(קיץ תשפ"ה (שאלון 1362))</a:t>
            </a:r>
          </a:p>
          <a:p>
            <a:pPr algn="r" rtl="1">
              <a:lnSpc>
                <a:spcPts val="3000"/>
              </a:lnSpc>
            </a:pPr>
            <a:r>
              <a:rPr sz="2000" b="0" i="0" lang="he-IL">
                <a:solidFill>
                  <a:srgbClr val="3B2A1A"/>
                </a:solidFill>
                <a:latin typeface="David Libre"/>
                <a:cs typeface="David Libre"/>
                <a:ea typeface="David Libre"/>
              </a:rPr>
              <a:t>3. קראו אסתר, פרק ג', פסוקים א'–ו'.</a:t>
            </a:r>
          </a:p>
          <a:p>
            <a:pPr algn="r" rtl="1">
              <a:lnSpc>
                <a:spcPts val="3000"/>
              </a:lnSpc>
            </a:pPr>
            <a:r>
              <a:rPr sz="2000" b="0" i="0" lang="he-IL">
                <a:solidFill>
                  <a:srgbClr val="3B2A1A"/>
                </a:solidFill>
                <a:latin typeface="David Libre"/>
                <a:cs typeface="David Libre"/>
                <a:ea typeface="David Libre"/>
              </a:rPr>
              <a:t>א. קראו את דברי אדל ברלין שלפניכם.</a:t>
            </a:r>
          </a:p>
          <a:p>
            <a:pPr algn="r" rtl="1">
              <a:lnSpc>
                <a:spcPts val="3000"/>
              </a:lnSpc>
            </a:pPr>
            <a:r>
              <a:rPr sz="2000" b="0" i="0" lang="he-IL">
                <a:solidFill>
                  <a:srgbClr val="3B2A1A"/>
                </a:solidFill>
                <a:latin typeface="David Libre"/>
                <a:cs typeface="David Libre"/>
                <a:ea typeface="David Libre"/>
              </a:rPr>
              <a:t>המן... חרד לדימויו ונשלט בידי רגשותיו. תגובתו, כמו זו של המלך בפרק א', מופרזת מעבר לסביר.</a:t>
            </a:r>
          </a:p>
          <a:p>
            <a:pPr algn="r" rtl="1">
              <a:lnSpc>
                <a:spcPts val="3000"/>
              </a:lnSpc>
            </a:pPr>
            <a:r>
              <a:rPr sz="2000" b="0" i="0" lang="he-IL">
                <a:solidFill>
                  <a:srgbClr val="3B2A1A"/>
                </a:solidFill>
                <a:latin typeface="David Libre"/>
                <a:cs typeface="David Libre"/>
                <a:ea typeface="David Libre"/>
              </a:rPr>
              <a:t>(א' ברלין, פירוש למגילת אסתר, מקרא לישראל, עמ' 91)</a:t>
            </a:r>
          </a:p>
          <a:p>
            <a:pPr algn="r" rtl="1">
              <a:lnSpc>
                <a:spcPts val="3000"/>
              </a:lnSpc>
            </a:pPr>
            <a:r>
              <a:rPr sz="2000" b="0" i="0" lang="he-IL">
                <a:solidFill>
                  <a:srgbClr val="3B2A1A"/>
                </a:solidFill>
                <a:latin typeface="David Libre"/>
                <a:cs typeface="David Libre"/>
                <a:ea typeface="David Libre"/>
              </a:rPr>
              <a:t>(1) הביאו דוגמה אחת לביסוס טענתה של א' ברלין בנוגע לחרדה של המן ודוגמה אחת בנוגע לתגובתו המופרזת. הסבירו את דבריכם, ובססו אותם על הכתוב. (5 נקודות)</a:t>
            </a:r>
          </a:p>
          <a:p>
            <a:pPr algn="r" rtl="1">
              <a:lnSpc>
                <a:spcPts val="3000"/>
              </a:lnSpc>
            </a:pPr>
            <a:r>
              <a:rPr sz="2000" b="0" i="0" lang="he-IL">
                <a:solidFill>
                  <a:srgbClr val="3B2A1A"/>
                </a:solidFill>
                <a:latin typeface="David Libre"/>
                <a:cs typeface="David Libre"/>
                <a:ea typeface="David Libre"/>
              </a:rPr>
              <a:t>(2) קראו גם אסתר, פרק א', פסוקים ט"ו–כ"ב.</a:t>
            </a:r>
          </a:p>
          <a:p>
            <a:pPr algn="r" rtl="1">
              <a:lnSpc>
                <a:spcPts val="3000"/>
              </a:lnSpc>
            </a:pPr>
            <a:r>
              <a:rPr sz="2000" b="0" i="0" lang="he-IL">
                <a:solidFill>
                  <a:srgbClr val="3B2A1A"/>
                </a:solidFill>
                <a:latin typeface="David Libre"/>
                <a:cs typeface="David Libre"/>
                <a:ea typeface="David Libre"/>
              </a:rPr>
              <a:t>מדוע קובעת א' ברלין כי גם תגובתו של המלך מופרזת? הסבירו את דבריכם, ובססו אותם על הכתוב. (3 נקודות)</a:t>
            </a:r>
          </a:p>
        </p:txBody>
      </p:sp>
      <p:sp>
        <p:nvSpPr>
          <p:cNvPr id="6" name="TextBox 5"/>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7A4E2A"/>
                </a:solidFill>
                <a:latin typeface="David Libre"/>
                <a:cs typeface="David Libre"/>
                <a:ea typeface="David Libre"/>
              </a:rPr>
              <a:t>17</a:t>
            </a:r>
          </a:p>
        </p:txBody>
      </p:sp>
    </p:spTree>
  </p:cSld>
  <p:clrMapOvr>
    <a:masterClrMapping/>
  </p:clrMapOvr>
</p:sld>
</file>

<file path=ppt/slides/slide1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8.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10649743" y="508000"/>
            <a:ext cx="640556" cy="304800"/>
          </a:xfrm>
          <a:prstGeom prst="rect">
            <a:avLst/>
          </a:prstGeom>
          <a:noFill/>
        </p:spPr>
        <p:txBody>
          <a:bodyPr wrap="square" lIns="0" rIns="0" tIns="0" bIns="0" anchor="t"/>
          <a:lstStyle/>
          <a:p>
            <a:pPr algn="r" rtl="1">
              <a:lnSpc>
                <a:spcPts val="2400"/>
              </a:lnSpc>
            </a:pPr>
            <a:r>
              <a:rPr sz="1600" b="1" i="0" lang="he-IL">
                <a:solidFill>
                  <a:srgbClr val="F6EAD0"/>
                </a:solidFill>
                <a:latin typeface="Frank Ruhl Libre"/>
                <a:cs typeface="Frank Ruhl Libre"/>
                <a:ea typeface="Frank Ruhl Libre"/>
              </a:rPr>
              <a:t>תשובות</a:t>
            </a:r>
          </a:p>
        </p:txBody>
      </p:sp>
      <p:sp>
        <p:nvSpPr>
          <p:cNvPr id="4" name="TextBox 3"/>
          <p:cNvSpPr txBox="1"/>
          <p:nvPr/>
        </p:nvSpPr>
        <p:spPr>
          <a:xfrm>
            <a:off x="601980" y="812800"/>
            <a:ext cx="10988040" cy="762000"/>
          </a:xfrm>
          <a:prstGeom prst="rect">
            <a:avLst/>
          </a:prstGeom>
          <a:noFill/>
        </p:spPr>
        <p:txBody>
          <a:bodyPr wrap="square" lIns="0" rIns="0" tIns="0" bIns="0" anchor="t"/>
          <a:lstStyle/>
          <a:p>
            <a:pPr algn="r" rtl="1">
              <a:lnSpc>
                <a:spcPts val="6000"/>
              </a:lnSpc>
            </a:pPr>
            <a:r>
              <a:rPr sz="4400" b="1" i="0" lang="he-IL">
                <a:solidFill>
                  <a:srgbClr val="3B2A1A"/>
                </a:solidFill>
                <a:latin typeface="Frank Ruhl Libre"/>
                <a:cs typeface="Frank Ruhl Libre"/>
                <a:ea typeface="Frank Ruhl Libre"/>
              </a:rPr>
              <a:t>תשובה לשאלה 1</a:t>
            </a:r>
          </a:p>
        </p:txBody>
      </p:sp>
      <p:sp>
        <p:nvSpPr>
          <p:cNvPr id="5" name="TextBox 4"/>
          <p:cNvSpPr txBox="1"/>
          <p:nvPr/>
        </p:nvSpPr>
        <p:spPr>
          <a:xfrm>
            <a:off x="863600" y="1778000"/>
            <a:ext cx="10464800" cy="825500"/>
          </a:xfrm>
          <a:prstGeom prst="rect">
            <a:avLst/>
          </a:prstGeom>
          <a:noFill/>
        </p:spPr>
        <p:txBody>
          <a:bodyPr wrap="square" lIns="0" rIns="0" tIns="0" bIns="0" anchor="t"/>
          <a:lstStyle/>
          <a:p>
            <a:pPr algn="r" rtl="1">
              <a:lnSpc>
                <a:spcPts val="2025"/>
              </a:lnSpc>
            </a:pPr>
            <a:r>
              <a:rPr sz="1500" b="0" i="0" lang="he-IL">
                <a:solidFill>
                  <a:srgbClr val="8C2B1E"/>
                </a:solidFill>
                <a:latin typeface="David Libre"/>
                <a:cs typeface="David Libre"/>
                <a:ea typeface="David Libre"/>
              </a:rPr>
              <a:t>קראו פסוקים א׳–ו׳ («המן ומרדכי»). מה מתואר בקטע? הביאו ראיה מן הכתוב.</a:t>
            </a:r>
          </a:p>
        </p:txBody>
      </p:sp>
      <p:sp>
        <p:nvSpPr>
          <p:cNvPr id="6" name="TextBox 5"/>
          <p:cNvSpPr txBox="1"/>
          <p:nvPr/>
        </p:nvSpPr>
        <p:spPr>
          <a:xfrm>
            <a:off x="863600" y="2921000"/>
            <a:ext cx="10464800" cy="3111500"/>
          </a:xfrm>
          <a:prstGeom prst="rect">
            <a:avLst/>
          </a:prstGeom>
          <a:noFill/>
        </p:spPr>
        <p:txBody>
          <a:bodyPr wrap="square" lIns="0" rIns="0" tIns="0" bIns="0" anchor="t"/>
          <a:lstStyle/>
          <a:p>
            <a:pPr algn="r" rtl="1">
              <a:lnSpc>
                <a:spcPts val="2850"/>
              </a:lnSpc>
            </a:pPr>
            <a:r>
              <a:rPr sz="1900" b="0" i="0" lang="he-IL">
                <a:solidFill>
                  <a:srgbClr val="3B2A1A"/>
                </a:solidFill>
                <a:latin typeface="David Libre"/>
                <a:cs typeface="David Libre"/>
                <a:ea typeface="David Libre"/>
              </a:rPr>
              <a:t>המלך מגדל את המן בן המדתא האגגי ווישימו את כסאו מעל כל השרים אשר אתו. כל עבדי המלך כורעים ומשתחווים להמן, ״כי כן צוה לו המלך״. ״ומרדכי לא יכרע ולא ישתחוה״.</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7A4E2A"/>
                </a:solidFill>
                <a:latin typeface="David Libre"/>
                <a:cs typeface="David Libre"/>
                <a:ea typeface="David Libre"/>
              </a:rPr>
              <a:t>18</a:t>
            </a:r>
          </a:p>
        </p:txBody>
      </p:sp>
    </p:spTree>
  </p:cSld>
  <p:clrMapOvr>
    <a:masterClrMapping/>
  </p:clrMapOvr>
</p:sld>
</file>

<file path=ppt/slides/slide1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8.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10649743" y="508000"/>
            <a:ext cx="640556" cy="304800"/>
          </a:xfrm>
          <a:prstGeom prst="rect">
            <a:avLst/>
          </a:prstGeom>
          <a:noFill/>
        </p:spPr>
        <p:txBody>
          <a:bodyPr wrap="square" lIns="0" rIns="0" tIns="0" bIns="0" anchor="t"/>
          <a:lstStyle/>
          <a:p>
            <a:pPr algn="r" rtl="1">
              <a:lnSpc>
                <a:spcPts val="2400"/>
              </a:lnSpc>
            </a:pPr>
            <a:r>
              <a:rPr sz="1600" b="1" i="0" lang="he-IL">
                <a:solidFill>
                  <a:srgbClr val="F6EAD0"/>
                </a:solidFill>
                <a:latin typeface="Frank Ruhl Libre"/>
                <a:cs typeface="Frank Ruhl Libre"/>
                <a:ea typeface="Frank Ruhl Libre"/>
              </a:rPr>
              <a:t>תשובות</a:t>
            </a:r>
          </a:p>
        </p:txBody>
      </p:sp>
      <p:sp>
        <p:nvSpPr>
          <p:cNvPr id="4" name="TextBox 3"/>
          <p:cNvSpPr txBox="1"/>
          <p:nvPr/>
        </p:nvSpPr>
        <p:spPr>
          <a:xfrm>
            <a:off x="601980" y="812800"/>
            <a:ext cx="10988040" cy="762000"/>
          </a:xfrm>
          <a:prstGeom prst="rect">
            <a:avLst/>
          </a:prstGeom>
          <a:noFill/>
        </p:spPr>
        <p:txBody>
          <a:bodyPr wrap="square" lIns="0" rIns="0" tIns="0" bIns="0" anchor="t"/>
          <a:lstStyle/>
          <a:p>
            <a:pPr algn="r" rtl="1">
              <a:lnSpc>
                <a:spcPts val="6000"/>
              </a:lnSpc>
            </a:pPr>
            <a:r>
              <a:rPr sz="4400" b="1" i="0" lang="he-IL">
                <a:solidFill>
                  <a:srgbClr val="3B2A1A"/>
                </a:solidFill>
                <a:latin typeface="Frank Ruhl Libre"/>
                <a:cs typeface="Frank Ruhl Libre"/>
                <a:ea typeface="Frank Ruhl Libre"/>
              </a:rPr>
              <a:t>תשובה לשאלה 2</a:t>
            </a:r>
          </a:p>
        </p:txBody>
      </p:sp>
      <p:sp>
        <p:nvSpPr>
          <p:cNvPr id="5" name="TextBox 4"/>
          <p:cNvSpPr txBox="1"/>
          <p:nvPr/>
        </p:nvSpPr>
        <p:spPr>
          <a:xfrm>
            <a:off x="863600" y="1778000"/>
            <a:ext cx="10464800" cy="825500"/>
          </a:xfrm>
          <a:prstGeom prst="rect">
            <a:avLst/>
          </a:prstGeom>
          <a:noFill/>
        </p:spPr>
        <p:txBody>
          <a:bodyPr wrap="square" lIns="0" rIns="0" tIns="0" bIns="0" anchor="t"/>
          <a:lstStyle/>
          <a:p>
            <a:pPr algn="r" rtl="1">
              <a:lnSpc>
                <a:spcPts val="2025"/>
              </a:lnSpc>
            </a:pPr>
            <a:r>
              <a:rPr sz="1500" b="0" i="0" lang="he-IL">
                <a:solidFill>
                  <a:srgbClr val="8C2B1E"/>
                </a:solidFill>
                <a:latin typeface="David Libre"/>
                <a:cs typeface="David Libre"/>
                <a:ea typeface="David Libre"/>
              </a:rPr>
              <a:t>קראו פסוקים ז׳–י״א («הפור»). מה מתואר בקטע? הביאו ראיה מן הכתוב.</a:t>
            </a:r>
          </a:p>
        </p:txBody>
      </p:sp>
      <p:sp>
        <p:nvSpPr>
          <p:cNvPr id="6" name="TextBox 5"/>
          <p:cNvSpPr txBox="1"/>
          <p:nvPr/>
        </p:nvSpPr>
        <p:spPr>
          <a:xfrm>
            <a:off x="863600" y="2921000"/>
            <a:ext cx="10464800" cy="3111500"/>
          </a:xfrm>
          <a:prstGeom prst="rect">
            <a:avLst/>
          </a:prstGeom>
          <a:noFill/>
        </p:spPr>
        <p:txBody>
          <a:bodyPr wrap="square" lIns="0" rIns="0" tIns="0" bIns="0" anchor="t"/>
          <a:lstStyle/>
          <a:p>
            <a:pPr algn="r" rtl="1">
              <a:lnSpc>
                <a:spcPts val="2850"/>
              </a:lnSpc>
            </a:pPr>
            <a:r>
              <a:rPr sz="1900" b="0" i="0" lang="he-IL">
                <a:solidFill>
                  <a:srgbClr val="3B2A1A"/>
                </a:solidFill>
                <a:latin typeface="David Libre"/>
                <a:cs typeface="David Libre"/>
                <a:ea typeface="David Libre"/>
              </a:rPr>
              <a:t>בחודש ניסן בשנה השתים עשרה, ״הפיל פור הוא הגורל לפני המן מיום ליום ומחדש לחדש שנים עשר הוא חדש אדר״. מכאן שם החג פורים. הגורל מראה שהמן מתכנן בבחירה חיצונית ולא מחליט לבד.</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7A4E2A"/>
                </a:solidFill>
                <a:latin typeface="David Libre"/>
                <a:cs typeface="David Libre"/>
                <a:ea typeface="David Libre"/>
              </a:rPr>
              <a:t>19</a:t>
            </a:r>
          </a:p>
        </p:txBody>
      </p:sp>
    </p:spTree>
  </p:cSld>
  <p:clrMapOvr>
    <a:masterClrMapping/>
  </p:clrMapOvr>
</p:sld>
</file>

<file path=ppt/slides/slide2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8.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10649743" y="508000"/>
            <a:ext cx="640556" cy="304800"/>
          </a:xfrm>
          <a:prstGeom prst="rect">
            <a:avLst/>
          </a:prstGeom>
          <a:noFill/>
        </p:spPr>
        <p:txBody>
          <a:bodyPr wrap="square" lIns="0" rIns="0" tIns="0" bIns="0" anchor="t"/>
          <a:lstStyle/>
          <a:p>
            <a:pPr algn="r" rtl="1">
              <a:lnSpc>
                <a:spcPts val="2400"/>
              </a:lnSpc>
            </a:pPr>
            <a:r>
              <a:rPr sz="1600" b="1" i="0" lang="he-IL">
                <a:solidFill>
                  <a:srgbClr val="F6EAD0"/>
                </a:solidFill>
                <a:latin typeface="Frank Ruhl Libre"/>
                <a:cs typeface="Frank Ruhl Libre"/>
                <a:ea typeface="Frank Ruhl Libre"/>
              </a:rPr>
              <a:t>תשובות</a:t>
            </a:r>
          </a:p>
        </p:txBody>
      </p:sp>
      <p:sp>
        <p:nvSpPr>
          <p:cNvPr id="4" name="TextBox 3"/>
          <p:cNvSpPr txBox="1"/>
          <p:nvPr/>
        </p:nvSpPr>
        <p:spPr>
          <a:xfrm>
            <a:off x="601980" y="812800"/>
            <a:ext cx="10988040" cy="762000"/>
          </a:xfrm>
          <a:prstGeom prst="rect">
            <a:avLst/>
          </a:prstGeom>
          <a:noFill/>
        </p:spPr>
        <p:txBody>
          <a:bodyPr wrap="square" lIns="0" rIns="0" tIns="0" bIns="0" anchor="t"/>
          <a:lstStyle/>
          <a:p>
            <a:pPr algn="r" rtl="1">
              <a:lnSpc>
                <a:spcPts val="6000"/>
              </a:lnSpc>
            </a:pPr>
            <a:r>
              <a:rPr sz="4400" b="1" i="0" lang="he-IL">
                <a:solidFill>
                  <a:srgbClr val="3B2A1A"/>
                </a:solidFill>
                <a:latin typeface="Frank Ruhl Libre"/>
                <a:cs typeface="Frank Ruhl Libre"/>
                <a:ea typeface="Frank Ruhl Libre"/>
              </a:rPr>
              <a:t>תשובה לשאלה 3</a:t>
            </a:r>
          </a:p>
        </p:txBody>
      </p:sp>
      <p:sp>
        <p:nvSpPr>
          <p:cNvPr id="5" name="TextBox 4"/>
          <p:cNvSpPr txBox="1"/>
          <p:nvPr/>
        </p:nvSpPr>
        <p:spPr>
          <a:xfrm>
            <a:off x="863600" y="1778000"/>
            <a:ext cx="10464800" cy="825500"/>
          </a:xfrm>
          <a:prstGeom prst="rect">
            <a:avLst/>
          </a:prstGeom>
          <a:noFill/>
        </p:spPr>
        <p:txBody>
          <a:bodyPr wrap="square" lIns="0" rIns="0" tIns="0" bIns="0" anchor="t"/>
          <a:lstStyle/>
          <a:p>
            <a:pPr algn="r" rtl="1">
              <a:lnSpc>
                <a:spcPts val="2025"/>
              </a:lnSpc>
            </a:pPr>
            <a:r>
              <a:rPr sz="1500" b="0" i="0" lang="he-IL">
                <a:solidFill>
                  <a:srgbClr val="8C2B1E"/>
                </a:solidFill>
                <a:latin typeface="David Libre"/>
                <a:cs typeface="David Libre"/>
                <a:ea typeface="David Libre"/>
              </a:rPr>
              <a:t>קראו פסוקים י״ב–ט״ו («ספרי הגזרה»). מה מתואר בקטע? הביאו ראיה מן הכתוב.</a:t>
            </a:r>
          </a:p>
        </p:txBody>
      </p:sp>
      <p:sp>
        <p:nvSpPr>
          <p:cNvPr id="6" name="TextBox 5"/>
          <p:cNvSpPr txBox="1"/>
          <p:nvPr/>
        </p:nvSpPr>
        <p:spPr>
          <a:xfrm>
            <a:off x="863600" y="2921000"/>
            <a:ext cx="10464800" cy="3111500"/>
          </a:xfrm>
          <a:prstGeom prst="rect">
            <a:avLst/>
          </a:prstGeom>
          <a:noFill/>
        </p:spPr>
        <p:txBody>
          <a:bodyPr wrap="square" lIns="0" rIns="0" tIns="0" bIns="0" anchor="t"/>
          <a:lstStyle/>
          <a:p>
            <a:pPr algn="r" rtl="1">
              <a:lnSpc>
                <a:spcPts val="2850"/>
              </a:lnSpc>
            </a:pPr>
            <a:r>
              <a:rPr sz="1900" b="0" i="0" lang="he-IL">
                <a:solidFill>
                  <a:srgbClr val="3B2A1A"/>
                </a:solidFill>
                <a:latin typeface="David Libre"/>
                <a:cs typeface="David Libre"/>
                <a:ea typeface="David Libre"/>
              </a:rPr>
              <a:t>בשלושה עשר בניסן נקראים סופרי המלך, ונכתב ספר לפי כל אשר ציווה המן: ״להשמיד להרג ולאבד את כל היהודים מנער ועד זקן טף ונשים ביום אחד בשלושה עשר לחדש שנים עשר... ושללם לבוז״. הספרים נשלחים ברצים לכל מדינות המלך.</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7A4E2A"/>
                </a:solidFill>
                <a:latin typeface="David Libre"/>
                <a:cs typeface="David Libre"/>
                <a:ea typeface="David Libre"/>
              </a:rPr>
              <a:t>20</a:t>
            </a:r>
          </a:p>
        </p:txBody>
      </p:sp>
    </p:spTree>
  </p:cSld>
  <p:clrMapOvr>
    <a:masterClrMapping/>
  </p:clrMapOvr>
</p:sld>
</file>

<file path=ppt/slides/slide2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8.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10649743" y="508000"/>
            <a:ext cx="640556" cy="304800"/>
          </a:xfrm>
          <a:prstGeom prst="rect">
            <a:avLst/>
          </a:prstGeom>
          <a:noFill/>
        </p:spPr>
        <p:txBody>
          <a:bodyPr wrap="square" lIns="0" rIns="0" tIns="0" bIns="0" anchor="t"/>
          <a:lstStyle/>
          <a:p>
            <a:pPr algn="r" rtl="1">
              <a:lnSpc>
                <a:spcPts val="2400"/>
              </a:lnSpc>
            </a:pPr>
            <a:r>
              <a:rPr sz="1600" b="1" i="0" lang="he-IL">
                <a:solidFill>
                  <a:srgbClr val="F6EAD0"/>
                </a:solidFill>
                <a:latin typeface="Frank Ruhl Libre"/>
                <a:cs typeface="Frank Ruhl Libre"/>
                <a:ea typeface="Frank Ruhl Libre"/>
              </a:rPr>
              <a:t>תשובות</a:t>
            </a:r>
          </a:p>
        </p:txBody>
      </p:sp>
      <p:sp>
        <p:nvSpPr>
          <p:cNvPr id="4" name="TextBox 3"/>
          <p:cNvSpPr txBox="1"/>
          <p:nvPr/>
        </p:nvSpPr>
        <p:spPr>
          <a:xfrm>
            <a:off x="601980" y="812800"/>
            <a:ext cx="10988040" cy="762000"/>
          </a:xfrm>
          <a:prstGeom prst="rect">
            <a:avLst/>
          </a:prstGeom>
          <a:noFill/>
        </p:spPr>
        <p:txBody>
          <a:bodyPr wrap="square" lIns="0" rIns="0" tIns="0" bIns="0" anchor="t"/>
          <a:lstStyle/>
          <a:p>
            <a:pPr algn="r" rtl="1">
              <a:lnSpc>
                <a:spcPts val="6000"/>
              </a:lnSpc>
            </a:pPr>
            <a:r>
              <a:rPr sz="4400" b="1" i="0" lang="he-IL">
                <a:solidFill>
                  <a:srgbClr val="3B2A1A"/>
                </a:solidFill>
                <a:latin typeface="Frank Ruhl Libre"/>
                <a:cs typeface="Frank Ruhl Libre"/>
                <a:ea typeface="Frank Ruhl Libre"/>
              </a:rPr>
              <a:t>מחוון – שאלת הבגרות (1/2)</a:t>
            </a:r>
          </a:p>
        </p:txBody>
      </p:sp>
      <p:sp>
        <p:nvSpPr>
          <p:cNvPr id="5" name="TextBox 4"/>
          <p:cNvSpPr txBox="1"/>
          <p:nvPr/>
        </p:nvSpPr>
        <p:spPr>
          <a:xfrm>
            <a:off x="863600" y="1841500"/>
            <a:ext cx="10464800" cy="4318000"/>
          </a:xfrm>
          <a:prstGeom prst="rect">
            <a:avLst/>
          </a:prstGeom>
          <a:noFill/>
        </p:spPr>
        <p:txBody>
          <a:bodyPr wrap="square" lIns="0" rIns="0" tIns="0" bIns="0" anchor="t"/>
          <a:lstStyle/>
          <a:p>
            <a:pPr algn="r" rtl="1">
              <a:lnSpc>
                <a:spcPts val="2850"/>
              </a:lnSpc>
            </a:pPr>
            <a:r>
              <a:rPr sz="1900" b="0" i="0" lang="he-IL">
                <a:solidFill>
                  <a:srgbClr val="3B2A1A"/>
                </a:solidFill>
                <a:latin typeface="David Libre"/>
                <a:cs typeface="David Libre"/>
                <a:ea typeface="David Libre"/>
              </a:rPr>
              <a:t>שאלה 3</a:t>
            </a:r>
          </a:p>
          <a:p>
            <a:pPr algn="r" rtl="1">
              <a:lnSpc>
                <a:spcPts val="2850"/>
              </a:lnSpc>
            </a:pPr>
            <a:r>
              <a:rPr sz="1900" b="0" i="0" lang="he-IL">
                <a:solidFill>
                  <a:srgbClr val="3B2A1A"/>
                </a:solidFill>
                <a:latin typeface="David Libre"/>
                <a:cs typeface="David Libre"/>
                <a:ea typeface="David Libre"/>
              </a:rPr>
              <a:t>סעיף א'</a:t>
            </a:r>
          </a:p>
          <a:p>
            <a:pPr algn="r" rtl="1">
              <a:lnSpc>
                <a:spcPts val="2850"/>
              </a:lnSpc>
            </a:pPr>
            <a:r>
              <a:rPr sz="1900" b="0" i="0" lang="he-IL">
                <a:solidFill>
                  <a:srgbClr val="3B2A1A"/>
                </a:solidFill>
                <a:latin typeface="David Libre"/>
                <a:cs typeface="David Libre"/>
                <a:ea typeface="David Libre"/>
              </a:rPr>
              <a:t>(1) דוגמה בנוגע לחרדה של המן: "וירא המן כי אין מרדכי כרע ומשתחוה לו וימלא המן חמה" – המן חרד בנוגע לדימויו כשר המועדף על המלך. חשוב לו שכל נתיני הממלכה ישתחוו לפניו כפי שאישר המלך, וכאשר הוא מגלה שמרדכי אינו משתחווה לפניו הוא מגיב בכעס. הוא נשלט על ידי רגשותיו, מפחד שמעשהו של מרדכי יערער את מעמדו.</a:t>
            </a:r>
          </a:p>
          <a:p>
            <a:pPr algn="r" rtl="1">
              <a:lnSpc>
                <a:spcPts val="2850"/>
              </a:lnSpc>
            </a:pPr>
            <a:r>
              <a:rPr sz="1900" b="0" i="0" lang="he-IL">
                <a:solidFill>
                  <a:srgbClr val="3B2A1A"/>
                </a:solidFill>
                <a:latin typeface="David Libre"/>
                <a:cs typeface="David Libre"/>
                <a:ea typeface="David Libre"/>
              </a:rPr>
              <a:t>דוגמה בנוגע לתגובתו המופרזת: "ויבז בעיניו לשלח יד במרדכי לבדו כי הגידו לו את עם מרדכי ויבקש המן להשמיד את כל היהודים אשר בכל מלכות אחשורוש עם מרדכי" – המן הכועס על מרדכי, רוצה להעניש את כל בני עמו של מרדכי. הוא אינו מסתפק בעונש על מרדכי לבדו, אלא מגזים בתגובתו ומבקש להשמיד את כל העם היהודי.</a:t>
            </a:r>
          </a:p>
        </p:txBody>
      </p:sp>
      <p:sp>
        <p:nvSpPr>
          <p:cNvPr id="6" name="TextBox 5"/>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7A4E2A"/>
                </a:solidFill>
                <a:latin typeface="David Libre"/>
                <a:cs typeface="David Libre"/>
                <a:ea typeface="David Libre"/>
              </a:rPr>
              <a:t>21</a:t>
            </a:r>
          </a:p>
        </p:txBody>
      </p:sp>
    </p:spTree>
  </p:cSld>
  <p:clrMapOvr>
    <a:masterClrMapping/>
  </p:clrMapOvr>
</p:sld>
</file>

<file path=ppt/slides/slide2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8.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10649743" y="508000"/>
            <a:ext cx="640556" cy="304800"/>
          </a:xfrm>
          <a:prstGeom prst="rect">
            <a:avLst/>
          </a:prstGeom>
          <a:noFill/>
        </p:spPr>
        <p:txBody>
          <a:bodyPr wrap="square" lIns="0" rIns="0" tIns="0" bIns="0" anchor="t"/>
          <a:lstStyle/>
          <a:p>
            <a:pPr algn="r" rtl="1">
              <a:lnSpc>
                <a:spcPts val="2400"/>
              </a:lnSpc>
            </a:pPr>
            <a:r>
              <a:rPr sz="1600" b="1" i="0" lang="he-IL">
                <a:solidFill>
                  <a:srgbClr val="F6EAD0"/>
                </a:solidFill>
                <a:latin typeface="Frank Ruhl Libre"/>
                <a:cs typeface="Frank Ruhl Libre"/>
                <a:ea typeface="Frank Ruhl Libre"/>
              </a:rPr>
              <a:t>תשובות</a:t>
            </a:r>
          </a:p>
        </p:txBody>
      </p:sp>
      <p:sp>
        <p:nvSpPr>
          <p:cNvPr id="4" name="TextBox 3"/>
          <p:cNvSpPr txBox="1"/>
          <p:nvPr/>
        </p:nvSpPr>
        <p:spPr>
          <a:xfrm>
            <a:off x="601980" y="812800"/>
            <a:ext cx="10988040" cy="762000"/>
          </a:xfrm>
          <a:prstGeom prst="rect">
            <a:avLst/>
          </a:prstGeom>
          <a:noFill/>
        </p:spPr>
        <p:txBody>
          <a:bodyPr wrap="square" lIns="0" rIns="0" tIns="0" bIns="0" anchor="t"/>
          <a:lstStyle/>
          <a:p>
            <a:pPr algn="r" rtl="1">
              <a:lnSpc>
                <a:spcPts val="6000"/>
              </a:lnSpc>
            </a:pPr>
            <a:r>
              <a:rPr sz="4400" b="1" i="0" lang="he-IL">
                <a:solidFill>
                  <a:srgbClr val="3B2A1A"/>
                </a:solidFill>
                <a:latin typeface="Frank Ruhl Libre"/>
                <a:cs typeface="Frank Ruhl Libre"/>
                <a:ea typeface="Frank Ruhl Libre"/>
              </a:rPr>
              <a:t>מחוון – שאלת הבגרות (2/2)</a:t>
            </a:r>
          </a:p>
        </p:txBody>
      </p:sp>
      <p:sp>
        <p:nvSpPr>
          <p:cNvPr id="5" name="TextBox 4"/>
          <p:cNvSpPr txBox="1"/>
          <p:nvPr/>
        </p:nvSpPr>
        <p:spPr>
          <a:xfrm>
            <a:off x="863600" y="1841500"/>
            <a:ext cx="10464800" cy="4318000"/>
          </a:xfrm>
          <a:prstGeom prst="rect">
            <a:avLst/>
          </a:prstGeom>
          <a:noFill/>
        </p:spPr>
        <p:txBody>
          <a:bodyPr wrap="square" lIns="0" rIns="0" tIns="0" bIns="0" anchor="t"/>
          <a:lstStyle/>
          <a:p>
            <a:pPr algn="r" rtl="1">
              <a:lnSpc>
                <a:spcPts val="2850"/>
              </a:lnSpc>
            </a:pPr>
            <a:r>
              <a:rPr sz="1900" b="0" i="0" lang="he-IL">
                <a:solidFill>
                  <a:srgbClr val="3B2A1A"/>
                </a:solidFill>
                <a:latin typeface="David Libre"/>
                <a:cs typeface="David Libre"/>
                <a:ea typeface="David Libre"/>
              </a:rPr>
              <a:t>(2) א' ברלין קובעת שגם תגובתו של המלך מופרזת: סירובה של ושתי לבוא אל משתה המלך, עוררה באחשורוש כעס רב עד כדי כך שכינס את יועציו וחכמיו כדי להתייעץ עימם כיצד לנהוג בושתי. לביסוס: "כדת מה לעשות במלכה ושתי על אשר לא עשתה את מאמר המלך אחשורוש".</a:t>
            </a:r>
          </a:p>
          <a:p>
            <a:pPr algn="r" rtl="1">
              <a:lnSpc>
                <a:spcPts val="2850"/>
              </a:lnSpc>
            </a:pPr>
            <a:r>
              <a:rPr sz="1900" b="0" i="0" lang="he-IL">
                <a:solidFill>
                  <a:srgbClr val="3B2A1A"/>
                </a:solidFill>
                <a:latin typeface="David Libre"/>
                <a:cs typeface="David Libre"/>
                <a:ea typeface="David Libre"/>
              </a:rPr>
              <a:t>או: הבעיה האישית הופכת לבעיה ממלכתית, המלך מגיב בצורה מופרזת לסירובה של ושתי ובעקבות זאת מוציא צו גורף לכל האנשים בממלכתו, בו הוא מצווה שהגבר הוא השולט בביתו ושפתו היא המדוברת בביתו. לביסוס: "...ויעש המלך כדבר ממוכן וישלח ספרים אל מדינות המלך... להיות כל איש שורר בביתו ומדבר כלשון עמו".</a:t>
            </a:r>
          </a:p>
        </p:txBody>
      </p:sp>
      <p:sp>
        <p:nvSpPr>
          <p:cNvPr id="6" name="TextBox 5"/>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7A4E2A"/>
                </a:solidFill>
                <a:latin typeface="David Libre"/>
                <a:cs typeface="David Libre"/>
                <a:ea typeface="David Libre"/>
              </a:rPr>
              <a:t>22</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המן וגזרת ההשמדה – שאלון 1262</dc:title>
  <dc:subject/>
  <dc:creator/>
  <cp:keywords/>
  <dc:description/>
  <cp:lastModifiedBy/>
  <cp:revision>1</cp:revision>
  <dcterms:created xsi:type="dcterms:W3CDTF">2013-01-27T09:14:16Z</dcterms:created>
  <dcterms:modified xsi:type="dcterms:W3CDTF">2013-01-27T09:15:58Z</dcterms:modified>
  <cp:category/>
</cp:coreProperties>
</file>