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21250" y="1587500"/>
            <a:ext cx="6540500" cy="444500"/>
          </a:xfrm>
          <a:prstGeom prst="rect">
            <a:avLst/>
          </a:prstGeom>
          <a:noFill/>
        </p:spPr>
        <p:txBody>
          <a:bodyPr wrap="square" lIns="0" rIns="0" tIns="0" bIns="0" anchor="t"/>
          <a:lstStyle/>
          <a:p>
            <a:pPr algn="r" rtl="1">
              <a:lnSpc>
                <a:spcPts val="3500"/>
              </a:lnSpc>
            </a:pPr>
            <a:r>
              <a:rPr sz="2400" b="0" i="0" lang="he-IL">
                <a:solidFill>
                  <a:srgbClr val="F5A524"/>
                </a:solidFill>
                <a:latin typeface="Secular One"/>
                <a:cs typeface="Secular One"/>
                <a:ea typeface="Secular One"/>
              </a:rPr>
              <a:t>אסתר ד׳</a:t>
            </a:r>
          </a:p>
        </p:txBody>
      </p:sp>
      <p:sp>
        <p:nvSpPr>
          <p:cNvPr id="4" name="TextBox 3"/>
          <p:cNvSpPr txBox="1"/>
          <p:nvPr/>
        </p:nvSpPr>
        <p:spPr>
          <a:xfrm>
            <a:off x="4921250" y="2032000"/>
            <a:ext cx="6540500" cy="2413000"/>
          </a:xfrm>
          <a:prstGeom prst="rect">
            <a:avLst/>
          </a:prstGeom>
          <a:noFill/>
        </p:spPr>
        <p:txBody>
          <a:bodyPr wrap="square" lIns="0" rIns="0" tIns="0" bIns="0" anchor="ctr"/>
          <a:lstStyle/>
          <a:p>
            <a:pPr algn="r" rtl="1">
              <a:lnSpc>
                <a:spcPts val="8100"/>
              </a:lnSpc>
            </a:pPr>
            <a:r>
              <a:rPr sz="7500" b="0" i="0" lang="he-IL">
                <a:solidFill>
                  <a:srgbClr val="F2EFE8"/>
                </a:solidFill>
                <a:latin typeface="Secular One"/>
                <a:cs typeface="Secular One"/>
                <a:ea typeface="Secular One"/>
              </a:rPr>
              <a:t>מרדכי ואסתר</a:t>
            </a:r>
          </a:p>
        </p:txBody>
      </p:sp>
      <p:sp>
        <p:nvSpPr>
          <p:cNvPr id="5" name="TextBox 4"/>
          <p:cNvSpPr txBox="1"/>
          <p:nvPr/>
        </p:nvSpPr>
        <p:spPr>
          <a:xfrm>
            <a:off x="4921250" y="4445000"/>
            <a:ext cx="6540500" cy="406400"/>
          </a:xfrm>
          <a:prstGeom prst="rect">
            <a:avLst/>
          </a:prstGeom>
          <a:noFill/>
        </p:spPr>
        <p:txBody>
          <a:bodyPr wrap="square" lIns="0" rIns="0" tIns="0" bIns="0" anchor="t"/>
          <a:lstStyle/>
          <a:p>
            <a:pPr algn="r" rtl="1">
              <a:lnSpc>
                <a:spcPts val="3200"/>
              </a:lnSpc>
            </a:pPr>
            <a:r>
              <a:rPr sz="2200" b="0" i="0" lang="he-IL">
                <a:solidFill>
                  <a:srgbClr val="DDDDDD"/>
                </a:solidFill>
                <a:latin typeface="Assistant"/>
                <a:cs typeface="Assistant"/>
                <a:ea typeface="Assistant"/>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מטרות השיעור</a:t>
            </a:r>
          </a:p>
        </p:txBody>
      </p:sp>
      <p:sp>
        <p:nvSpPr>
          <p:cNvPr id="5" name="TextBox 4"/>
          <p:cNvSpPr txBox="1"/>
          <p:nvPr/>
        </p:nvSpPr>
        <p:spPr>
          <a:xfrm>
            <a:off x="10706100" y="20224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1</a:t>
            </a:r>
          </a:p>
        </p:txBody>
      </p:sp>
      <p:sp>
        <p:nvSpPr>
          <p:cNvPr id="6" name="TextBox 5"/>
          <p:cNvSpPr txBox="1"/>
          <p:nvPr/>
        </p:nvSpPr>
        <p:spPr>
          <a:xfrm>
            <a:off x="4611941" y="19272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נכיר את הסיפור «מרדכי ואסתר» (אסתר ד׳) ואת הדמויות בו</a:t>
            </a:r>
          </a:p>
        </p:txBody>
      </p:sp>
      <p:sp>
        <p:nvSpPr>
          <p:cNvPr id="7" name="TextBox 6"/>
          <p:cNvSpPr txBox="1"/>
          <p:nvPr/>
        </p:nvSpPr>
        <p:spPr>
          <a:xfrm>
            <a:off x="10706100" y="31718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2</a:t>
            </a:r>
          </a:p>
        </p:txBody>
      </p:sp>
      <p:sp>
        <p:nvSpPr>
          <p:cNvPr id="8" name="TextBox 7"/>
          <p:cNvSpPr txBox="1"/>
          <p:nvPr/>
        </p:nvSpPr>
        <p:spPr>
          <a:xfrm>
            <a:off x="4611941" y="30765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נבחן כיצד הסיפור מבטא את התמה «אסתר»</a:t>
            </a:r>
          </a:p>
        </p:txBody>
      </p:sp>
      <p:sp>
        <p:nvSpPr>
          <p:cNvPr id="9" name="TextBox 8"/>
          <p:cNvSpPr txBox="1"/>
          <p:nvPr/>
        </p:nvSpPr>
        <p:spPr>
          <a:xfrm>
            <a:off x="10706100" y="43211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3</a:t>
            </a:r>
          </a:p>
        </p:txBody>
      </p:sp>
      <p:sp>
        <p:nvSpPr>
          <p:cNvPr id="10" name="TextBox 9"/>
          <p:cNvSpPr txBox="1"/>
          <p:nvPr/>
        </p:nvSpPr>
        <p:spPr>
          <a:xfrm>
            <a:off x="4611941" y="42259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נקרא פסוקי מפתח ונעמיק בפירוש רש"י ומלבי"ם</a:t>
            </a:r>
          </a:p>
        </p:txBody>
      </p:sp>
      <p:sp>
        <p:nvSpPr>
          <p:cNvPr id="11" name="TextBox 10"/>
          <p:cNvSpPr txBox="1"/>
          <p:nvPr/>
        </p:nvSpPr>
        <p:spPr>
          <a:xfrm>
            <a:off x="10706100" y="54705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4</a:t>
            </a:r>
          </a:p>
        </p:txBody>
      </p:sp>
      <p:sp>
        <p:nvSpPr>
          <p:cNvPr id="12" name="TextBox 11"/>
          <p:cNvSpPr txBox="1"/>
          <p:nvPr/>
        </p:nvSpPr>
        <p:spPr>
          <a:xfrm>
            <a:off x="4611941" y="53752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הדמויות בסיפור</a:t>
            </a:r>
          </a:p>
        </p:txBody>
      </p:sp>
      <p:sp>
        <p:nvSpPr>
          <p:cNvPr id="5" name="TextBox 4"/>
          <p:cNvSpPr txBox="1"/>
          <p:nvPr/>
        </p:nvSpPr>
        <p:spPr>
          <a:xfrm>
            <a:off x="8236966" y="2146300"/>
            <a:ext cx="2982468"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מרדכי</a:t>
            </a:r>
          </a:p>
        </p:txBody>
      </p:sp>
      <p:sp>
        <p:nvSpPr>
          <p:cNvPr id="6" name="TextBox 5"/>
          <p:cNvSpPr txBox="1"/>
          <p:nvPr/>
        </p:nvSpPr>
        <p:spPr>
          <a:xfrm>
            <a:off x="8236966" y="2705100"/>
            <a:ext cx="2982468" cy="339090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מרדכי לובש שק ואפר, ואסתר שולחת את התך לברר.</a:t>
            </a:r>
          </a:p>
        </p:txBody>
      </p:sp>
      <p:sp>
        <p:nvSpPr>
          <p:cNvPr id="7" name="TextBox 6"/>
          <p:cNvSpPr txBox="1"/>
          <p:nvPr/>
        </p:nvSpPr>
        <p:spPr>
          <a:xfrm>
            <a:off x="4604766" y="2146300"/>
            <a:ext cx="2982468"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אסתר</a:t>
            </a:r>
          </a:p>
        </p:txBody>
      </p:sp>
      <p:sp>
        <p:nvSpPr>
          <p:cNvPr id="8" name="TextBox 7"/>
          <p:cNvSpPr txBox="1"/>
          <p:nvPr/>
        </p:nvSpPr>
        <p:spPr>
          <a:xfrm>
            <a:off x="4604766" y="2705100"/>
            <a:ext cx="2982468" cy="339090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אסתר חוששת ומזכירה שאין להיכנס למלך בלי קריאה.</a:t>
            </a:r>
          </a:p>
        </p:txBody>
      </p:sp>
      <p:sp>
        <p:nvSpPr>
          <p:cNvPr id="9" name="TextBox 8"/>
          <p:cNvSpPr txBox="1"/>
          <p:nvPr/>
        </p:nvSpPr>
        <p:spPr>
          <a:xfrm>
            <a:off x="972566" y="2146300"/>
            <a:ext cx="2982468"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דינה</a:t>
            </a:r>
          </a:p>
        </p:txBody>
      </p:sp>
      <p:sp>
        <p:nvSpPr>
          <p:cNvPr id="10" name="TextBox 9"/>
          <p:cNvSpPr txBox="1"/>
          <p:nvPr/>
        </p:nvSpPr>
        <p:spPr>
          <a:xfrm>
            <a:off x="972566" y="2705100"/>
            <a:ext cx="2982468" cy="339090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ביהודים בכל מדינה יש אבל גדול וצום ובכי ומספד.</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רצף האירועים</a:t>
            </a:r>
          </a:p>
        </p:txBody>
      </p:sp>
      <p:sp>
        <p:nvSpPr>
          <p:cNvPr id="5" name="TextBox 4"/>
          <p:cNvSpPr txBox="1"/>
          <p:nvPr/>
        </p:nvSpPr>
        <p:spPr>
          <a:xfrm>
            <a:off x="994886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1</a:t>
            </a:r>
          </a:p>
        </p:txBody>
      </p:sp>
      <p:sp>
        <p:nvSpPr>
          <p:cNvPr id="6" name="TextBox 5"/>
          <p:cNvSpPr txBox="1"/>
          <p:nvPr/>
        </p:nvSpPr>
        <p:spPr>
          <a:xfrm>
            <a:off x="905740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מרדכי באבל (פסוקים א׳–ט׳)</a:t>
            </a:r>
          </a:p>
        </p:txBody>
      </p:sp>
      <p:sp>
        <p:nvSpPr>
          <p:cNvPr id="7" name="TextBox 6"/>
          <p:cNvSpPr txBox="1"/>
          <p:nvPr/>
        </p:nvSpPr>
        <p:spPr>
          <a:xfrm>
            <a:off x="7227887"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2</a:t>
            </a:r>
          </a:p>
        </p:txBody>
      </p:sp>
      <p:sp>
        <p:nvSpPr>
          <p:cNvPr id="8" name="TextBox 7"/>
          <p:cNvSpPr txBox="1"/>
          <p:nvPr/>
        </p:nvSpPr>
        <p:spPr>
          <a:xfrm>
            <a:off x="6336426"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שאלת אסתר (פסוקים י׳–י״ז)</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אסתר ד', ה'</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וַתִּקְרָא אֶסְתֵּר לַהֲתָךְ מִסָּרִיסֵי הַמֶּלֶךְ אֲשֶׁר הֶעֱמִיד לְפָנֶיהָ וַתְּצַוֵּהוּ עַל־מָרְדֳּכָי לָדַעַת </a:t>
            </a:r>
            <a:r>
              <a:rPr sz="4100" b="1" i="0" lang="he-IL">
                <a:solidFill>
                  <a:srgbClr val="F5A524"/>
                </a:solidFill>
                <a:latin typeface="Frank Ruhl Libre"/>
                <a:cs typeface="Frank Ruhl Libre"/>
                <a:ea typeface="Frank Ruhl Libre"/>
              </a:rPr>
              <a:t>מַה־זֶּה וְעַל־מַה־זֶּה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מרדכי שומע את הגזרה, קורע את בגדיו, לובש שק ואפר, ויוצא בתוך העיר וזועק זעקה גדולה ומרה.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אסתר ד', י'</a:t>
            </a:r>
          </a:p>
        </p:txBody>
      </p:sp>
      <p:sp>
        <p:nvSpPr>
          <p:cNvPr id="5" name="TextBox 4"/>
          <p:cNvSpPr txBox="1"/>
          <p:nvPr/>
        </p:nvSpPr>
        <p:spPr>
          <a:xfrm>
            <a:off x="1059815" y="3227387"/>
            <a:ext cx="10072370" cy="911225"/>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וַתֹּאמֶר אֶסְתֵּר לַהֲתָךְ וַתְּצַוֵּהוּ</a:t>
            </a:r>
            <a:r>
              <a:rPr sz="4100" b="0" i="0" lang="he-IL">
                <a:solidFill>
                  <a:srgbClr val="F2EFE8"/>
                </a:solidFill>
                <a:latin typeface="Frank Ruhl Libre"/>
                <a:cs typeface="Frank Ruhl Libre"/>
                <a:ea typeface="Frank Ruhl Libre"/>
              </a:rPr>
              <a:t> אֶל־מָרְדֳּכָי</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אסתר עונה שכל העם יודע שמי שבא אל המלך בחצר הפנימית בלי שנקרא, ״אחת דתו להמית לבד מאשר יושיט לו המלך את…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אסתר ד', ב'</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וַיָּבוֹא עַד לִפְנֵי שַׁעַר־הַמֶּלֶךְ </a:t>
            </a:r>
            <a:r>
              <a:rPr sz="4100" b="1" i="0" lang="he-IL">
                <a:solidFill>
                  <a:srgbClr val="F5A524"/>
                </a:solidFill>
                <a:latin typeface="Frank Ruhl Libre"/>
                <a:cs typeface="Frank Ruhl Libre"/>
                <a:ea typeface="Frank Ruhl Libre"/>
              </a:rPr>
              <a:t>כִּי אֵין לָבוֹא אֶל־שַׁעַר הַמֶּלֶךְ בִּלְבוּשׁ</a:t>
            </a:r>
            <a:r>
              <a:rPr sz="4100" b="0" i="0" lang="he-IL">
                <a:solidFill>
                  <a:srgbClr val="F2EFE8"/>
                </a:solidFill>
                <a:latin typeface="Frank Ruhl Libre"/>
                <a:cs typeface="Frank Ruhl Libre"/>
                <a:ea typeface="Frank Ruhl Libre"/>
              </a:rPr>
              <a:t> שָׂק</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מרדכי שומע את הגזרה, קורע את בגדיו, לובש שק ואפר, ויוצא בתוך העיר וזועק זעקה גדולה ומרה.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אסתר ד', ח'</a:t>
            </a:r>
          </a:p>
        </p:txBody>
      </p:sp>
      <p:sp>
        <p:nvSpPr>
          <p:cNvPr id="5" name="TextBox 4"/>
          <p:cNvSpPr txBox="1"/>
          <p:nvPr/>
        </p:nvSpPr>
        <p:spPr>
          <a:xfrm>
            <a:off x="1059815" y="2316162"/>
            <a:ext cx="10072370" cy="2733675"/>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וְאֶת־פַּתְשֶׁגֶן כְּתָב־הַדָּת אֲשֶׁר־נִתַּן בְּשׁוּשָׁן לְהַשְׁמִידָם נָתַן לוֹ לְהַרְאוֹת אֶת־אֶסְתֵּר וּלְהַגִּיד לָהּ וּלְצַוּוֹת עָלֶיהָ </a:t>
            </a:r>
            <a:r>
              <a:rPr sz="4100" b="1" i="0" lang="he-IL">
                <a:solidFill>
                  <a:srgbClr val="F5A524"/>
                </a:solidFill>
                <a:latin typeface="Frank Ruhl Libre"/>
                <a:cs typeface="Frank Ruhl Libre"/>
                <a:ea typeface="Frank Ruhl Libre"/>
              </a:rPr>
              <a:t>לָבוֹא אֶל־הַמֶּלֶךְ לְהִתְחַנֶּן־לוֹ וּלְבַקֵּשׁ מִלְּפָנָיו</a:t>
            </a:r>
            <a:r>
              <a:rPr sz="4100" b="0" i="0" lang="he-IL">
                <a:solidFill>
                  <a:srgbClr val="F2EFE8"/>
                </a:solidFill>
                <a:latin typeface="Frank Ruhl Libre"/>
                <a:cs typeface="Frank Ruhl Libre"/>
                <a:ea typeface="Frank Ruhl Libre"/>
              </a:rPr>
              <a:t> עַל־עַמָּהּ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אסתר שומעת ומתחלחלת, ושולחת בגדים למרדכי.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ביאורי מילים</a:t>
            </a:r>
          </a:p>
        </p:txBody>
      </p:sp>
      <p:sp>
        <p:nvSpPr>
          <p:cNvPr id="5" name="TextBox 4"/>
          <p:cNvSpPr txBox="1"/>
          <p:nvPr/>
        </p:nvSpPr>
        <p:spPr>
          <a:xfrm>
            <a:off x="8145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מילה מנחה</a:t>
            </a:r>
          </a:p>
        </p:txBody>
      </p:sp>
      <p:sp>
        <p:nvSpPr>
          <p:cNvPr id="6" name="TextBox 5"/>
          <p:cNvSpPr txBox="1"/>
          <p:nvPr/>
        </p:nvSpPr>
        <p:spPr>
          <a:xfrm>
            <a:off x="8145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262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כִּי אֵין לָבוֹא</a:t>
            </a:r>
          </a:p>
        </p:txBody>
      </p:sp>
      <p:sp>
        <p:nvSpPr>
          <p:cNvPr id="8" name="TextBox 7"/>
          <p:cNvSpPr txBox="1"/>
          <p:nvPr/>
        </p:nvSpPr>
        <p:spPr>
          <a:xfrm>
            <a:off x="45262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אֵין דֶּרֶךְ אֶרֶץ לָבוֹא אֶל שַׁעַר הַמֶּלֶךְ בִּלְבוּשׁ שָׂק.</a:t>
            </a:r>
          </a:p>
        </p:txBody>
      </p:sp>
      <p:sp>
        <p:nvSpPr>
          <p:cNvPr id="9" name="TextBox 8"/>
          <p:cNvSpPr txBox="1"/>
          <p:nvPr/>
        </p:nvSpPr>
        <p:spPr>
          <a:xfrm>
            <a:off x="906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וּמָרְדְּכַי יָדַע</a:t>
            </a:r>
          </a:p>
        </p:txBody>
      </p:sp>
      <p:sp>
        <p:nvSpPr>
          <p:cNvPr id="10" name="TextBox 9"/>
          <p:cNvSpPr txBox="1"/>
          <p:nvPr/>
        </p:nvSpPr>
        <p:spPr>
          <a:xfrm>
            <a:off x="906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בַּעַל הַחֲלוֹם אָמַר לוֹ שֶׁהִסְכִּימוּ הָעֶלְיוֹנִים עַל כָּךְ לְפִי שֶׁהִשְׁתַּחֲווּ לַצֶּלֶם בִּימֵי נְבוּכַדְנֶצַר וְשֶׁנֶּהֱנוּ מִסְּעוּדַת אֲחַשְׁוֵרוֹשׁ.</a:t>
            </a:r>
          </a:p>
        </p:txBody>
      </p:sp>
      <p:sp>
        <p:nvSpPr>
          <p:cNvPr id="11" name="TextBox 10"/>
          <p:cNvSpPr txBox="1"/>
          <p:nvPr/>
        </p:nvSpPr>
        <p:spPr>
          <a:xfrm>
            <a:off x="8145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דְּבַר הַמֶּלֶךְ וְדָתוֹ</a:t>
            </a:r>
          </a:p>
        </p:txBody>
      </p:sp>
      <p:sp>
        <p:nvSpPr>
          <p:cNvPr id="12" name="TextBox 11"/>
          <p:cNvSpPr txBox="1"/>
          <p:nvPr/>
        </p:nvSpPr>
        <p:spPr>
          <a:xfrm>
            <a:off x="8145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כְּשֶׁהַשְּׁלוּחִים נוֹשְׂאֵי הַסְּפָרִים עוֹבְרִים שָׁם נִתְּנָה הַדָּת בָּעִיר.</a:t>
            </a:r>
          </a:p>
        </p:txBody>
      </p:sp>
      <p:sp>
        <p:nvSpPr>
          <p:cNvPr id="13" name="TextBox 12"/>
          <p:cNvSpPr txBox="1"/>
          <p:nvPr/>
        </p:nvSpPr>
        <p:spPr>
          <a:xfrm>
            <a:off x="45262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פָּרָשַׁת הַכֶּסֶף</a:t>
            </a:r>
          </a:p>
        </p:txBody>
      </p:sp>
      <p:sp>
        <p:nvSpPr>
          <p:cNvPr id="14" name="TextBox 13"/>
          <p:cNvSpPr txBox="1"/>
          <p:nvPr/>
        </p:nvSpPr>
        <p:spPr>
          <a:xfrm>
            <a:off x="45262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פֵּרוּשׁ הַכֶּסֶף.</a:t>
            </a:r>
          </a:p>
        </p:txBody>
      </p:sp>
      <p:sp>
        <p:nvSpPr>
          <p:cNvPr id="15" name="TextBox 14"/>
          <p:cNvSpPr txBox="1"/>
          <p:nvPr/>
        </p:nvSpPr>
        <p:spPr>
          <a:xfrm>
            <a:off x="906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לְעֵת כָּזֹאת</a:t>
            </a:r>
          </a:p>
        </p:txBody>
      </p:sp>
      <p:sp>
        <p:nvSpPr>
          <p:cNvPr id="16" name="TextBox 15"/>
          <p:cNvSpPr txBox="1"/>
          <p:nvPr/>
        </p:nvSpPr>
        <p:spPr>
          <a:xfrm>
            <a:off x="906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שֶׁהוּא הָיָה עוֹמֵד בְּנִיסָן וּזְמַן הַהֲרֵגָה בַּאֲדָר לַשָּׁנָה הַבָּאָה.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רש"י</a:t>
            </a:r>
          </a:p>
        </p:txBody>
      </p:sp>
      <p:sp>
        <p:nvSpPr>
          <p:cNvPr id="5" name="TextBox 4"/>
          <p:cNvSpPr txBox="1"/>
          <p:nvPr/>
        </p:nvSpPr>
        <p:spPr>
          <a:xfrm>
            <a:off x="1060958" y="289688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רש"י על אסתר ד', ב'</a:t>
            </a:r>
          </a:p>
        </p:txBody>
      </p:sp>
      <p:sp>
        <p:nvSpPr>
          <p:cNvPr id="6" name="TextBox 5"/>
          <p:cNvSpPr txBox="1"/>
          <p:nvPr/>
        </p:nvSpPr>
        <p:spPr>
          <a:xfrm>
            <a:off x="1060958" y="3328689"/>
            <a:ext cx="9993884" cy="5689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כִּי אֵין לָבוֹא</a:t>
            </a:r>
            <a:r>
              <a:rPr sz="2800" b="0" i="0" lang="he-IL">
                <a:solidFill>
                  <a:srgbClr val="FFFFFF"/>
                </a:solidFill>
                <a:latin typeface="Noto Serif Hebrew"/>
                <a:cs typeface="Noto Serif Hebrew"/>
                <a:ea typeface="Noto Serif Hebrew"/>
              </a:rPr>
              <a:t>. אֵין דֶּרֶךְ אֶרֶץ לָבוֹא אֶל שַׁעַר הַמֶּלֶךְ בִּלְבוּשׁ שָׂק:</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מסביר רש"י על «כִּי אֵין לָבוֹא»?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מלבי"ם</a:t>
            </a:r>
          </a:p>
        </p:txBody>
      </p:sp>
      <p:sp>
        <p:nvSpPr>
          <p:cNvPr id="5" name="TextBox 4"/>
          <p:cNvSpPr txBox="1"/>
          <p:nvPr/>
        </p:nvSpPr>
        <p:spPr>
          <a:xfrm>
            <a:off x="1060958" y="232796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מלבי"ם על אסתר ד', ה'</a:t>
            </a:r>
          </a:p>
        </p:txBody>
      </p:sp>
      <p:sp>
        <p:nvSpPr>
          <p:cNvPr id="6" name="TextBox 5"/>
          <p:cNvSpPr txBox="1"/>
          <p:nvPr/>
        </p:nvSpPr>
        <p:spPr>
          <a:xfrm>
            <a:off x="1060958" y="2759769"/>
            <a:ext cx="9993884" cy="17067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השאלות:</a:t>
            </a:r>
            <a:r>
              <a:rPr sz="2800" b="0" i="0" lang="he-IL">
                <a:solidFill>
                  <a:srgbClr val="FFFFFF"/>
                </a:solidFill>
                <a:latin typeface="Noto Serif Hebrew"/>
                <a:cs typeface="Noto Serif Hebrew"/>
                <a:ea typeface="Noto Serif Hebrew"/>
              </a:rPr>
              <a:t>למה בחרה בהתך ואשר העמיד לפניה מיותר, לשון ותצוהו על מרדכי אינו מדוקדק, כי צווי הנקשר עם על מורה שאיש אחד ישגיח או יהיה ממונה על דבר אחר והיל"ל ותשלחהו אל מרדכי,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1</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א׳–ט׳ («מרדכי באבל»).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2</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י׳–י״ז («שאלת אסתר»).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3</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הסבירו את המושג «מילה מנחה» והדגימו אותו מאסתר ד׳.</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מה דעתכם?</a:t>
            </a:r>
          </a:p>
        </p:txBody>
      </p:sp>
      <p:sp>
        <p:nvSpPr>
          <p:cNvPr id="5" name="TextBox 4"/>
          <p:cNvSpPr txBox="1"/>
          <p:nvPr/>
        </p:nvSpPr>
        <p:spPr>
          <a:xfrm>
            <a:off x="4926203" y="2032000"/>
            <a:ext cx="6200394" cy="1524000"/>
          </a:xfrm>
          <a:prstGeom prst="rect">
            <a:avLst/>
          </a:prstGeom>
          <a:noFill/>
        </p:spPr>
        <p:txBody>
          <a:bodyPr wrap="square" lIns="0" rIns="0" tIns="0" bIns="0" anchor="ctr"/>
          <a:lstStyle/>
          <a:p>
            <a:pPr algn="r" rtl="1">
              <a:lnSpc>
                <a:spcPts val="3105"/>
              </a:lnSpc>
            </a:pPr>
            <a:r>
              <a:rPr sz="2300" b="0" i="0" lang="he-IL">
                <a:solidFill>
                  <a:srgbClr val="F2EFE8"/>
                </a:solidFill>
                <a:latin typeface="Assistant"/>
                <a:cs typeface="Assistant"/>
                <a:ea typeface="Assistant"/>
              </a:rPr>
              <a:t>מה לדעתכם המסר המרכזי של אסתר ד׳?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מפת מושגים</a:t>
            </a:r>
          </a:p>
        </p:txBody>
      </p:sp>
      <p:sp>
        <p:nvSpPr>
          <p:cNvPr id="5" name="TextBox 4"/>
          <p:cNvSpPr txBox="1"/>
          <p:nvPr/>
        </p:nvSpPr>
        <p:spPr>
          <a:xfrm>
            <a:off x="4853305" y="3619500"/>
            <a:ext cx="2485390" cy="952500"/>
          </a:xfrm>
          <a:prstGeom prst="rect">
            <a:avLst/>
          </a:prstGeom>
          <a:noFill/>
        </p:spPr>
        <p:txBody>
          <a:bodyPr wrap="square" lIns="0" rIns="0" tIns="0" bIns="0" anchor="ctr"/>
          <a:lstStyle/>
          <a:p>
            <a:pPr algn="ctr" rtl="1">
              <a:lnSpc>
                <a:spcPts val="3105"/>
              </a:lnSpc>
            </a:pPr>
            <a:r>
              <a:rPr sz="2700" b="0" i="0" lang="he-IL">
                <a:solidFill>
                  <a:srgbClr val="0D1117"/>
                </a:solidFill>
                <a:latin typeface="Secular One"/>
                <a:cs typeface="Secular One"/>
                <a:ea typeface="Secular One"/>
              </a:rPr>
              <a:t>מרדכי ואסתר</a:t>
            </a:r>
          </a:p>
        </p:txBody>
      </p:sp>
      <p:sp>
        <p:nvSpPr>
          <p:cNvPr id="6" name="TextBox 5"/>
          <p:cNvSpPr txBox="1"/>
          <p:nvPr/>
        </p:nvSpPr>
        <p:spPr>
          <a:xfrm>
            <a:off x="8003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מרדכי באבל</a:t>
            </a:r>
          </a:p>
        </p:txBody>
      </p:sp>
      <p:sp>
        <p:nvSpPr>
          <p:cNvPr id="7" name="TextBox 6"/>
          <p:cNvSpPr txBox="1"/>
          <p:nvPr/>
        </p:nvSpPr>
        <p:spPr>
          <a:xfrm>
            <a:off x="891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שאלת אסתר</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בסגנון בגרות</a:t>
            </a:r>
          </a:p>
        </p:txBody>
      </p:sp>
      <p:sp>
        <p:nvSpPr>
          <p:cNvPr id="5" name="TextBox 4"/>
          <p:cNvSpPr txBox="1"/>
          <p:nvPr/>
        </p:nvSpPr>
        <p:spPr>
          <a:xfrm>
            <a:off x="929005" y="2095500"/>
            <a:ext cx="10333990" cy="4000500"/>
          </a:xfrm>
          <a:prstGeom prst="rect">
            <a:avLst/>
          </a:prstGeom>
          <a:noFill/>
        </p:spPr>
        <p:txBody>
          <a:bodyPr wrap="square" lIns="0" rIns="0" tIns="0" bIns="0" anchor="t"/>
          <a:lstStyle/>
          <a:p>
            <a:pPr algn="r" rtl="1">
              <a:lnSpc>
                <a:spcPts val="3000"/>
              </a:lnSpc>
            </a:pPr>
            <a:r>
              <a:rPr sz="2000" b="0" i="0" lang="he-IL">
                <a:solidFill>
                  <a:srgbClr val="F2EFE8"/>
                </a:solidFill>
                <a:latin typeface="Assistant"/>
                <a:cs typeface="Assistant"/>
                <a:ea typeface="Assistant"/>
              </a:rPr>
              <a:t>(קיץ תשפ"ג (שאלון 1362))</a:t>
            </a:r>
          </a:p>
          <a:p>
            <a:pPr algn="r" rtl="1">
              <a:lnSpc>
                <a:spcPts val="3000"/>
              </a:lnSpc>
            </a:pPr>
            <a:r>
              <a:rPr sz="2000" b="0" i="0" lang="he-IL">
                <a:solidFill>
                  <a:srgbClr val="F2EFE8"/>
                </a:solidFill>
                <a:latin typeface="Assistant"/>
                <a:cs typeface="Assistant"/>
                <a:ea typeface="Assistant"/>
              </a:rPr>
              <a:t>3. קראו אסתר, פרק ד'.</a:t>
            </a:r>
          </a:p>
          <a:p>
            <a:pPr algn="r" rtl="1">
              <a:lnSpc>
                <a:spcPts val="3000"/>
              </a:lnSpc>
            </a:pPr>
            <a:r>
              <a:rPr sz="2000" b="0" i="0" lang="he-IL">
                <a:solidFill>
                  <a:srgbClr val="F2EFE8"/>
                </a:solidFill>
                <a:latin typeface="Assistant"/>
                <a:cs typeface="Assistant"/>
                <a:ea typeface="Assistant"/>
              </a:rPr>
              <a:t>קראו את דברי אורית אבנרי שלפניכם.</a:t>
            </a:r>
          </a:p>
          <a:p>
            <a:pPr algn="r" rtl="1">
              <a:lnSpc>
                <a:spcPts val="3000"/>
              </a:lnSpc>
            </a:pPr>
            <a:r>
              <a:rPr sz="2000" b="0" i="0" lang="he-IL">
                <a:solidFill>
                  <a:srgbClr val="F2EFE8"/>
                </a:solidFill>
                <a:latin typeface="Assistant"/>
                <a:cs typeface="Assistant"/>
                <a:ea typeface="Assistant"/>
              </a:rPr>
              <a:t>"מתוך מילות המגילה אפשר להבחין בתהליך שעוברת אסתר מניכור להזדהות."</a:t>
            </a:r>
          </a:p>
          <a:p>
            <a:pPr algn="r" rtl="1">
              <a:lnSpc>
                <a:spcPts val="3000"/>
              </a:lnSpc>
            </a:pPr>
            <a:r>
              <a:rPr sz="2000" b="0" i="0" lang="he-IL">
                <a:solidFill>
                  <a:srgbClr val="F2EFE8"/>
                </a:solidFill>
                <a:latin typeface="Assistant"/>
                <a:cs typeface="Assistant"/>
                <a:ea typeface="Assistant"/>
              </a:rPr>
              <a:t>(אורית אבנרי, עומדות על הסף, מכון שלום הרטמן, תשע"ח, עמ' 166)</a:t>
            </a:r>
          </a:p>
          <a:p>
            <a:pPr algn="r" rtl="1">
              <a:lnSpc>
                <a:spcPts val="3000"/>
              </a:lnSpc>
            </a:pPr>
            <a:r>
              <a:rPr sz="2000" b="0" i="0" lang="he-IL">
                <a:solidFill>
                  <a:srgbClr val="F2EFE8"/>
                </a:solidFill>
                <a:latin typeface="Assistant"/>
                <a:cs typeface="Assistant"/>
                <a:ea typeface="Assistant"/>
              </a:rPr>
              <a:t>א. (1) קראו פסוקים א'–ה'.</a:t>
            </a:r>
          </a:p>
          <a:p>
            <a:pPr algn="r" rtl="1">
              <a:lnSpc>
                <a:spcPts val="3000"/>
              </a:lnSpc>
            </a:pPr>
            <a:r>
              <a:rPr sz="2000" b="0" i="0" lang="he-IL">
                <a:solidFill>
                  <a:srgbClr val="F2EFE8"/>
                </a:solidFill>
                <a:latin typeface="Assistant"/>
                <a:cs typeface="Assistant"/>
                <a:ea typeface="Assistant"/>
              </a:rPr>
              <a:t>הביאו מן הפסוקים דוגמה לניכור של אסתר מעמה, והסבירו את הדוגמה. (4 נקודות)</a:t>
            </a:r>
          </a:p>
          <a:p>
            <a:pPr algn="r" rtl="1">
              <a:lnSpc>
                <a:spcPts val="3000"/>
              </a:lnSpc>
            </a:pPr>
            <a:r>
              <a:rPr sz="2000" b="0" i="0" lang="he-IL">
                <a:solidFill>
                  <a:srgbClr val="F2EFE8"/>
                </a:solidFill>
                <a:latin typeface="Assistant"/>
                <a:cs typeface="Assistant"/>
                <a:ea typeface="Assistant"/>
              </a:rPr>
              <a:t>(2) קראו פסוקים ח'–י"ד.</a:t>
            </a:r>
          </a:p>
          <a:p>
            <a:pPr algn="r" rtl="1">
              <a:lnSpc>
                <a:spcPts val="3000"/>
              </a:lnSpc>
            </a:pPr>
            <a:r>
              <a:rPr sz="2000" b="0" i="0" lang="he-IL">
                <a:solidFill>
                  <a:srgbClr val="F2EFE8"/>
                </a:solidFill>
                <a:latin typeface="Assistant"/>
                <a:cs typeface="Assistant"/>
                <a:ea typeface="Assistant"/>
              </a:rPr>
              <a:t>מרדכי מציג את אסתר כמנוכרת מעמה, אבל הוא גם מנסה לעורר בה הזדהות עם עמה.</a:t>
            </a:r>
          </a:p>
          <a:p>
            <a:pPr algn="r" rtl="1">
              <a:lnSpc>
                <a:spcPts val="3000"/>
              </a:lnSpc>
            </a:pPr>
            <a:r>
              <a:rPr sz="2000" b="0" i="0" lang="he-IL">
                <a:solidFill>
                  <a:srgbClr val="F2EFE8"/>
                </a:solidFill>
                <a:latin typeface="Assistant"/>
                <a:cs typeface="Assistant"/>
                <a:ea typeface="Assistant"/>
              </a:rPr>
              <a:t>הביאו ראיה לכל אחד מחלקי הקביעה, והסבירו כל ראיה.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1</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א׳–ט׳ («מרדכי באבל»).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מרדכי שומע את הגזרה, קורע את בגדיו, לובש שק ואפר, ויוצא בתוך העיר וזועק זעקה גדולה ומרה. הוא מגיע עד לפני שער המלך, ״כי אין לבוא אל שער המלך בלבוש שק״. ביהודים בכל מדינה יש אבל גדול וצום ובכי ומספד.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2</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י׳–י״ז («שאלת אסתר»).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אסתר עונה שכל העם יודע שמי שבא אל המלך בחצר הפנימית בלי שנקרא, ״אחת דתו להמית לבד מאשר יושיט לו המלך את שרביט הזהב״, ו״אני לא נקראתי לבוא אל המלך זה שלושים יום״.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3</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הסבירו את המושג «מילה מנחה» והדגימו אותו מאסתר ד׳.</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(1/2)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2707"/>
              </a:lnSpc>
            </a:pPr>
            <a:r>
              <a:rPr sz="1800" b="0" i="0" lang="he-IL">
                <a:solidFill>
                  <a:srgbClr val="F2EFE8"/>
                </a:solidFill>
                <a:latin typeface="Assistant"/>
                <a:cs typeface="Assistant"/>
                <a:ea typeface="Assistant"/>
              </a:rPr>
              <a:t>שאלה 3</a:t>
            </a:r>
          </a:p>
          <a:p>
            <a:pPr algn="r" rtl="1">
              <a:lnSpc>
                <a:spcPts val="2707"/>
              </a:lnSpc>
            </a:pPr>
            <a:r>
              <a:rPr sz="1800" b="0" i="0" lang="he-IL">
                <a:solidFill>
                  <a:srgbClr val="F2EFE8"/>
                </a:solidFill>
                <a:latin typeface="Assistant"/>
                <a:cs typeface="Assistant"/>
                <a:ea typeface="Assistant"/>
              </a:rPr>
              <a:t>סעיף א'</a:t>
            </a:r>
          </a:p>
          <a:p>
            <a:pPr algn="r" rtl="1">
              <a:lnSpc>
                <a:spcPts val="2707"/>
              </a:lnSpc>
            </a:pPr>
            <a:r>
              <a:rPr sz="1800" b="0" i="0" lang="he-IL">
                <a:solidFill>
                  <a:srgbClr val="F2EFE8"/>
                </a:solidFill>
                <a:latin typeface="Assistant"/>
                <a:cs typeface="Assistant"/>
                <a:ea typeface="Assistant"/>
              </a:rPr>
              <a:t>(1) הניכור של אסתר מעמה: כאשר פורסם הצו של המן להשמדת כל היהודים, נהגו היהודים מנהגי אבלות, בכל רחבי האימפריה. אסתר המנוכרת מעמה, יושבת בארמון המלך ומזדעזעת כאשר נמסר לה שדודה מרדכי, ניצב בשער הארמון לבוש בשק. היא אינה מתעניינת לסיבה, אלא דואגת לשלוח לו בגדים. לביסוס: "ובכל מדינה ומדינה מקום אשר דבר המלך ודתו מגיע אבל גדול ליהודים וצום ובכי ומספד שק ואפר יצע לכלם... ותתחלחל המלכה מאד ותשלח בגדים להלביש את מרדכי ולהסיר שקו מעליו".</a:t>
            </a:r>
          </a:p>
          <a:p>
            <a:pPr algn="r" rtl="1">
              <a:lnSpc>
                <a:spcPts val="2707"/>
              </a:lnSpc>
            </a:pPr>
            <a:r>
              <a:rPr sz="1800" b="0" i="0" lang="he-IL">
                <a:solidFill>
                  <a:srgbClr val="F2EFE8"/>
                </a:solidFill>
                <a:latin typeface="Assistant"/>
                <a:cs typeface="Assistant"/>
                <a:ea typeface="Assistant"/>
              </a:rPr>
              <a:t>(2) מרדכי מציג את אסתר כמנוכרת מעמה: "ואת פתשגן כתב הדת אשר נתן בשושן להשמידם נתן לו להראות את אסתר ולהגיד לה ולצוות עליה לבוא אל המלך להתחנן לו ולבקש מלפניו על עמה". הוא שולח להראות לה את צו המלך להשמדת כל היהודים, ואף מורה לה ללכת אל המלך ולעורר את רחמיו, שישנה את רוע הגזירה. חוסר הידיעה של אסתר על צו המלך והפעלים החוזרים: "להגיד לה ולצוות עליה... להתחנן לו ולבקש מלפניו", מעידים על כך שמרדכי רואה את אסתר כמנוכרת מעמה.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(2/2)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מרדכי מנסה לעורר בה הזדהות עם עמה: "אל תדמי בנפשך להמלט בית המלך מכל היהודים". מרדכי מזהיר את אסתר שגורלה לא יהיה שונה משל יתר היהודים בני עמה. הוא מנסה לעורר בה הזדהות עם גורל בני עמה, כדי שתפעל למענם. או: "ומי יודע אם לעת כזאת הגעת למלכות". מרדכי מציג את בחירתה של אסתר למלכה, כהכוונה אלוהית שמטרתה להביא להצלת בני עמה.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מרדכי ואסתר – שאלון 1262</dc:title>
  <dc:subject/>
  <dc:creator/>
  <cp:keywords/>
  <dc:description/>
  <cp:lastModifiedBy/>
  <cp:revision>1</cp:revision>
  <dcterms:created xsi:type="dcterms:W3CDTF">2013-01-27T09:14:16Z</dcterms:created>
  <dcterms:modified xsi:type="dcterms:W3CDTF">2013-01-27T09:15:58Z</dcterms:modified>
  <cp:category/>
</cp:coreProperties>
</file>