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4984750" y="952500"/>
            <a:ext cx="6540500" cy="444500"/>
          </a:xfrm>
          <a:prstGeom prst="rect">
            <a:avLst/>
          </a:prstGeom>
          <a:noFill/>
        </p:spPr>
        <p:txBody>
          <a:bodyPr wrap="square" lIns="0" rIns="0" tIns="0" bIns="0" anchor="t"/>
          <a:lstStyle/>
          <a:p>
            <a:pPr algn="ctr" rtl="1">
              <a:lnSpc>
                <a:spcPts val="3500"/>
              </a:lnSpc>
            </a:pPr>
            <a:r>
              <a:rPr sz="2400" b="1" i="0" lang="he-IL">
                <a:solidFill>
                  <a:srgbClr val="F8F8F8"/>
                </a:solidFill>
                <a:latin typeface="Karantina"/>
                <a:cs typeface="Karantina"/>
                <a:ea typeface="Karantina"/>
              </a:rPr>
              <a:t>אסתר ה׳</a:t>
            </a:r>
          </a:p>
        </p:txBody>
      </p:sp>
      <p:sp>
        <p:nvSpPr>
          <p:cNvPr id="4" name="TextBox 3"/>
          <p:cNvSpPr txBox="1"/>
          <p:nvPr/>
        </p:nvSpPr>
        <p:spPr>
          <a:xfrm>
            <a:off x="4984750" y="1397000"/>
            <a:ext cx="6540500" cy="2159000"/>
          </a:xfrm>
          <a:prstGeom prst="rect">
            <a:avLst/>
          </a:prstGeom>
          <a:noFill/>
        </p:spPr>
        <p:txBody>
          <a:bodyPr wrap="square" lIns="0" rIns="0" tIns="0" bIns="0" anchor="ctr"/>
          <a:lstStyle/>
          <a:p>
            <a:pPr algn="ctr" rtl="1">
              <a:lnSpc>
                <a:spcPts val="7128"/>
              </a:lnSpc>
            </a:pPr>
            <a:r>
              <a:rPr sz="6600" b="0" i="0" lang="he-IL">
                <a:solidFill>
                  <a:srgbClr val="F8F8F8"/>
                </a:solidFill>
                <a:latin typeface="Suez One"/>
                <a:cs typeface="Suez One"/>
                <a:ea typeface="Suez One"/>
              </a:rPr>
              <a:t>אסתר לפני המלך</a:t>
            </a:r>
          </a:p>
        </p:txBody>
      </p:sp>
      <p:sp>
        <p:nvSpPr>
          <p:cNvPr id="5" name="TextBox 4"/>
          <p:cNvSpPr txBox="1"/>
          <p:nvPr/>
        </p:nvSpPr>
        <p:spPr>
          <a:xfrm>
            <a:off x="7521277" y="3683000"/>
            <a:ext cx="1467346" cy="406400"/>
          </a:xfrm>
          <a:prstGeom prst="rect">
            <a:avLst/>
          </a:prstGeom>
          <a:noFill/>
        </p:spPr>
        <p:txBody>
          <a:bodyPr wrap="square" lIns="0" rIns="0" tIns="0" bIns="0" anchor="t"/>
          <a:lstStyle/>
          <a:p>
            <a:pPr algn="ctr" rtl="1">
              <a:lnSpc>
                <a:spcPts val="3200"/>
              </a:lnSpc>
            </a:pPr>
            <a:r>
              <a:rPr sz="2100" b="1" i="0" lang="he-IL">
                <a:solidFill>
                  <a:srgbClr val="1D1D1D"/>
                </a:solidFill>
                <a:latin typeface="Karantina"/>
                <a:cs typeface="Karantina"/>
                <a:ea typeface="Karantina"/>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472241" y="508000"/>
            <a:ext cx="53865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פתיחה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מטרות השיעור</a:t>
            </a:r>
          </a:p>
        </p:txBody>
      </p:sp>
      <p:sp>
        <p:nvSpPr>
          <p:cNvPr id="5" name="TextBox 4"/>
          <p:cNvSpPr txBox="1"/>
          <p:nvPr/>
        </p:nvSpPr>
        <p:spPr>
          <a:xfrm>
            <a:off x="10452100" y="19367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1</a:t>
            </a:r>
          </a:p>
        </p:txBody>
      </p:sp>
      <p:sp>
        <p:nvSpPr>
          <p:cNvPr id="6" name="TextBox 5"/>
          <p:cNvSpPr txBox="1"/>
          <p:nvPr/>
        </p:nvSpPr>
        <p:spPr>
          <a:xfrm>
            <a:off x="4615751" y="18415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נכיר את הסיפור «אסתר לפני המלך» (אסתר ה׳) ואת הדמויות בו</a:t>
            </a:r>
          </a:p>
        </p:txBody>
      </p:sp>
      <p:sp>
        <p:nvSpPr>
          <p:cNvPr id="7" name="TextBox 6"/>
          <p:cNvSpPr txBox="1"/>
          <p:nvPr/>
        </p:nvSpPr>
        <p:spPr>
          <a:xfrm>
            <a:off x="10452100" y="30416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2</a:t>
            </a:r>
          </a:p>
        </p:txBody>
      </p:sp>
      <p:sp>
        <p:nvSpPr>
          <p:cNvPr id="8" name="TextBox 7"/>
          <p:cNvSpPr txBox="1"/>
          <p:nvPr/>
        </p:nvSpPr>
        <p:spPr>
          <a:xfrm>
            <a:off x="4615751" y="29464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נבחן כיצד הסיפור מבטא את התמה «אסתר»</a:t>
            </a:r>
          </a:p>
        </p:txBody>
      </p:sp>
      <p:sp>
        <p:nvSpPr>
          <p:cNvPr id="9" name="TextBox 8"/>
          <p:cNvSpPr txBox="1"/>
          <p:nvPr/>
        </p:nvSpPr>
        <p:spPr>
          <a:xfrm>
            <a:off x="10452100" y="41465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3</a:t>
            </a:r>
          </a:p>
        </p:txBody>
      </p:sp>
      <p:sp>
        <p:nvSpPr>
          <p:cNvPr id="10" name="TextBox 9"/>
          <p:cNvSpPr txBox="1"/>
          <p:nvPr/>
        </p:nvSpPr>
        <p:spPr>
          <a:xfrm>
            <a:off x="4615751" y="40513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נקרא פסוקי מפתח ונעמיק בפירוש רש"י ומלבי"ם</a:t>
            </a:r>
          </a:p>
        </p:txBody>
      </p:sp>
      <p:sp>
        <p:nvSpPr>
          <p:cNvPr id="11" name="TextBox 10"/>
          <p:cNvSpPr txBox="1"/>
          <p:nvPr/>
        </p:nvSpPr>
        <p:spPr>
          <a:xfrm>
            <a:off x="10452100" y="5251450"/>
            <a:ext cx="749300" cy="698500"/>
          </a:xfrm>
          <a:prstGeom prst="rect">
            <a:avLst/>
          </a:prstGeom>
          <a:noFill/>
        </p:spPr>
        <p:txBody>
          <a:bodyPr wrap="square" lIns="0" rIns="0" tIns="0" bIns="0" anchor="t"/>
          <a:lstStyle/>
          <a:p>
            <a:pPr algn="ctr" rtl="1">
              <a:lnSpc>
                <a:spcPts val="5500"/>
              </a:lnSpc>
            </a:pPr>
            <a:r>
              <a:rPr sz="3100" b="1" i="0" lang="he-IL">
                <a:solidFill>
                  <a:srgbClr val="1D1D1D"/>
                </a:solidFill>
                <a:latin typeface="Karantina"/>
                <a:cs typeface="Karantina"/>
                <a:ea typeface="Karantina"/>
              </a:rPr>
              <a:t>4</a:t>
            </a:r>
          </a:p>
        </p:txBody>
      </p:sp>
      <p:sp>
        <p:nvSpPr>
          <p:cNvPr id="12" name="TextBox 11"/>
          <p:cNvSpPr txBox="1"/>
          <p:nvPr/>
        </p:nvSpPr>
        <p:spPr>
          <a:xfrm>
            <a:off x="4615751" y="5156200"/>
            <a:ext cx="5716397" cy="889000"/>
          </a:xfrm>
          <a:prstGeom prst="rect">
            <a:avLst/>
          </a:prstGeom>
          <a:noFill/>
        </p:spPr>
        <p:txBody>
          <a:bodyPr wrap="square" lIns="0" rIns="0" tIns="0" bIns="0" anchor="ctr"/>
          <a:lstStyle/>
          <a:p>
            <a:pPr algn="r" rtl="1">
              <a:lnSpc>
                <a:spcPts val="3500"/>
              </a:lnSpc>
            </a:pPr>
            <a:r>
              <a:rPr sz="2800" b="0" i="0" lang="he-IL">
                <a:solidFill>
                  <a:srgbClr val="F8F8F8"/>
                </a:solidFill>
                <a:latin typeface="Rubik"/>
                <a:cs typeface="Rubik"/>
                <a:ea typeface="Rubik"/>
              </a:rPr>
              <a:t>נתרגל שאלה בסגנון הבגרות ונבדוק את התשובות</a:t>
            </a:r>
          </a:p>
        </p:txBody>
      </p:sp>
      <p:sp>
        <p:nvSpPr>
          <p:cNvPr id="13" name="TextBox 12"/>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הדמויות בסיפור</a:t>
            </a:r>
          </a:p>
        </p:txBody>
      </p:sp>
      <p:sp>
        <p:nvSpPr>
          <p:cNvPr id="5" name="TextBox 4"/>
          <p:cNvSpPr txBox="1"/>
          <p:nvPr/>
        </p:nvSpPr>
        <p:spPr>
          <a:xfrm>
            <a:off x="8154872" y="2032000"/>
            <a:ext cx="2808020"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המן</a:t>
            </a:r>
          </a:p>
        </p:txBody>
      </p:sp>
      <p:sp>
        <p:nvSpPr>
          <p:cNvPr id="6" name="TextBox 5"/>
          <p:cNvSpPr txBox="1"/>
          <p:nvPr/>
        </p:nvSpPr>
        <p:spPr>
          <a:xfrm>
            <a:off x="8154872" y="2590800"/>
            <a:ext cx="2808020"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המן שמח, אך כועס על מרדכי; זרש ואוהביו ממליצים לבנות עץ גבוה.</a:t>
            </a:r>
          </a:p>
        </p:txBody>
      </p:sp>
      <p:sp>
        <p:nvSpPr>
          <p:cNvPr id="7" name="TextBox 6"/>
          <p:cNvSpPr txBox="1"/>
          <p:nvPr/>
        </p:nvSpPr>
        <p:spPr>
          <a:xfrm>
            <a:off x="4692039" y="2032000"/>
            <a:ext cx="2808020"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מרדכי</a:t>
            </a:r>
          </a:p>
        </p:txBody>
      </p:sp>
      <p:sp>
        <p:nvSpPr>
          <p:cNvPr id="8" name="TextBox 7"/>
          <p:cNvSpPr txBox="1"/>
          <p:nvPr/>
        </p:nvSpPr>
        <p:spPr>
          <a:xfrm>
            <a:off x="4692039" y="2590800"/>
            <a:ext cx="2808020"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זרש ואוהביו מציעים לעשות עץ גבוה חמישים אמה, ולבקש בבוקר מהמלך לתלות עליו את מרדכי.</a:t>
            </a:r>
          </a:p>
        </p:txBody>
      </p:sp>
      <p:sp>
        <p:nvSpPr>
          <p:cNvPr id="9" name="TextBox 8"/>
          <p:cNvSpPr txBox="1"/>
          <p:nvPr/>
        </p:nvSpPr>
        <p:spPr>
          <a:xfrm>
            <a:off x="1229105" y="2032000"/>
            <a:ext cx="2808122" cy="482600"/>
          </a:xfrm>
          <a:prstGeom prst="rect">
            <a:avLst/>
          </a:prstGeom>
          <a:noFill/>
        </p:spPr>
        <p:txBody>
          <a:bodyPr wrap="square" lIns="0" rIns="0" tIns="0" bIns="0" anchor="t"/>
          <a:lstStyle/>
          <a:p>
            <a:pPr algn="r" rtl="1">
              <a:lnSpc>
                <a:spcPts val="3800"/>
              </a:lnSpc>
            </a:pPr>
            <a:r>
              <a:rPr sz="3200" b="1" i="0" lang="he-IL">
                <a:solidFill>
                  <a:srgbClr val="2F4344"/>
                </a:solidFill>
                <a:latin typeface="Karantina"/>
                <a:cs typeface="Karantina"/>
                <a:ea typeface="Karantina"/>
              </a:rPr>
              <a:t>אסתר</a:t>
            </a:r>
          </a:p>
        </p:txBody>
      </p:sp>
      <p:sp>
        <p:nvSpPr>
          <p:cNvPr id="10" name="TextBox 9"/>
          <p:cNvSpPr txBox="1"/>
          <p:nvPr/>
        </p:nvSpPr>
        <p:spPr>
          <a:xfrm>
            <a:off x="1229105" y="2590800"/>
            <a:ext cx="2808122" cy="2997200"/>
          </a:xfrm>
          <a:prstGeom prst="rect">
            <a:avLst/>
          </a:prstGeom>
          <a:noFill/>
        </p:spPr>
        <p:txBody>
          <a:bodyPr wrap="square" lIns="0" rIns="0" tIns="0" bIns="0" anchor="t"/>
          <a:lstStyle/>
          <a:p>
            <a:pPr algn="r" rtl="1">
              <a:lnSpc>
                <a:spcPts val="2565"/>
              </a:lnSpc>
            </a:pPr>
            <a:r>
              <a:rPr sz="1900" b="0" i="0" lang="he-IL">
                <a:solidFill>
                  <a:srgbClr val="1D1D1D"/>
                </a:solidFill>
                <a:latin typeface="Rubik"/>
                <a:cs typeface="Rubik"/>
                <a:ea typeface="Rubik"/>
              </a:rPr>
              <a:t>אסתר נכנסת לחצר, והמלך מושיט לה את שרביט הזהב.</a:t>
            </a:r>
          </a:p>
        </p:txBody>
      </p:sp>
      <p:sp>
        <p:nvSpPr>
          <p:cNvPr id="11" name="TextBox 10"/>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653315" y="508000"/>
            <a:ext cx="35758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רקע</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רצף האירועים</a:t>
            </a:r>
          </a:p>
        </p:txBody>
      </p:sp>
      <p:sp>
        <p:nvSpPr>
          <p:cNvPr id="5" name="TextBox 4"/>
          <p:cNvSpPr txBox="1"/>
          <p:nvPr/>
        </p:nvSpPr>
        <p:spPr>
          <a:xfrm>
            <a:off x="9720262"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1</a:t>
            </a:r>
          </a:p>
        </p:txBody>
      </p:sp>
      <p:sp>
        <p:nvSpPr>
          <p:cNvPr id="6" name="TextBox 5"/>
          <p:cNvSpPr txBox="1"/>
          <p:nvPr/>
        </p:nvSpPr>
        <p:spPr>
          <a:xfrm>
            <a:off x="8932306"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לפני המלך (פסוקים א׳–ח׳)</a:t>
            </a:r>
          </a:p>
        </p:txBody>
      </p:sp>
      <p:sp>
        <p:nvSpPr>
          <p:cNvPr id="7" name="TextBox 6"/>
          <p:cNvSpPr txBox="1"/>
          <p:nvPr/>
        </p:nvSpPr>
        <p:spPr>
          <a:xfrm>
            <a:off x="7126287" y="1981200"/>
            <a:ext cx="533400" cy="482600"/>
          </a:xfrm>
          <a:prstGeom prst="rect">
            <a:avLst/>
          </a:prstGeom>
          <a:noFill/>
        </p:spPr>
        <p:txBody>
          <a:bodyPr wrap="square" lIns="0" rIns="0" tIns="0" bIns="0" anchor="t"/>
          <a:lstStyle/>
          <a:p>
            <a:pPr algn="ctr" rtl="1">
              <a:lnSpc>
                <a:spcPts val="3800"/>
              </a:lnSpc>
            </a:pPr>
            <a:r>
              <a:rPr sz="2100" b="1" i="0" lang="he-IL">
                <a:solidFill>
                  <a:srgbClr val="FFD485"/>
                </a:solidFill>
                <a:latin typeface="Karantina"/>
                <a:cs typeface="Karantina"/>
                <a:ea typeface="Karantina"/>
              </a:rPr>
              <a:t>2</a:t>
            </a:r>
          </a:p>
        </p:txBody>
      </p:sp>
      <p:sp>
        <p:nvSpPr>
          <p:cNvPr id="8" name="TextBox 7"/>
          <p:cNvSpPr txBox="1"/>
          <p:nvPr/>
        </p:nvSpPr>
        <p:spPr>
          <a:xfrm>
            <a:off x="6338331" y="2540000"/>
            <a:ext cx="2109311" cy="1003300"/>
          </a:xfrm>
          <a:prstGeom prst="rect">
            <a:avLst/>
          </a:prstGeom>
          <a:noFill/>
        </p:spPr>
        <p:txBody>
          <a:bodyPr wrap="square" lIns="0" rIns="0" tIns="0" bIns="0" anchor="t"/>
          <a:lstStyle/>
          <a:p>
            <a:pPr algn="ctr" rtl="1">
              <a:lnSpc>
                <a:spcPts val="2340"/>
              </a:lnSpc>
            </a:pPr>
            <a:r>
              <a:rPr sz="1800" b="0" i="0" lang="he-IL">
                <a:solidFill>
                  <a:srgbClr val="111111"/>
                </a:solidFill>
                <a:latin typeface="Rubik"/>
                <a:cs typeface="Rubik"/>
                <a:ea typeface="Rubik"/>
              </a:rPr>
              <a:t>המן בביתו (פסוקים ט׳–י״ד)</a:t>
            </a:r>
          </a:p>
        </p:txBody>
      </p:sp>
      <p:sp>
        <p:nvSpPr>
          <p:cNvPr id="9" name="TextBox 8"/>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93621" y="508000"/>
            <a:ext cx="1717278"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1/4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אסתר ה', ג'</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וַיֹּאמֶר לָהּ הַמֶּלֶךְ </a:t>
            </a:r>
            <a:r>
              <a:rPr sz="4100" b="0" i="0" lang="he-IL">
                <a:solidFill>
                  <a:srgbClr val="FFD485"/>
                </a:solidFill>
                <a:latin typeface="Frank Ruhl Libre"/>
                <a:cs typeface="Frank Ruhl Libre"/>
                <a:ea typeface="Frank Ruhl Libre"/>
              </a:rPr>
              <a:t>מַה־לָּךְ אֶסְתֵּר הַמַּלְכָּה וּמַה־בַּקָּשָׁתֵךְ עַד</a:t>
            </a:r>
            <a:r>
              <a:rPr sz="4100" b="0" i="0" lang="he-IL">
                <a:solidFill>
                  <a:srgbClr val="F8F8F8"/>
                </a:solidFill>
                <a:latin typeface="Frank Ruhl Libre"/>
                <a:cs typeface="Frank Ruhl Libre"/>
                <a:ea typeface="Frank Ruhl Libre"/>
              </a:rPr>
              <a:t>־חֲצִי הַמַּלְכוּת וְיִנָּתֵן לָךְ</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ביום השלישי אסתר לובשת מלכות ועומדת בחצר בית המלך.</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2/4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אסתר ה', י"א</a:t>
            </a:r>
          </a:p>
        </p:txBody>
      </p:sp>
      <p:sp>
        <p:nvSpPr>
          <p:cNvPr id="5" name="TextBox 4"/>
          <p:cNvSpPr txBox="1"/>
          <p:nvPr/>
        </p:nvSpPr>
        <p:spPr>
          <a:xfrm>
            <a:off x="1321435" y="2252662"/>
            <a:ext cx="9549130" cy="2733675"/>
          </a:xfrm>
          <a:prstGeom prst="rect">
            <a:avLst/>
          </a:prstGeom>
          <a:noFill/>
        </p:spPr>
        <p:txBody>
          <a:bodyPr wrap="square" lIns="0" rIns="0" tIns="0" bIns="0" anchor="t"/>
          <a:lstStyle/>
          <a:p>
            <a:pPr algn="ctr" rtl="1">
              <a:lnSpc>
                <a:spcPts val="7175"/>
              </a:lnSpc>
            </a:pPr>
            <a:r>
              <a:rPr sz="4100" b="0" i="0" lang="he-IL">
                <a:solidFill>
                  <a:srgbClr val="FFD485"/>
                </a:solidFill>
                <a:latin typeface="Frank Ruhl Libre"/>
                <a:cs typeface="Frank Ruhl Libre"/>
                <a:ea typeface="Frank Ruhl Libre"/>
              </a:rPr>
              <a:t>וַיְסַפֵּר לָהֶם הָמָן אֶת־כְּבוֹד</a:t>
            </a:r>
            <a:r>
              <a:rPr sz="4100" b="0" i="0" lang="he-IL">
                <a:solidFill>
                  <a:srgbClr val="F8F8F8"/>
                </a:solidFill>
                <a:latin typeface="Frank Ruhl Libre"/>
                <a:cs typeface="Frank Ruhl Libre"/>
                <a:ea typeface="Frank Ruhl Libre"/>
              </a:rPr>
              <a:t> עָשְׁרוֹ וְרֹב בָּנָיו וְאֵת כָּל־אֲשֶׁר גִּדְּלוֹ הַמֶּלֶךְ וְאֵת אֲשֶׁר נִשְּׂאוֹ עַל־הַשָּׂרִים וְעַבְדֵי הַמֶּלֶךְ</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המן יוצא שמח וטוב לב, אבל כשהוא רואה את מרדכי בשער המלך שלא קם ולא זע, ״וימלא המן על מרדכי חמה״.</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75762" y="508000"/>
            <a:ext cx="17351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3/4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אסתר ה', ו'</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וַיֹּאמֶר הַמֶּלֶךְ לְאֶסְתֵּר בְּמִשְׁתֵּה הַיַּיִן מַה־שְּׁאֵלָתֵךְ וְיִנָּתֵן לָךְ </a:t>
            </a:r>
            <a:r>
              <a:rPr sz="4100" b="0" i="0" lang="he-IL">
                <a:solidFill>
                  <a:srgbClr val="FFD485"/>
                </a:solidFill>
                <a:latin typeface="Frank Ruhl Libre"/>
                <a:cs typeface="Frank Ruhl Libre"/>
                <a:ea typeface="Frank Ruhl Libre"/>
              </a:rPr>
              <a:t>וּמַה־בַּקָּשָׁתֵךְ עַד־חֲצִי הַמַּלְכוּת</a:t>
            </a:r>
            <a:r>
              <a:rPr sz="4100" b="0" i="0" lang="he-IL">
                <a:solidFill>
                  <a:srgbClr val="F8F8F8"/>
                </a:solidFill>
                <a:latin typeface="Frank Ruhl Libre"/>
                <a:cs typeface="Frank Ruhl Libre"/>
                <a:ea typeface="Frank Ruhl Libre"/>
              </a:rPr>
              <a:t> וְתֵעָשׂ</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ביום השלישי אסתר לובשת מלכות ועומדת בחצר בית המלך.</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254346" y="508000"/>
            <a:ext cx="175673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קוראים בפסוקים · 4/4</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אסתר ה', ד'</a:t>
            </a:r>
          </a:p>
        </p:txBody>
      </p:sp>
      <p:sp>
        <p:nvSpPr>
          <p:cNvPr id="5" name="TextBox 4"/>
          <p:cNvSpPr txBox="1"/>
          <p:nvPr/>
        </p:nvSpPr>
        <p:spPr>
          <a:xfrm>
            <a:off x="1321435" y="2708275"/>
            <a:ext cx="9549130" cy="1822450"/>
          </a:xfrm>
          <a:prstGeom prst="rect">
            <a:avLst/>
          </a:prstGeom>
          <a:noFill/>
        </p:spPr>
        <p:txBody>
          <a:bodyPr wrap="square" lIns="0" rIns="0" tIns="0" bIns="0" anchor="t"/>
          <a:lstStyle/>
          <a:p>
            <a:pPr algn="ctr" rtl="1">
              <a:lnSpc>
                <a:spcPts val="7175"/>
              </a:lnSpc>
            </a:pPr>
            <a:r>
              <a:rPr sz="4100" b="0" i="0" lang="he-IL">
                <a:solidFill>
                  <a:srgbClr val="F8F8F8"/>
                </a:solidFill>
                <a:latin typeface="Frank Ruhl Libre"/>
                <a:cs typeface="Frank Ruhl Libre"/>
                <a:ea typeface="Frank Ruhl Libre"/>
              </a:rPr>
              <a:t>וַתֹּאמֶר אֶסְתֵּר אִם־עַל־הַמֶּלֶךְ טוֹב </a:t>
            </a:r>
            <a:r>
              <a:rPr sz="4100" b="0" i="0" lang="he-IL">
                <a:solidFill>
                  <a:srgbClr val="FFD485"/>
                </a:solidFill>
                <a:latin typeface="Frank Ruhl Libre"/>
                <a:cs typeface="Frank Ruhl Libre"/>
                <a:ea typeface="Frank Ruhl Libre"/>
              </a:rPr>
              <a:t>יָבוֹא הַמֶּלֶךְ וְהָמָן הַיּוֹם אֶל־הַמִּשְׁתֶּה אֲשֶׁר</a:t>
            </a:r>
            <a:r>
              <a:rPr sz="4100" b="0" i="0" lang="he-IL">
                <a:solidFill>
                  <a:srgbClr val="F8F8F8"/>
                </a:solidFill>
                <a:latin typeface="Frank Ruhl Libre"/>
                <a:cs typeface="Frank Ruhl Libre"/>
                <a:ea typeface="Frank Ruhl Libre"/>
              </a:rPr>
              <a:t>־עָשִׂיתִי לוֹ</a:t>
            </a:r>
          </a:p>
        </p:txBody>
      </p:sp>
      <p:sp>
        <p:nvSpPr>
          <p:cNvPr id="6" name="TextBox 5"/>
          <p:cNvSpPr txBox="1"/>
          <p:nvPr/>
        </p:nvSpPr>
        <p:spPr>
          <a:xfrm>
            <a:off x="1125220" y="5905500"/>
            <a:ext cx="9941560" cy="698500"/>
          </a:xfrm>
          <a:prstGeom prst="rect">
            <a:avLst/>
          </a:prstGeom>
          <a:noFill/>
        </p:spPr>
        <p:txBody>
          <a:bodyPr wrap="square" lIns="0" rIns="0" tIns="0" bIns="0" anchor="ctr"/>
          <a:lstStyle/>
          <a:p>
            <a:pPr algn="r" rtl="1">
              <a:lnSpc>
                <a:spcPts val="2430"/>
              </a:lnSpc>
            </a:pPr>
            <a:r>
              <a:rPr sz="1800" b="0" i="0" lang="he-IL">
                <a:solidFill>
                  <a:srgbClr val="2F4344"/>
                </a:solidFill>
                <a:latin typeface="Rubik"/>
                <a:cs typeface="Rubik"/>
                <a:ea typeface="Rubik"/>
              </a:rPr>
              <a:t>אסתר אינה מבקשת מיד אלא מזמינה את המלך והמן למשתה: ״יבוא המלך והמן היום אל המשתה אשר עשיתי לו״.</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838233" y="508000"/>
            <a:ext cx="1172666"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מילים ומושגים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ביאורי מילים</a:t>
            </a:r>
          </a:p>
        </p:txBody>
      </p:sp>
      <p:sp>
        <p:nvSpPr>
          <p:cNvPr id="5" name="TextBox 4"/>
          <p:cNvSpPr txBox="1"/>
          <p:nvPr/>
        </p:nvSpPr>
        <p:spPr>
          <a:xfrm>
            <a:off x="8063686"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מילה מנחה</a:t>
            </a:r>
          </a:p>
        </p:txBody>
      </p:sp>
      <p:sp>
        <p:nvSpPr>
          <p:cNvPr id="6" name="TextBox 5"/>
          <p:cNvSpPr txBox="1"/>
          <p:nvPr/>
        </p:nvSpPr>
        <p:spPr>
          <a:xfrm>
            <a:off x="8063686" y="2476500"/>
            <a:ext cx="2964992" cy="1073150"/>
          </a:xfrm>
          <a:prstGeom prst="rect">
            <a:avLst/>
          </a:prstGeom>
          <a:noFill/>
        </p:spPr>
        <p:txBody>
          <a:bodyPr wrap="square" lIns="0" rIns="0" tIns="0" bIns="0" anchor="t"/>
          <a:lstStyle/>
          <a:p>
            <a:pPr algn="r" rtl="1">
              <a:lnSpc>
                <a:spcPts val="2116"/>
              </a:lnSpc>
            </a:pPr>
            <a:r>
              <a:rPr sz="1550" b="0" i="0" lang="he-IL">
                <a:solidFill>
                  <a:srgbClr val="1D1D1D"/>
                </a:solidFill>
                <a:latin typeface="Rubik"/>
                <a:cs typeface="Rubik"/>
                <a:ea typeface="Rubik"/>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613553"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קורבנות</a:t>
            </a:r>
          </a:p>
        </p:txBody>
      </p:sp>
      <p:sp>
        <p:nvSpPr>
          <p:cNvPr id="8" name="TextBox 7"/>
          <p:cNvSpPr txBox="1"/>
          <p:nvPr/>
        </p:nvSpPr>
        <p:spPr>
          <a:xfrm>
            <a:off x="4613553"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מתנה מן החי או מן הצומח שמביא אדם למקדש לכבוד האל.</a:t>
            </a:r>
          </a:p>
        </p:txBody>
      </p:sp>
      <p:sp>
        <p:nvSpPr>
          <p:cNvPr id="9" name="TextBox 8"/>
          <p:cNvSpPr txBox="1"/>
          <p:nvPr/>
        </p:nvSpPr>
        <p:spPr>
          <a:xfrm>
            <a:off x="1163419" y="200660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אֶל הַמִּשְׁתֶּה</a:t>
            </a:r>
          </a:p>
        </p:txBody>
      </p:sp>
      <p:sp>
        <p:nvSpPr>
          <p:cNvPr id="10" name="TextBox 9"/>
          <p:cNvSpPr txBox="1"/>
          <p:nvPr/>
        </p:nvSpPr>
        <p:spPr>
          <a:xfrm>
            <a:off x="1163419" y="247650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כָּל סְעוּדָה נִקְרֵאת עַל שֵׁם הַיַּיִן שֶׁהוּא עִיקָר.</a:t>
            </a:r>
          </a:p>
        </p:txBody>
      </p:sp>
      <p:sp>
        <p:nvSpPr>
          <p:cNvPr id="11" name="TextBox 10"/>
          <p:cNvSpPr txBox="1"/>
          <p:nvPr/>
        </p:nvSpPr>
        <p:spPr>
          <a:xfrm>
            <a:off x="8063686"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וַיִּתְאַפַּק</a:t>
            </a:r>
          </a:p>
        </p:txBody>
      </p:sp>
      <p:sp>
        <p:nvSpPr>
          <p:cNvPr id="12" name="TextBox 11"/>
          <p:cNvSpPr txBox="1"/>
          <p:nvPr/>
        </p:nvSpPr>
        <p:spPr>
          <a:xfrm>
            <a:off x="8063686"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נִתְחַזֵּק לַעֲמֹד עַל כַּעְסוֹ, כִּי הָיָה יָרֵא לְהִנָּקֵם בְּלֹא רְשׁוּת. וַיִּתְאַפַּק אישטנט"ר בְּלַעַ"ז.</a:t>
            </a:r>
          </a:p>
        </p:txBody>
      </p:sp>
      <p:sp>
        <p:nvSpPr>
          <p:cNvPr id="13" name="TextBox 12"/>
          <p:cNvSpPr txBox="1"/>
          <p:nvPr/>
        </p:nvSpPr>
        <p:spPr>
          <a:xfrm>
            <a:off x="4613553"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מַלְכוּת</a:t>
            </a:r>
          </a:p>
        </p:txBody>
      </p:sp>
      <p:sp>
        <p:nvSpPr>
          <p:cNvPr id="14" name="TextBox 13"/>
          <p:cNvSpPr txBox="1"/>
          <p:nvPr/>
        </p:nvSpPr>
        <p:spPr>
          <a:xfrm>
            <a:off x="4613553"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בִּגְדֵי מַלְכוּת. וְרַבּוֹתֵינוּ אָמְרוּ: שֶׁלְּבָשַׁתָּה רוּחַ הַקֹּדֶשׁ, כְּמָה דְּאַתְּ אָמַר "וְרוּחַ לָבְשָׁה אֶת עֲמָשַׂי".</a:t>
            </a:r>
          </a:p>
        </p:txBody>
      </p:sp>
      <p:sp>
        <p:nvSpPr>
          <p:cNvPr id="15" name="TextBox 14"/>
          <p:cNvSpPr txBox="1"/>
          <p:nvPr/>
        </p:nvSpPr>
        <p:spPr>
          <a:xfrm>
            <a:off x="1163419" y="4070350"/>
            <a:ext cx="2964992" cy="406400"/>
          </a:xfrm>
          <a:prstGeom prst="rect">
            <a:avLst/>
          </a:prstGeom>
          <a:noFill/>
        </p:spPr>
        <p:txBody>
          <a:bodyPr wrap="square" lIns="0" rIns="0" tIns="0" bIns="0" anchor="t"/>
          <a:lstStyle/>
          <a:p>
            <a:pPr algn="r" rtl="1">
              <a:lnSpc>
                <a:spcPts val="3200"/>
              </a:lnSpc>
            </a:pPr>
            <a:r>
              <a:rPr sz="3200" b="1" i="0" lang="he-IL">
                <a:solidFill>
                  <a:srgbClr val="2F4344"/>
                </a:solidFill>
                <a:latin typeface="Karantina"/>
                <a:cs typeface="Karantina"/>
                <a:ea typeface="Karantina"/>
              </a:rPr>
              <a:t>וּמָחָר אֶעֱשֶׂה כִּדְבַר הַמֶּלֶךְ</a:t>
            </a:r>
          </a:p>
        </p:txBody>
      </p:sp>
      <p:sp>
        <p:nvSpPr>
          <p:cNvPr id="16" name="TextBox 15"/>
          <p:cNvSpPr txBox="1"/>
          <p:nvPr/>
        </p:nvSpPr>
        <p:spPr>
          <a:xfrm>
            <a:off x="1163419" y="4540250"/>
            <a:ext cx="2964992" cy="1073150"/>
          </a:xfrm>
          <a:prstGeom prst="rect">
            <a:avLst/>
          </a:prstGeom>
          <a:noFill/>
        </p:spPr>
        <p:txBody>
          <a:bodyPr wrap="square" lIns="0" rIns="0" tIns="0" bIns="0" anchor="t"/>
          <a:lstStyle/>
          <a:p>
            <a:pPr algn="r" rtl="1">
              <a:lnSpc>
                <a:spcPts val="2227"/>
              </a:lnSpc>
            </a:pPr>
            <a:r>
              <a:rPr sz="1650" b="0" i="0" lang="he-IL">
                <a:solidFill>
                  <a:srgbClr val="1D1D1D"/>
                </a:solidFill>
                <a:latin typeface="Rubik"/>
                <a:cs typeface="Rubik"/>
                <a:ea typeface="Rubik"/>
              </a:rPr>
              <a:t>מַה שֶּׁבִּקַּשְׁתָּ מִמֶּנִּי כָּל הַיָּמִים, לְגַלּוֹת לְךָ אֶת עַמִּי וְאֶת מוֹלַדְתִּי.</a:t>
            </a:r>
          </a:p>
        </p:txBody>
      </p:sp>
      <p:sp>
        <p:nvSpPr>
          <p:cNvPr id="17" name="TextBox 1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רש"י</a:t>
            </a:r>
          </a:p>
        </p:txBody>
      </p:sp>
      <p:sp>
        <p:nvSpPr>
          <p:cNvPr id="5" name="TextBox 4"/>
          <p:cNvSpPr txBox="1"/>
          <p:nvPr/>
        </p:nvSpPr>
        <p:spPr>
          <a:xfrm>
            <a:off x="1341056" y="2410420"/>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רש"י על אסתר ה', ג'</a:t>
            </a:r>
          </a:p>
        </p:txBody>
      </p:sp>
      <p:sp>
        <p:nvSpPr>
          <p:cNvPr id="6" name="TextBox 5"/>
          <p:cNvSpPr txBox="1"/>
          <p:nvPr/>
        </p:nvSpPr>
        <p:spPr>
          <a:xfrm>
            <a:off x="1341056" y="2842220"/>
            <a:ext cx="9509887" cy="1414760"/>
          </a:xfrm>
          <a:prstGeom prst="rect">
            <a:avLst/>
          </a:prstGeom>
          <a:noFill/>
        </p:spPr>
        <p:txBody>
          <a:bodyPr wrap="square" lIns="0" rIns="0" tIns="0" bIns="0" anchor="t"/>
          <a:lstStyle/>
          <a:p>
            <a:pPr algn="r" rtl="1">
              <a:lnSpc>
                <a:spcPts val="3714"/>
              </a:lnSpc>
            </a:pPr>
            <a:r>
              <a:rPr sz="2300" b="1" i="0" lang="he-IL">
                <a:solidFill>
                  <a:srgbClr val="FFD485"/>
                </a:solidFill>
                <a:latin typeface="Noto Serif Hebrew"/>
                <a:cs typeface="Noto Serif Hebrew"/>
                <a:ea typeface="Noto Serif Hebrew"/>
              </a:rPr>
              <a:t>עַד חֲצִי הַמַּלְכוּת</a:t>
            </a:r>
            <a:r>
              <a:rPr sz="2300" b="0" i="0" lang="he-IL">
                <a:solidFill>
                  <a:srgbClr val="F8F8F8"/>
                </a:solidFill>
                <a:latin typeface="Noto Serif Hebrew"/>
                <a:cs typeface="Noto Serif Hebrew"/>
                <a:ea typeface="Noto Serif Hebrew"/>
              </a:rPr>
              <a:t>. דָּבָר שֶׁהוּא בְאֶמְצַע וּבַחֲצִי הַמַּלְכוּת. הוּא בֵית הַמִּקְדָּשׁ, שֶׁהִתְחִילוּ לִבְנוֹתוֹ בִּימֵי כֹרֶשׁ, וְחָזַר בּוֹ וְצִוָּה לְבַטֵּל הַמְּלָאכָה. וַאֲחַשְׁוֵרוֹשׁ שֶׁעָמַד אַחֲרָיו גַּם הוּא בִּטֵּל הַמְּלָאכָה. וּפְשׁוּטוֹ שֶׁל מִקְרָא: אַף אִם תִּשְׁאֲלִי מִמֶּנִּי חֲצִי הַמַּלְכוּת, אֶתֵּן לָךְ:</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מסביר רש"י על «עַד חֲצִי הַמַּלְכוּת»? הסבירו בלשונכם.</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69946" y="508000"/>
            <a:ext cx="640953"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פרשנים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מלבי"ם</a:t>
            </a:r>
          </a:p>
        </p:txBody>
      </p:sp>
      <p:sp>
        <p:nvSpPr>
          <p:cNvPr id="5" name="TextBox 4"/>
          <p:cNvSpPr txBox="1"/>
          <p:nvPr/>
        </p:nvSpPr>
        <p:spPr>
          <a:xfrm>
            <a:off x="1341056" y="2249289"/>
            <a:ext cx="9509887" cy="304800"/>
          </a:xfrm>
          <a:prstGeom prst="rect">
            <a:avLst/>
          </a:prstGeom>
          <a:noFill/>
        </p:spPr>
        <p:txBody>
          <a:bodyPr wrap="square" lIns="0" rIns="0" tIns="0" bIns="0" anchor="t"/>
          <a:lstStyle/>
          <a:p>
            <a:pPr algn="r" rtl="1">
              <a:lnSpc>
                <a:spcPts val="2400"/>
              </a:lnSpc>
            </a:pPr>
            <a:r>
              <a:rPr sz="2300" b="1" i="0" lang="he-IL">
                <a:solidFill>
                  <a:srgbClr val="FFD485"/>
                </a:solidFill>
                <a:latin typeface="Karantina"/>
                <a:cs typeface="Karantina"/>
                <a:ea typeface="Karantina"/>
              </a:rPr>
              <a:t>מלבי"ם על אסתר ה', י"א</a:t>
            </a:r>
          </a:p>
        </p:txBody>
      </p:sp>
      <p:sp>
        <p:nvSpPr>
          <p:cNvPr id="6" name="TextBox 5"/>
          <p:cNvSpPr txBox="1"/>
          <p:nvPr/>
        </p:nvSpPr>
        <p:spPr>
          <a:xfrm>
            <a:off x="1341056" y="2681089"/>
            <a:ext cx="9509887" cy="1737121"/>
          </a:xfrm>
          <a:prstGeom prst="rect">
            <a:avLst/>
          </a:prstGeom>
          <a:noFill/>
        </p:spPr>
        <p:txBody>
          <a:bodyPr wrap="square" lIns="0" rIns="0" tIns="0" bIns="0" anchor="t"/>
          <a:lstStyle/>
          <a:p>
            <a:pPr algn="r" rtl="1">
              <a:lnSpc>
                <a:spcPts val="4560"/>
              </a:lnSpc>
            </a:pPr>
            <a:r>
              <a:rPr sz="2850" b="1" i="0" lang="he-IL">
                <a:solidFill>
                  <a:srgbClr val="FFD485"/>
                </a:solidFill>
                <a:latin typeface="Noto Serif Hebrew"/>
                <a:cs typeface="Noto Serif Hebrew"/>
                <a:ea typeface="Noto Serif Hebrew"/>
              </a:rPr>
              <a:t>ויספר,</a:t>
            </a:r>
            <a:r>
              <a:rPr sz="2850" b="0" i="0" lang="he-IL">
                <a:solidFill>
                  <a:srgbClr val="F8F8F8"/>
                </a:solidFill>
                <a:latin typeface="Noto Serif Hebrew"/>
                <a:cs typeface="Noto Serif Hebrew"/>
                <a:ea typeface="Noto Serif Hebrew"/>
              </a:rPr>
              <a:t> הנה מה שנמנע המן עד הנה לשלוח יד במרדכי לבדו, היה מפני שנחשב לו להעדר כבוד שיהיה לו ריב ומשפט נגד איש יהודי השפל בעיניו על שבלתי משתחוה לו, שלפי גדולת ...</a:t>
            </a:r>
          </a:p>
        </p:txBody>
      </p:sp>
      <p:sp>
        <p:nvSpPr>
          <p:cNvPr id="7" name="TextBox 6"/>
          <p:cNvSpPr txBox="1"/>
          <p:nvPr/>
        </p:nvSpPr>
        <p:spPr>
          <a:xfrm>
            <a:off x="1190625" y="4762500"/>
            <a:ext cx="9810750" cy="1079500"/>
          </a:xfrm>
          <a:prstGeom prst="rect">
            <a:avLst/>
          </a:prstGeom>
          <a:noFill/>
        </p:spPr>
        <p:txBody>
          <a:bodyPr wrap="square" lIns="0" rIns="0" tIns="0" bIns="0" anchor="ctr"/>
          <a:lstStyle/>
          <a:p>
            <a:pPr algn="r" rtl="1">
              <a:lnSpc>
                <a:spcPts val="2860"/>
              </a:lnSpc>
            </a:pPr>
            <a:r>
              <a:rPr sz="2200" b="0" i="0" lang="he-IL">
                <a:solidFill>
                  <a:srgbClr val="111111"/>
                </a:solidFill>
                <a:latin typeface="Rubik"/>
                <a:cs typeface="Rubik"/>
                <a:ea typeface="Rubik"/>
              </a:rPr>
              <a:t>מה מוסיף פירושו של מלבי"ם להבנת הפסוק? בססו את תשובתכם על הציטוט.</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900663" y="508000"/>
            <a:ext cx="2115647"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1/3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1</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א׳–ח׳ («לפני המלך»).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2/3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2</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קראו פסוקים ט׳–י״ד («המן בביתו»). מה מתואר בקטע? הביאו ראיה מן הכתוב.</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8882535" y="508000"/>
            <a:ext cx="21340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שאלות הבנה ופרשנות · 3/3</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3</a:t>
            </a:r>
          </a:p>
        </p:txBody>
      </p:sp>
      <p:sp>
        <p:nvSpPr>
          <p:cNvPr id="5" name="TextBox 4"/>
          <p:cNvSpPr txBox="1"/>
          <p:nvPr/>
        </p:nvSpPr>
        <p:spPr>
          <a:xfrm>
            <a:off x="1125220" y="1841500"/>
            <a:ext cx="9941560" cy="3556000"/>
          </a:xfrm>
          <a:prstGeom prst="rect">
            <a:avLst/>
          </a:prstGeom>
          <a:noFill/>
        </p:spPr>
        <p:txBody>
          <a:bodyPr wrap="square" lIns="0" rIns="0" tIns="0" bIns="0" anchor="ctr"/>
          <a:lstStyle/>
          <a:p>
            <a:pPr algn="r" rtl="1">
              <a:lnSpc>
                <a:spcPts val="4340"/>
              </a:lnSpc>
            </a:pPr>
            <a:r>
              <a:rPr sz="3100" b="0" i="0" lang="he-IL">
                <a:solidFill>
                  <a:srgbClr val="F8F8F8"/>
                </a:solidFill>
                <a:latin typeface="Rubik"/>
                <a:cs typeface="Rubik"/>
                <a:ea typeface="Rubik"/>
              </a:rPr>
              <a:t>הסבירו את המושג «מילה מנחה» והדגימו אותו מאסתר ה׳.</a:t>
            </a:r>
          </a:p>
        </p:txBody>
      </p:sp>
      <p:sp>
        <p:nvSpPr>
          <p:cNvPr id="6" name="TextBox 5"/>
          <p:cNvSpPr txBox="1"/>
          <p:nvPr/>
        </p:nvSpPr>
        <p:spPr>
          <a:xfrm>
            <a:off x="1143000" y="5461000"/>
            <a:ext cx="695225" cy="317500"/>
          </a:xfrm>
          <a:prstGeom prst="rect">
            <a:avLst/>
          </a:prstGeom>
          <a:noFill/>
        </p:spPr>
        <p:txBody>
          <a:bodyPr wrap="square" lIns="0" rIns="0" tIns="0" bIns="0" anchor="t"/>
          <a:lstStyle/>
          <a:p>
            <a:pPr algn="r" rtl="1">
              <a:lnSpc>
                <a:spcPts val="2500"/>
              </a:lnSpc>
            </a:pPr>
            <a:r>
              <a:rPr sz="2200" b="0" i="0" lang="he-IL">
                <a:solidFill>
                  <a:srgbClr val="FFD485"/>
                </a:solidFill>
                <a:latin typeface="Karantina"/>
                <a:cs typeface="Karantina"/>
                <a:ea typeface="Karantina"/>
              </a:rPr>
              <a:t>8 נקודות</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165457" y="508000"/>
            <a:ext cx="84544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דיון בכיתה</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מה דעתכם?</a:t>
            </a:r>
          </a:p>
        </p:txBody>
      </p:sp>
      <p:sp>
        <p:nvSpPr>
          <p:cNvPr id="5" name="TextBox 4"/>
          <p:cNvSpPr txBox="1"/>
          <p:nvPr/>
        </p:nvSpPr>
        <p:spPr>
          <a:xfrm>
            <a:off x="4928870" y="1968500"/>
            <a:ext cx="6017260" cy="1460500"/>
          </a:xfrm>
          <a:prstGeom prst="rect">
            <a:avLst/>
          </a:prstGeom>
          <a:noFill/>
        </p:spPr>
        <p:txBody>
          <a:bodyPr wrap="square" lIns="0" rIns="0" tIns="0" bIns="0" anchor="ctr"/>
          <a:lstStyle/>
          <a:p>
            <a:pPr algn="r" rtl="1">
              <a:lnSpc>
                <a:spcPts val="3105"/>
              </a:lnSpc>
            </a:pPr>
            <a:r>
              <a:rPr sz="2300" b="0" i="0" lang="he-IL">
                <a:solidFill>
                  <a:srgbClr val="111111"/>
                </a:solidFill>
                <a:latin typeface="Rubik"/>
                <a:cs typeface="Rubik"/>
                <a:ea typeface="Rubik"/>
              </a:rPr>
              <a:t>מה לדעתכם המסר המרכזי של אסתר ה׳? נמקו את דעתכם.</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526117" y="508000"/>
            <a:ext cx="48478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סיכום</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מפת מושגים</a:t>
            </a:r>
          </a:p>
        </p:txBody>
      </p:sp>
      <p:sp>
        <p:nvSpPr>
          <p:cNvPr id="5" name="TextBox 4"/>
          <p:cNvSpPr txBox="1"/>
          <p:nvPr/>
        </p:nvSpPr>
        <p:spPr>
          <a:xfrm>
            <a:off x="4853305" y="3333750"/>
            <a:ext cx="2485390" cy="952500"/>
          </a:xfrm>
          <a:prstGeom prst="rect">
            <a:avLst/>
          </a:prstGeom>
          <a:noFill/>
        </p:spPr>
        <p:txBody>
          <a:bodyPr wrap="square" lIns="0" rIns="0" tIns="0" bIns="0" anchor="ctr"/>
          <a:lstStyle/>
          <a:p>
            <a:pPr algn="ctr" rtl="1">
              <a:lnSpc>
                <a:spcPts val="3679"/>
              </a:lnSpc>
            </a:pPr>
            <a:r>
              <a:rPr sz="3200" b="1" i="0" lang="he-IL">
                <a:solidFill>
                  <a:srgbClr val="1D1D1D"/>
                </a:solidFill>
                <a:latin typeface="Karantina"/>
                <a:cs typeface="Karantina"/>
                <a:ea typeface="Karantina"/>
              </a:rPr>
              <a:t>אסתר לפני המלך</a:t>
            </a:r>
          </a:p>
        </p:txBody>
      </p:sp>
      <p:sp>
        <p:nvSpPr>
          <p:cNvPr id="6" name="TextBox 5"/>
          <p:cNvSpPr txBox="1"/>
          <p:nvPr/>
        </p:nvSpPr>
        <p:spPr>
          <a:xfrm>
            <a:off x="7756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לפני המלך</a:t>
            </a:r>
          </a:p>
        </p:txBody>
      </p:sp>
      <p:sp>
        <p:nvSpPr>
          <p:cNvPr id="7" name="TextBox 6"/>
          <p:cNvSpPr txBox="1"/>
          <p:nvPr/>
        </p:nvSpPr>
        <p:spPr>
          <a:xfrm>
            <a:off x="1152334" y="1974850"/>
            <a:ext cx="3283330" cy="1003300"/>
          </a:xfrm>
          <a:prstGeom prst="rect">
            <a:avLst/>
          </a:prstGeom>
          <a:noFill/>
        </p:spPr>
        <p:txBody>
          <a:bodyPr wrap="square" lIns="0" rIns="0" tIns="0" bIns="0" anchor="ctr"/>
          <a:lstStyle/>
          <a:p>
            <a:pPr algn="r" rtl="1">
              <a:lnSpc>
                <a:spcPts val="2014"/>
              </a:lnSpc>
            </a:pPr>
            <a:r>
              <a:rPr sz="1550" b="0" i="0" lang="he-IL">
                <a:solidFill>
                  <a:srgbClr val="F8F8F8"/>
                </a:solidFill>
                <a:latin typeface="Rubik"/>
                <a:cs typeface="Rubik"/>
                <a:ea typeface="Rubik"/>
              </a:rPr>
              <a:t>המן בביתו</a:t>
            </a:r>
          </a:p>
        </p:txBody>
      </p:sp>
      <p:sp>
        <p:nvSpPr>
          <p:cNvPr id="8" name="TextBox 7"/>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9346505" y="508000"/>
            <a:ext cx="1664394"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תרגול לקראת הבגרות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שאלה בסגנון בגרות</a:t>
            </a:r>
          </a:p>
        </p:txBody>
      </p:sp>
      <p:sp>
        <p:nvSpPr>
          <p:cNvPr id="5" name="TextBox 4"/>
          <p:cNvSpPr txBox="1"/>
          <p:nvPr/>
        </p:nvSpPr>
        <p:spPr>
          <a:xfrm>
            <a:off x="1190625" y="2032000"/>
            <a:ext cx="9810750" cy="3556000"/>
          </a:xfrm>
          <a:prstGeom prst="rect">
            <a:avLst/>
          </a:prstGeom>
          <a:noFill/>
        </p:spPr>
        <p:txBody>
          <a:bodyPr wrap="square" lIns="0" rIns="0" tIns="0" bIns="0" anchor="t"/>
          <a:lstStyle/>
          <a:p>
            <a:pPr algn="r" rtl="1">
              <a:lnSpc>
                <a:spcPts val="3000"/>
              </a:lnSpc>
            </a:pPr>
            <a:r>
              <a:rPr sz="2000" b="0" i="0" lang="he-IL">
                <a:solidFill>
                  <a:srgbClr val="F8F8F8"/>
                </a:solidFill>
                <a:latin typeface="Rubik"/>
                <a:cs typeface="Rubik"/>
                <a:ea typeface="Rubik"/>
              </a:rPr>
              <a:t>(קיץ תש"פ (שאלון 1381))</a:t>
            </a:r>
          </a:p>
          <a:p>
            <a:pPr algn="r" rtl="1">
              <a:lnSpc>
                <a:spcPts val="3000"/>
              </a:lnSpc>
            </a:pPr>
            <a:r>
              <a:rPr sz="2000" b="0" i="0" lang="he-IL">
                <a:solidFill>
                  <a:srgbClr val="F8F8F8"/>
                </a:solidFill>
                <a:latin typeface="Rubik"/>
                <a:cs typeface="Rubik"/>
                <a:ea typeface="Rubik"/>
              </a:rPr>
              <a:t>א. קרא פסוקים 1–8 שלפניך.</a:t>
            </a:r>
          </a:p>
          <a:p>
            <a:pPr algn="r" rtl="1">
              <a:lnSpc>
                <a:spcPts val="3000"/>
              </a:lnSpc>
            </a:pPr>
            <a:r>
              <a:rPr sz="2000" b="0" i="0" lang="he-IL">
                <a:solidFill>
                  <a:srgbClr val="F8F8F8"/>
                </a:solidFill>
                <a:latin typeface="Rubik"/>
                <a:cs typeface="Rubik"/>
                <a:ea typeface="Rubik"/>
              </a:rPr>
              <a:t>על פי פסוקים אלה, אסתר היא אישה חכמה הפועלת בעורמה כדי להשיג את מטרתה.</a:t>
            </a:r>
          </a:p>
          <a:p>
            <a:pPr algn="r" rtl="1">
              <a:lnSpc>
                <a:spcPts val="3000"/>
              </a:lnSpc>
            </a:pPr>
            <a:r>
              <a:rPr sz="2000" b="0" i="0" lang="he-IL">
                <a:solidFill>
                  <a:srgbClr val="F8F8F8"/>
                </a:solidFill>
                <a:latin typeface="Rubik"/>
                <a:cs typeface="Rubik"/>
                <a:ea typeface="Rubik"/>
              </a:rPr>
              <a:t>הסבר שתי פעולות של אסתר המלמדות על חוכמתה ועורמתה. (12 נקודות)</a:t>
            </a:r>
          </a:p>
          <a:p>
            <a:pPr algn="r" rtl="1">
              <a:lnSpc>
                <a:spcPts val="3000"/>
              </a:lnSpc>
            </a:pPr>
            <a:r>
              <a:rPr sz="2000" b="0" i="0" lang="he-IL">
                <a:solidFill>
                  <a:srgbClr val="F8F8F8"/>
                </a:solidFill>
                <a:latin typeface="Rubik"/>
                <a:cs typeface="Rubik"/>
                <a:ea typeface="Rubik"/>
              </a:rPr>
              <a:t>ב. קרא פסוקים 9–14 שלפניך.</a:t>
            </a:r>
          </a:p>
          <a:p>
            <a:pPr algn="r" rtl="1">
              <a:lnSpc>
                <a:spcPts val="3000"/>
              </a:lnSpc>
            </a:pPr>
            <a:r>
              <a:rPr sz="2000" b="0" i="0" lang="he-IL">
                <a:solidFill>
                  <a:srgbClr val="F8F8F8"/>
                </a:solidFill>
                <a:latin typeface="Rubik"/>
                <a:cs typeface="Rubik"/>
                <a:ea typeface="Rubik"/>
              </a:rPr>
              <a:t>הסבר את האירוניה שבפסוקים אלה (היעזר באסתר, ז', 9–10). בסס את דבריך על הכתוב. (8 נקודות)</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1</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א׳–ח׳ («לפני המלך»).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ביום השלישי אסתר לובשת מלכות ועומדת בחצר בית המלך. המלך רואה אותה וותשא חן בעיניו ומושיט את שרביט הזהב. היא נוגעת בראשו. הוא שואל ״מה לך אסתר המלכה ומה בקשתך עד חצי המלכות וינתן לך״.</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2</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קראו פסוקים ט׳–י״ד («המן בביתו»). מה מתואר בקטע? הביאו ראיה מן הכתוב.</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המן יוצא שמח וטוב לב, אבל כשהוא רואה את מרדכי בשער המלך שלא קם ולא זע, ״וימלא המן על מרדכי חמה״. הוא מתאפק, בא לביתו, ומספר לאשתו זרש ולאוהביו על עושרו, רוב בניו וגדולתו, ועל זה שאסתר הזמינה רק אותו.</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תשובה לשאלה 3</a:t>
            </a:r>
          </a:p>
        </p:txBody>
      </p:sp>
      <p:sp>
        <p:nvSpPr>
          <p:cNvPr id="5" name="TextBox 4"/>
          <p:cNvSpPr txBox="1"/>
          <p:nvPr/>
        </p:nvSpPr>
        <p:spPr>
          <a:xfrm>
            <a:off x="1125220" y="1905000"/>
            <a:ext cx="9941560" cy="825500"/>
          </a:xfrm>
          <a:prstGeom prst="rect">
            <a:avLst/>
          </a:prstGeom>
          <a:noFill/>
        </p:spPr>
        <p:txBody>
          <a:bodyPr wrap="square" lIns="0" rIns="0" tIns="0" bIns="0" anchor="t"/>
          <a:lstStyle/>
          <a:p>
            <a:pPr algn="r" rtl="1">
              <a:lnSpc>
                <a:spcPts val="2025"/>
              </a:lnSpc>
            </a:pPr>
            <a:r>
              <a:rPr sz="1500" b="0" i="0" lang="he-IL">
                <a:solidFill>
                  <a:srgbClr val="FFD485"/>
                </a:solidFill>
                <a:latin typeface="Rubik"/>
                <a:cs typeface="Rubik"/>
                <a:ea typeface="Rubik"/>
              </a:rPr>
              <a:t>הסבירו את המושג «מילה מנחה» והדגימו אותו מאסתר ה׳.</a:t>
            </a:r>
          </a:p>
        </p:txBody>
      </p:sp>
      <p:sp>
        <p:nvSpPr>
          <p:cNvPr id="6" name="TextBox 5"/>
          <p:cNvSpPr txBox="1"/>
          <p:nvPr/>
        </p:nvSpPr>
        <p:spPr>
          <a:xfrm>
            <a:off x="1125220" y="3048000"/>
            <a:ext cx="9941560" cy="31115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מילה/שורש החוזר/ת על עצמו/ ה במספר פסוקים או פרקים במספר חריג של פעמי או במספר סימלי של פעמי בקטע, או בשתי משמעויות לפחות, המהווה רמז למסר המרכזי בקטע ו/או מוסיפה משמעות נוספת. איך זה בא לידי ביטוי בפרק:</a:t>
            </a:r>
          </a:p>
        </p:txBody>
      </p:sp>
      <p:sp>
        <p:nvSpPr>
          <p:cNvPr id="7" name="TextBox 6"/>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 (1/2)</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2707"/>
              </a:lnSpc>
            </a:pPr>
            <a:r>
              <a:rPr sz="1800" b="0" i="0" lang="he-IL">
                <a:solidFill>
                  <a:srgbClr val="F8F8F8"/>
                </a:solidFill>
                <a:latin typeface="Rubik"/>
                <a:cs typeface="Rubik"/>
                <a:ea typeface="Rubik"/>
              </a:rPr>
              <a:t>שאלה מספר 8</a:t>
            </a:r>
          </a:p>
          <a:p>
            <a:pPr algn="r" rtl="1">
              <a:lnSpc>
                <a:spcPts val="2707"/>
              </a:lnSpc>
            </a:pPr>
            <a:r>
              <a:rPr sz="1800" b="0" i="0" lang="he-IL">
                <a:solidFill>
                  <a:srgbClr val="F8F8F8"/>
                </a:solidFill>
                <a:latin typeface="Rubik"/>
                <a:cs typeface="Rubik"/>
                <a:ea typeface="Rubik"/>
              </a:rPr>
              <a:t>סעיף א'</a:t>
            </a:r>
          </a:p>
          <a:p>
            <a:pPr algn="r" rtl="1">
              <a:lnSpc>
                <a:spcPts val="2707"/>
              </a:lnSpc>
            </a:pPr>
            <a:r>
              <a:rPr sz="1800" b="0" i="0" lang="he-IL">
                <a:solidFill>
                  <a:srgbClr val="F8F8F8"/>
                </a:solidFill>
                <a:latin typeface="Rubik"/>
                <a:cs typeface="Rubik"/>
                <a:ea typeface="Rubik"/>
              </a:rPr>
              <a:t>פעולות של אסתר המלמדות על חוכמתה ועורמתה (על התלמיד להסביר שתי פעולות):</a:t>
            </a:r>
          </a:p>
          <a:p>
            <a:pPr algn="r" rtl="1">
              <a:lnSpc>
                <a:spcPts val="2707"/>
              </a:lnSpc>
            </a:pPr>
            <a:r>
              <a:rPr sz="1800" b="0" i="0" lang="he-IL">
                <a:solidFill>
                  <a:srgbClr val="F8F8F8"/>
                </a:solidFill>
                <a:latin typeface="Rubik"/>
                <a:cs typeface="Rubik"/>
                <a:ea typeface="Rubik"/>
              </a:rPr>
              <a:t>"...ותלבש אסתר מלכות ותעמוד בחצר בית המלך הפנימית נכח בית המלך והמלך יושב על כסא מלכותו" – אסתר מגיעה אל חצר המלך לבושה בבגדי מלכות, מתוך כוונה לעורר את סקרנות המלך, כדי שיאשר את נוכחותה גם מבלי שהוזמנה: "ויהי כראות המלך את אסתר עמדת בחצר נשאה חן בעיניו".</a:t>
            </a:r>
          </a:p>
          <a:p>
            <a:pPr algn="r" rtl="1">
              <a:lnSpc>
                <a:spcPts val="2707"/>
              </a:lnSpc>
            </a:pPr>
            <a:r>
              <a:rPr sz="1800" b="0" i="0" lang="he-IL">
                <a:solidFill>
                  <a:srgbClr val="F8F8F8"/>
                </a:solidFill>
                <a:latin typeface="Rubik"/>
                <a:cs typeface="Rubik"/>
                <a:ea typeface="Rubik"/>
              </a:rPr>
              <a:t>"ותאמר אסתר אם על המלך טוב יבוא המלך והמן היום אל המשתה אשר עשיתי לו" – המלך הנלהב מנוכחותה של אסתר בחצרו, תוהה לרצונה, אך היא אינה ממהרת להודיע לו על כוונותיה. היא מזמינה אותו ואת המן למשתה, מתוך רצון לעורר את סקרנותו וגם את חשדו בהמן, כדי להביא להצלת עמה בסופו של דבר.</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10382547" y="508000"/>
            <a:ext cx="628352" cy="304800"/>
          </a:xfrm>
          <a:prstGeom prst="rect">
            <a:avLst/>
          </a:prstGeom>
          <a:noFill/>
        </p:spPr>
        <p:txBody>
          <a:bodyPr wrap="square" lIns="0" rIns="0" tIns="0" bIns="0" anchor="t"/>
          <a:lstStyle/>
          <a:p>
            <a:pPr algn="r" rtl="1">
              <a:lnSpc>
                <a:spcPts val="2400"/>
              </a:lnSpc>
            </a:pPr>
            <a:r>
              <a:rPr sz="2200" b="1" i="0" lang="he-IL">
                <a:solidFill>
                  <a:srgbClr val="1D1D1D"/>
                </a:solidFill>
                <a:latin typeface="Karantina"/>
                <a:cs typeface="Karantina"/>
                <a:ea typeface="Karantina"/>
              </a:rPr>
              <a:t>תשובות</a:t>
            </a:r>
          </a:p>
        </p:txBody>
      </p:sp>
      <p:sp>
        <p:nvSpPr>
          <p:cNvPr id="4" name="TextBox 3"/>
          <p:cNvSpPr txBox="1"/>
          <p:nvPr/>
        </p:nvSpPr>
        <p:spPr>
          <a:xfrm>
            <a:off x="798195" y="812800"/>
            <a:ext cx="10595610" cy="762000"/>
          </a:xfrm>
          <a:prstGeom prst="rect">
            <a:avLst/>
          </a:prstGeom>
          <a:noFill/>
        </p:spPr>
        <p:txBody>
          <a:bodyPr wrap="square" lIns="0" rIns="0" tIns="0" bIns="0" anchor="t"/>
          <a:lstStyle/>
          <a:p>
            <a:pPr algn="r" rtl="1">
              <a:lnSpc>
                <a:spcPts val="6000"/>
              </a:lnSpc>
            </a:pPr>
            <a:r>
              <a:rPr sz="5200" b="1" i="0" lang="he-IL">
                <a:solidFill>
                  <a:srgbClr val="F8F8F8"/>
                </a:solidFill>
                <a:latin typeface="Karantina"/>
                <a:cs typeface="Karantina"/>
                <a:ea typeface="Karantina"/>
              </a:rPr>
              <a:t>מחוון – שאלת הבגרות (2/2)</a:t>
            </a:r>
          </a:p>
        </p:txBody>
      </p:sp>
      <p:sp>
        <p:nvSpPr>
          <p:cNvPr id="5" name="TextBox 4"/>
          <p:cNvSpPr txBox="1"/>
          <p:nvPr/>
        </p:nvSpPr>
        <p:spPr>
          <a:xfrm>
            <a:off x="1125220" y="1968500"/>
            <a:ext cx="9941560" cy="3683000"/>
          </a:xfrm>
          <a:prstGeom prst="rect">
            <a:avLst/>
          </a:prstGeom>
          <a:noFill/>
        </p:spPr>
        <p:txBody>
          <a:bodyPr wrap="square" lIns="0" rIns="0" tIns="0" bIns="0" anchor="t"/>
          <a:lstStyle/>
          <a:p>
            <a:pPr algn="r" rtl="1">
              <a:lnSpc>
                <a:spcPts val="2850"/>
              </a:lnSpc>
            </a:pPr>
            <a:r>
              <a:rPr sz="1900" b="0" i="0" lang="he-IL">
                <a:solidFill>
                  <a:srgbClr val="F8F8F8"/>
                </a:solidFill>
                <a:latin typeface="Rubik"/>
                <a:cs typeface="Rubik"/>
                <a:ea typeface="Rubik"/>
              </a:rPr>
              <a:t>"אם מצאתי חן בעיני המלך ואם על המלך טוב לתת את שאלתי... יבוא המלך והמן אל המשתה אשר אעשה להם ומחר אעשה כדבר המלך" – אסתר אינה ממהרת לחשוף את כוונותיה לפני המלך במשתה הראשון, היא מזמינה אותו ואת המן למשתה נוסף למחרת היום, ובכך היא מגבירה את סקרנות המלך לרצונה וגם את חשדו בהמן.</a:t>
            </a:r>
          </a:p>
          <a:p>
            <a:pPr algn="r" rtl="1">
              <a:lnSpc>
                <a:spcPts val="2850"/>
              </a:lnSpc>
            </a:pPr>
            <a:r>
              <a:rPr sz="1900" b="0" i="0" lang="he-IL">
                <a:solidFill>
                  <a:srgbClr val="F8F8F8"/>
                </a:solidFill>
                <a:latin typeface="Rubik"/>
                <a:cs typeface="Rubik"/>
                <a:ea typeface="Rubik"/>
              </a:rPr>
              <a:t>סעיף ב'</a:t>
            </a:r>
          </a:p>
          <a:p>
            <a:pPr algn="r" rtl="1">
              <a:lnSpc>
                <a:spcPts val="2850"/>
              </a:lnSpc>
            </a:pPr>
            <a:r>
              <a:rPr sz="1900" b="0" i="0" lang="he-IL">
                <a:solidFill>
                  <a:srgbClr val="F8F8F8"/>
                </a:solidFill>
                <a:latin typeface="Rubik"/>
                <a:cs typeface="Rubik"/>
                <a:ea typeface="Rubik"/>
              </a:rPr>
              <a:t>האירוניה בפסוקים אלה: מקורביו של המן מציעים לו לתלות את מרדכי שאותו הוא שונא, על עץ גבוה. המן מרוצה מאוד מהרעיון ומכין עץ לתליית מרדכי: "ותאמר לו זרש אשתו וכל אהביו יעשו עץ גבה... ויתלו את מרדכי עליו... וייטב הדבר לפני המן ויעש העץ". אך בסופו של דבר, המן הוא זה שנתלה על העץ שהכין בעצמו: "ויתלו את המן על העץ אשר הכין למרדכי".</a:t>
            </a:r>
          </a:p>
        </p:txBody>
      </p:sp>
      <p:sp>
        <p:nvSpPr>
          <p:cNvPr id="6" name="TextBox 5"/>
          <p:cNvSpPr txBox="1"/>
          <p:nvPr/>
        </p:nvSpPr>
        <p:spPr>
          <a:xfrm>
            <a:off x="254000" y="6540500"/>
            <a:ext cx="558800" cy="228600"/>
          </a:xfrm>
          <a:prstGeom prst="rect">
            <a:avLst/>
          </a:prstGeom>
          <a:noFill/>
        </p:spPr>
        <p:txBody>
          <a:bodyPr wrap="square" lIns="0" rIns="0" tIns="0" bIns="0" anchor="t"/>
          <a:lstStyle/>
          <a:p>
            <a:pPr algn="l" rtl="1">
              <a:lnSpc>
                <a:spcPts val="1800"/>
              </a:lnSpc>
            </a:pPr>
            <a:r>
              <a:rPr sz="1300" b="0" i="0" lang="he-IL">
                <a:solidFill>
                  <a:srgbClr val="2F4344"/>
                </a:solidFill>
                <a:latin typeface="Rubik"/>
                <a:cs typeface="Rubik"/>
                <a:ea typeface="Rubik"/>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אסתר לפני המלך – שאלון 1262</dc:title>
  <dc:subject/>
  <dc:creator/>
  <cp:keywords/>
  <dc:description/>
  <cp:lastModifiedBy/>
  <cp:revision>1</cp:revision>
  <dcterms:created xsi:type="dcterms:W3CDTF">2013-01-27T09:14:16Z</dcterms:created>
  <dcterms:modified xsi:type="dcterms:W3CDTF">2013-01-27T09:15:58Z</dcterms:modified>
  <cp:category/>
</cp:coreProperties>
</file>