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53278" y="952500"/>
            <a:ext cx="1165621" cy="444500"/>
          </a:xfrm>
          <a:prstGeom prst="rect">
            <a:avLst/>
          </a:prstGeom>
          <a:noFill/>
        </p:spPr>
        <p:txBody>
          <a:bodyPr wrap="square" lIns="0" rIns="0" tIns="0" bIns="0" anchor="t"/>
          <a:lstStyle/>
          <a:p>
            <a:pPr algn="r" rtl="1">
              <a:lnSpc>
                <a:spcPts val="3500"/>
              </a:lnSpc>
            </a:pPr>
            <a:r>
              <a:rPr sz="2400" b="1" i="0" lang="he-IL">
                <a:solidFill>
                  <a:srgbClr val="E63946"/>
                </a:solidFill>
                <a:latin typeface="Assistant"/>
                <a:cs typeface="Assistant"/>
                <a:ea typeface="Assistant"/>
              </a:rPr>
              <a:t>אסתר ו׳</a:t>
            </a:r>
          </a:p>
        </p:txBody>
      </p:sp>
      <p:sp>
        <p:nvSpPr>
          <p:cNvPr id="4" name="TextBox 3"/>
          <p:cNvSpPr txBox="1"/>
          <p:nvPr/>
        </p:nvSpPr>
        <p:spPr>
          <a:xfrm>
            <a:off x="5950585" y="1397000"/>
            <a:ext cx="5624830" cy="3302000"/>
          </a:xfrm>
          <a:prstGeom prst="rect">
            <a:avLst/>
          </a:prstGeom>
          <a:noFill/>
        </p:spPr>
        <p:txBody>
          <a:bodyPr wrap="square" lIns="0" rIns="0" tIns="0" bIns="0" anchor="ctr"/>
          <a:lstStyle/>
          <a:p>
            <a:pPr algn="r" rtl="1">
              <a:lnSpc>
                <a:spcPts val="8100"/>
              </a:lnSpc>
            </a:pPr>
            <a:r>
              <a:rPr sz="7500" b="1" i="0" lang="he-IL">
                <a:solidFill>
                  <a:srgbClr val="141414"/>
                </a:solidFill>
                <a:latin typeface="Frank Ruhl Libre"/>
                <a:cs typeface="Frank Ruhl Libre"/>
                <a:ea typeface="Frank Ruhl Libre"/>
              </a:rPr>
              <a:t>מרדכי מקבל כבוד</a:t>
            </a:r>
          </a:p>
        </p:txBody>
      </p:sp>
      <p:sp>
        <p:nvSpPr>
          <p:cNvPr id="5" name="TextBox 4"/>
          <p:cNvSpPr txBox="1"/>
          <p:nvPr/>
        </p:nvSpPr>
        <p:spPr>
          <a:xfrm>
            <a:off x="5950585" y="4699000"/>
            <a:ext cx="5624830" cy="406400"/>
          </a:xfrm>
          <a:prstGeom prst="rect">
            <a:avLst/>
          </a:prstGeom>
          <a:noFill/>
        </p:spPr>
        <p:txBody>
          <a:bodyPr wrap="square" lIns="0" rIns="0" tIns="0" bIns="0" anchor="t"/>
          <a:lstStyle/>
          <a:p>
            <a:pPr algn="r" rtl="1">
              <a:lnSpc>
                <a:spcPts val="3200"/>
              </a:lnSpc>
            </a:pPr>
            <a:r>
              <a:rPr sz="2000" b="1" i="0" lang="he-IL">
                <a:solidFill>
                  <a:srgbClr val="141414"/>
                </a:solidFill>
                <a:latin typeface="Assistant"/>
                <a:cs typeface="Assistant"/>
                <a:ea typeface="Assistant"/>
              </a:rPr>
              <a:t>שאלון 1262 · אסתר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13653" y="444500"/>
            <a:ext cx="641746"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פתיחה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מטרות השיעור</a:t>
            </a:r>
          </a:p>
        </p:txBody>
      </p:sp>
      <p:sp>
        <p:nvSpPr>
          <p:cNvPr id="5" name="TextBox 4"/>
          <p:cNvSpPr txBox="1"/>
          <p:nvPr/>
        </p:nvSpPr>
        <p:spPr>
          <a:xfrm>
            <a:off x="10579100" y="18351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1</a:t>
            </a:r>
          </a:p>
        </p:txBody>
      </p:sp>
      <p:sp>
        <p:nvSpPr>
          <p:cNvPr id="6" name="TextBox 5"/>
          <p:cNvSpPr txBox="1"/>
          <p:nvPr/>
        </p:nvSpPr>
        <p:spPr>
          <a:xfrm>
            <a:off x="4613846" y="17399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נכיר את הסיפור «מרדכי מקבל כבוד» (אסתר ו׳) ואת הדמויות בו</a:t>
            </a:r>
          </a:p>
        </p:txBody>
      </p:sp>
      <p:sp>
        <p:nvSpPr>
          <p:cNvPr id="7" name="TextBox 6"/>
          <p:cNvSpPr txBox="1"/>
          <p:nvPr/>
        </p:nvSpPr>
        <p:spPr>
          <a:xfrm>
            <a:off x="10579100" y="30035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2</a:t>
            </a:r>
          </a:p>
        </p:txBody>
      </p:sp>
      <p:sp>
        <p:nvSpPr>
          <p:cNvPr id="8" name="TextBox 7"/>
          <p:cNvSpPr txBox="1"/>
          <p:nvPr/>
        </p:nvSpPr>
        <p:spPr>
          <a:xfrm>
            <a:off x="4613846" y="29083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נבחן כיצד הסיפור מבטא את התמה «אסתר»</a:t>
            </a:r>
          </a:p>
        </p:txBody>
      </p:sp>
      <p:sp>
        <p:nvSpPr>
          <p:cNvPr id="9" name="TextBox 8"/>
          <p:cNvSpPr txBox="1"/>
          <p:nvPr/>
        </p:nvSpPr>
        <p:spPr>
          <a:xfrm>
            <a:off x="10579100" y="41719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3</a:t>
            </a:r>
          </a:p>
        </p:txBody>
      </p:sp>
      <p:sp>
        <p:nvSpPr>
          <p:cNvPr id="10" name="TextBox 9"/>
          <p:cNvSpPr txBox="1"/>
          <p:nvPr/>
        </p:nvSpPr>
        <p:spPr>
          <a:xfrm>
            <a:off x="4613846" y="40767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נקרא פסוקי מפתח ונעמיק בפירוש רש"י ומלבי"ם</a:t>
            </a:r>
          </a:p>
        </p:txBody>
      </p:sp>
      <p:sp>
        <p:nvSpPr>
          <p:cNvPr id="11" name="TextBox 10"/>
          <p:cNvSpPr txBox="1"/>
          <p:nvPr/>
        </p:nvSpPr>
        <p:spPr>
          <a:xfrm>
            <a:off x="10579100" y="5340350"/>
            <a:ext cx="876300" cy="698500"/>
          </a:xfrm>
          <a:prstGeom prst="rect">
            <a:avLst/>
          </a:prstGeom>
          <a:noFill/>
        </p:spPr>
        <p:txBody>
          <a:bodyPr wrap="square" lIns="0" rIns="0" tIns="0" bIns="0" anchor="t"/>
          <a:lstStyle/>
          <a:p>
            <a:pPr algn="ctr" rtl="1">
              <a:lnSpc>
                <a:spcPts val="5500"/>
              </a:lnSpc>
            </a:pPr>
            <a:r>
              <a:rPr sz="6000" b="1" i="0" lang="he-IL">
                <a:solidFill>
                  <a:srgbClr val="E63946"/>
                </a:solidFill>
                <a:latin typeface="Frank Ruhl Libre"/>
                <a:cs typeface="Frank Ruhl Libre"/>
                <a:ea typeface="Frank Ruhl Libre"/>
              </a:rPr>
              <a:t>4</a:t>
            </a:r>
          </a:p>
        </p:txBody>
      </p:sp>
      <p:sp>
        <p:nvSpPr>
          <p:cNvPr id="12" name="TextBox 11"/>
          <p:cNvSpPr txBox="1"/>
          <p:nvPr/>
        </p:nvSpPr>
        <p:spPr>
          <a:xfrm>
            <a:off x="4613846" y="5245100"/>
            <a:ext cx="5847207" cy="889000"/>
          </a:xfrm>
          <a:prstGeom prst="rect">
            <a:avLst/>
          </a:prstGeom>
          <a:noFill/>
        </p:spPr>
        <p:txBody>
          <a:bodyPr wrap="square" lIns="0" rIns="0" tIns="0" bIns="0" anchor="ctr"/>
          <a:lstStyle/>
          <a:p>
            <a:pPr algn="r" rtl="1">
              <a:lnSpc>
                <a:spcPts val="3250"/>
              </a:lnSpc>
            </a:pPr>
            <a:r>
              <a:rPr sz="2600" b="0" i="0" lang="he-IL">
                <a:solidFill>
                  <a:srgbClr val="141414"/>
                </a:solidFill>
                <a:latin typeface="Frank Ruhl Libre"/>
                <a:cs typeface="Frank Ruhl Libre"/>
                <a:ea typeface="Frank Ruhl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הדמויות בסיפור</a:t>
            </a:r>
          </a:p>
        </p:txBody>
      </p:sp>
      <p:sp>
        <p:nvSpPr>
          <p:cNvPr id="5" name="TextBox 4"/>
          <p:cNvSpPr txBox="1"/>
          <p:nvPr/>
        </p:nvSpPr>
        <p:spPr>
          <a:xfrm>
            <a:off x="63936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המן</a:t>
            </a:r>
          </a:p>
        </p:txBody>
      </p:sp>
      <p:sp>
        <p:nvSpPr>
          <p:cNvPr id="6" name="TextBox 5"/>
          <p:cNvSpPr txBox="1"/>
          <p:nvPr/>
        </p:nvSpPr>
        <p:spPr>
          <a:xfrm>
            <a:off x="6393624" y="25273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לפני שהמן מדבר, המלך שואל ״מה לעשות באיש אשר המלך חפץ ביקרו״.</a:t>
            </a:r>
          </a:p>
        </p:txBody>
      </p:sp>
      <p:sp>
        <p:nvSpPr>
          <p:cNvPr id="7" name="TextBox 6"/>
          <p:cNvSpPr txBox="1"/>
          <p:nvPr/>
        </p:nvSpPr>
        <p:spPr>
          <a:xfrm>
            <a:off x="945324" y="19685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מרדכי</a:t>
            </a:r>
          </a:p>
        </p:txBody>
      </p:sp>
      <p:sp>
        <p:nvSpPr>
          <p:cNvPr id="8" name="TextBox 7"/>
          <p:cNvSpPr txBox="1"/>
          <p:nvPr/>
        </p:nvSpPr>
        <p:spPr>
          <a:xfrm>
            <a:off x="945324" y="25273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מרדכי שב אל שער המלך, והמן ממהר אל ביתו ״אבל וחפוי ראש״.</a:t>
            </a:r>
          </a:p>
        </p:txBody>
      </p:sp>
      <p:sp>
        <p:nvSpPr>
          <p:cNvPr id="9" name="TextBox 8"/>
          <p:cNvSpPr txBox="1"/>
          <p:nvPr/>
        </p:nvSpPr>
        <p:spPr>
          <a:xfrm>
            <a:off x="6393624" y="43688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שרי</a:t>
            </a:r>
          </a:p>
        </p:txBody>
      </p:sp>
      <p:sp>
        <p:nvSpPr>
          <p:cNvPr id="10" name="TextBox 9"/>
          <p:cNvSpPr txBox="1"/>
          <p:nvPr/>
        </p:nvSpPr>
        <p:spPr>
          <a:xfrm>
            <a:off x="6393624" y="49276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הוא מציע: לבוש מלכות, סוס שרכב עליו המלך, כתר מלכות על ראשו, והלבשה על ידי אחד משרי המלך…</a:t>
            </a:r>
          </a:p>
        </p:txBody>
      </p:sp>
      <p:sp>
        <p:nvSpPr>
          <p:cNvPr id="11" name="TextBox 10"/>
          <p:cNvSpPr txBox="1"/>
          <p:nvPr/>
        </p:nvSpPr>
        <p:spPr>
          <a:xfrm>
            <a:off x="945324" y="4368800"/>
            <a:ext cx="4853051" cy="482600"/>
          </a:xfrm>
          <a:prstGeom prst="rect">
            <a:avLst/>
          </a:prstGeom>
          <a:noFill/>
        </p:spPr>
        <p:txBody>
          <a:bodyPr wrap="square" lIns="0" rIns="0" tIns="0" bIns="0" anchor="t"/>
          <a:lstStyle/>
          <a:p>
            <a:pPr algn="r" rtl="1">
              <a:lnSpc>
                <a:spcPts val="3800"/>
              </a:lnSpc>
            </a:pPr>
            <a:r>
              <a:rPr sz="2800" b="1" i="0" lang="he-IL">
                <a:solidFill>
                  <a:srgbClr val="141414"/>
                </a:solidFill>
                <a:latin typeface="Frank Ruhl Libre"/>
                <a:cs typeface="Frank Ruhl Libre"/>
                <a:ea typeface="Frank Ruhl Libre"/>
              </a:rPr>
              <a:t>אסתר</a:t>
            </a:r>
          </a:p>
        </p:txBody>
      </p:sp>
      <p:sp>
        <p:nvSpPr>
          <p:cNvPr id="12" name="TextBox 11"/>
          <p:cNvSpPr txBox="1"/>
          <p:nvPr/>
        </p:nvSpPr>
        <p:spPr>
          <a:xfrm>
            <a:off x="945324" y="4927600"/>
            <a:ext cx="4853051" cy="1168400"/>
          </a:xfrm>
          <a:prstGeom prst="rect">
            <a:avLst/>
          </a:prstGeom>
          <a:noFill/>
        </p:spPr>
        <p:txBody>
          <a:bodyPr wrap="square" lIns="0" rIns="0" tIns="0" bIns="0" anchor="t"/>
          <a:lstStyle/>
          <a:p>
            <a:pPr algn="r" rtl="1">
              <a:lnSpc>
                <a:spcPts val="2565"/>
              </a:lnSpc>
            </a:pPr>
            <a:r>
              <a:rPr sz="1900" b="0" i="0" lang="he-IL">
                <a:solidFill>
                  <a:srgbClr val="141414"/>
                </a:solidFill>
                <a:latin typeface="Assistant"/>
                <a:cs typeface="Assistant"/>
                <a:ea typeface="Assistant"/>
              </a:rPr>
              <a:t>עוד הם מדברים, וסריסי המלך מגיעים ומבהילים את המן אל המשתה אשר עשתה אסתר.</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1032331" y="444500"/>
            <a:ext cx="42306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רקע</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רצף האירועים</a:t>
            </a:r>
          </a:p>
        </p:txBody>
      </p:sp>
      <p:sp>
        <p:nvSpPr>
          <p:cNvPr id="5" name="TextBox 4"/>
          <p:cNvSpPr txBox="1"/>
          <p:nvPr/>
        </p:nvSpPr>
        <p:spPr>
          <a:xfrm>
            <a:off x="991076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1</a:t>
            </a:r>
          </a:p>
        </p:txBody>
      </p:sp>
      <p:sp>
        <p:nvSpPr>
          <p:cNvPr id="6" name="TextBox 5"/>
          <p:cNvSpPr txBox="1"/>
          <p:nvPr/>
        </p:nvSpPr>
        <p:spPr>
          <a:xfrm>
            <a:off x="905740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המלך נדד שנתו (פסוקים א׳–ג׳)</a:t>
            </a:r>
          </a:p>
        </p:txBody>
      </p:sp>
      <p:sp>
        <p:nvSpPr>
          <p:cNvPr id="7" name="TextBox 6"/>
          <p:cNvSpPr txBox="1"/>
          <p:nvPr/>
        </p:nvSpPr>
        <p:spPr>
          <a:xfrm>
            <a:off x="7189787"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2</a:t>
            </a:r>
          </a:p>
        </p:txBody>
      </p:sp>
      <p:sp>
        <p:nvSpPr>
          <p:cNvPr id="8" name="TextBox 7"/>
          <p:cNvSpPr txBox="1"/>
          <p:nvPr/>
        </p:nvSpPr>
        <p:spPr>
          <a:xfrm>
            <a:off x="6336426"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המן מכבד את מרדכי (פסוקים ד׳–י״א)</a:t>
            </a:r>
          </a:p>
        </p:txBody>
      </p:sp>
      <p:sp>
        <p:nvSpPr>
          <p:cNvPr id="9" name="TextBox 8"/>
          <p:cNvSpPr txBox="1"/>
          <p:nvPr/>
        </p:nvSpPr>
        <p:spPr>
          <a:xfrm>
            <a:off x="4468812" y="1917700"/>
            <a:ext cx="533400" cy="482600"/>
          </a:xfrm>
          <a:prstGeom prst="rect">
            <a:avLst/>
          </a:prstGeom>
          <a:noFill/>
        </p:spPr>
        <p:txBody>
          <a:bodyPr wrap="square" lIns="0" rIns="0" tIns="0" bIns="0" anchor="t"/>
          <a:lstStyle/>
          <a:p>
            <a:pPr algn="ctr" rtl="1">
              <a:lnSpc>
                <a:spcPts val="3800"/>
              </a:lnSpc>
            </a:pPr>
            <a:r>
              <a:rPr sz="2900" b="1" i="0" lang="he-IL">
                <a:solidFill>
                  <a:srgbClr val="E63946"/>
                </a:solidFill>
                <a:latin typeface="Frank Ruhl Libre"/>
                <a:cs typeface="Frank Ruhl Libre"/>
                <a:ea typeface="Frank Ruhl Libre"/>
              </a:rPr>
              <a:t>3</a:t>
            </a:r>
          </a:p>
        </p:txBody>
      </p:sp>
      <p:sp>
        <p:nvSpPr>
          <p:cNvPr id="10" name="TextBox 9"/>
          <p:cNvSpPr txBox="1"/>
          <p:nvPr/>
        </p:nvSpPr>
        <p:spPr>
          <a:xfrm>
            <a:off x="3615451" y="2476500"/>
            <a:ext cx="2240121" cy="1257300"/>
          </a:xfrm>
          <a:prstGeom prst="rect">
            <a:avLst/>
          </a:prstGeom>
          <a:noFill/>
        </p:spPr>
        <p:txBody>
          <a:bodyPr wrap="square" lIns="0" rIns="0" tIns="0" bIns="0" anchor="t"/>
          <a:lstStyle/>
          <a:p>
            <a:pPr algn="ctr" rtl="1">
              <a:lnSpc>
                <a:spcPts val="2340"/>
              </a:lnSpc>
            </a:pPr>
            <a:r>
              <a:rPr sz="1800" b="0" i="0" lang="he-IL">
                <a:solidFill>
                  <a:srgbClr val="141414"/>
                </a:solidFill>
                <a:latin typeface="Assistant"/>
                <a:cs typeface="Assistant"/>
                <a:ea typeface="Assistant"/>
              </a:rPr>
              <a:t>המן מתאבל (פסוקים י״ב–י״ד)</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10521" y="444500"/>
            <a:ext cx="2049322"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1/4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אסתר ו', 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בַּלַּיְלָה הַהוּא נָדְדָה שְׁנַת הַמֶּלֶךְ</a:t>
            </a:r>
            <a:r>
              <a:rPr sz="4100" b="0" i="0" lang="he-IL">
                <a:solidFill>
                  <a:srgbClr val="141414"/>
                </a:solidFill>
                <a:latin typeface="Frank Ruhl Libre"/>
                <a:cs typeface="Frank Ruhl Libre"/>
                <a:ea typeface="Frank Ruhl Libre"/>
              </a:rPr>
              <a:t> וַיֹּאמֶר לְהָבִיא אֶת־סֵפֶר הַזִּכְרֹנוֹת דִּבְרֵי הַיָּמִים וַיִּהְיוּ נִקְרָאִים לִפְנֵי הַמֶּלֶךְ</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״בלילה ההוא נדדה שנת המלך״.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2/4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אסתר ו', ד'</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וַיֹּאמֶר הַמֶּלֶךְ מִי בֶחָצֵר</a:t>
            </a:r>
            <a:r>
              <a:rPr sz="4100" b="0" i="0" lang="he-IL">
                <a:solidFill>
                  <a:srgbClr val="141414"/>
                </a:solidFill>
                <a:latin typeface="Frank Ruhl Libre"/>
                <a:cs typeface="Frank Ruhl Libre"/>
                <a:ea typeface="Frank Ruhl Libre"/>
              </a:rPr>
              <a:t> וְהָמָן בָּא לַחֲצַר בֵּית־הַמֶּלֶךְ הַחִיצוֹנָה לֵאמֹר לַמֶּלֶךְ לִתְלוֹת אֶת־מָרְדֳּכַי עַל־הָעֵץ אֲשֶׁר־הֵכִין לוֹ</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המלך שואל מי בחצר, והמן בא להציע לתלות את מרדכי.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3/4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אסתר ו', י"ב</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E63946"/>
                </a:solidFill>
                <a:latin typeface="Frank Ruhl Libre"/>
                <a:cs typeface="Frank Ruhl Libre"/>
                <a:ea typeface="Frank Ruhl Libre"/>
              </a:rPr>
              <a:t>וַיָּשָׁב מָרְדֳּכַי אֶל־שַׁעַר הַמֶּלֶךְ</a:t>
            </a:r>
            <a:r>
              <a:rPr sz="4100" b="0" i="0" lang="he-IL">
                <a:solidFill>
                  <a:srgbClr val="141414"/>
                </a:solidFill>
                <a:latin typeface="Frank Ruhl Libre"/>
                <a:cs typeface="Frank Ruhl Libre"/>
                <a:ea typeface="Frank Ruhl Libre"/>
              </a:rPr>
              <a:t> וְהָמָן נִדְחַף אֶל־בֵּיתוֹ אָבֵל וַחֲפוּי רֹאשׁ</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המן מספר לזרש אשתו ולאוהביו את כל אשר קרהו.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01760" y="444500"/>
            <a:ext cx="205821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קוראים בפסוקים · 4/4</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אסתר ו', ג'</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141414"/>
                </a:solidFill>
                <a:latin typeface="Frank Ruhl Libre"/>
                <a:cs typeface="Frank Ruhl Libre"/>
                <a:ea typeface="Frank Ruhl Libre"/>
              </a:rPr>
              <a:t>וַיֹּאמֶר הַמֶּלֶךְ </a:t>
            </a:r>
            <a:r>
              <a:rPr sz="4100" b="1" i="0" lang="he-IL">
                <a:solidFill>
                  <a:srgbClr val="E63946"/>
                </a:solidFill>
                <a:latin typeface="Frank Ruhl Libre"/>
                <a:cs typeface="Frank Ruhl Libre"/>
                <a:ea typeface="Frank Ruhl Libre"/>
              </a:rPr>
              <a:t>מַה־נַּעֲשָׂה יְקָר וּגְדוּלָּה לְמָרְדֳּכַי עַל־זֶה</a:t>
            </a:r>
            <a:r>
              <a:rPr sz="4100" b="0" i="0" lang="he-IL">
                <a:solidFill>
                  <a:srgbClr val="141414"/>
                </a:solidFill>
                <a:latin typeface="Frank Ruhl Libre"/>
                <a:cs typeface="Frank Ruhl Libre"/>
                <a:ea typeface="Frank Ruhl Libre"/>
              </a:rPr>
              <a:t> וַיֹּאמְרוּ נַעֲרֵי הַמֶּלֶךְ מְשָׁרְתָיו לֹא־נַעֲשָׂה עִמּוֹ דָּבָר</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ctr" rtl="1">
              <a:lnSpc>
                <a:spcPts val="2565"/>
              </a:lnSpc>
            </a:pPr>
            <a:r>
              <a:rPr sz="1900" b="0" i="1" lang="he-IL">
                <a:solidFill>
                  <a:srgbClr val="555555"/>
                </a:solidFill>
                <a:latin typeface="Frank Ruhl Libre"/>
                <a:cs typeface="Frank Ruhl Libre"/>
                <a:ea typeface="Frank Ruhl Libre"/>
              </a:rPr>
              <a:t>המלך שואל ״מה נעשה יקר וגדולה למרדכי על זה״.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97194" y="444500"/>
            <a:ext cx="1358205"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מילים ומושגים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ביאורי מילים</a:t>
            </a:r>
          </a:p>
        </p:txBody>
      </p:sp>
      <p:sp>
        <p:nvSpPr>
          <p:cNvPr id="5" name="TextBox 4"/>
          <p:cNvSpPr txBox="1"/>
          <p:nvPr/>
        </p:nvSpPr>
        <p:spPr>
          <a:xfrm>
            <a:off x="81457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מילה מנחה</a:t>
            </a:r>
          </a:p>
        </p:txBody>
      </p:sp>
      <p:sp>
        <p:nvSpPr>
          <p:cNvPr id="6" name="TextBox 5"/>
          <p:cNvSpPr txBox="1"/>
          <p:nvPr/>
        </p:nvSpPr>
        <p:spPr>
          <a:xfrm>
            <a:off x="81457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26280" y="1943100"/>
            <a:ext cx="3139440" cy="406400"/>
          </a:xfrm>
          <a:prstGeom prst="rect">
            <a:avLst/>
          </a:prstGeom>
          <a:noFill/>
        </p:spPr>
        <p:txBody>
          <a:bodyPr wrap="square" lIns="0" rIns="0" tIns="0" bIns="0" anchor="t"/>
          <a:lstStyle/>
          <a:p>
            <a:pPr algn="r" rtl="1">
              <a:lnSpc>
                <a:spcPts val="3200"/>
              </a:lnSpc>
            </a:pPr>
            <a:r>
              <a:rPr sz="2300" b="1" i="0" lang="he-IL">
                <a:solidFill>
                  <a:srgbClr val="141414"/>
                </a:solidFill>
                <a:latin typeface="Frank Ruhl Libre"/>
                <a:cs typeface="Frank Ruhl Libre"/>
                <a:ea typeface="Frank Ruhl Libre"/>
              </a:rPr>
              <a:t>אלילות</a:t>
            </a:r>
          </a:p>
        </p:txBody>
      </p:sp>
      <p:sp>
        <p:nvSpPr>
          <p:cNvPr id="8" name="TextBox 7"/>
          <p:cNvSpPr txBox="1"/>
          <p:nvPr/>
        </p:nvSpPr>
        <p:spPr>
          <a:xfrm>
            <a:off x="4526280" y="2413000"/>
            <a:ext cx="3139440" cy="1327150"/>
          </a:xfrm>
          <a:prstGeom prst="rect">
            <a:avLst/>
          </a:prstGeom>
          <a:noFill/>
        </p:spPr>
        <p:txBody>
          <a:bodyPr wrap="square" lIns="0" rIns="0" tIns="0" bIns="0" anchor="t"/>
          <a:lstStyle/>
          <a:p>
            <a:pPr algn="r" rtl="1">
              <a:lnSpc>
                <a:spcPts val="2227"/>
              </a:lnSpc>
            </a:pPr>
            <a:r>
              <a:rPr sz="1650" b="0" i="0" lang="he-IL">
                <a:solidFill>
                  <a:srgbClr val="141414"/>
                </a:solidFill>
                <a:latin typeface="Assistant"/>
                <a:cs typeface="Assistant"/>
                <a:ea typeface="Assistant"/>
              </a:rPr>
              <a:t>פולחן לאלים שונים או אמונה בהם.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רש"י</a:t>
            </a:r>
          </a:p>
        </p:txBody>
      </p:sp>
      <p:sp>
        <p:nvSpPr>
          <p:cNvPr id="5" name="TextBox 4"/>
          <p:cNvSpPr txBox="1"/>
          <p:nvPr/>
        </p:nvSpPr>
        <p:spPr>
          <a:xfrm>
            <a:off x="1064577" y="242192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רש"י על אסתר ו', א'</a:t>
            </a:r>
          </a:p>
        </p:txBody>
      </p:sp>
      <p:sp>
        <p:nvSpPr>
          <p:cNvPr id="6" name="TextBox 5"/>
          <p:cNvSpPr txBox="1"/>
          <p:nvPr/>
        </p:nvSpPr>
        <p:spPr>
          <a:xfrm>
            <a:off x="1064577" y="2853729"/>
            <a:ext cx="9745345" cy="113784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נָדְדָה שְׁנַת הַמֶּלֶךְ</a:t>
            </a:r>
            <a:r>
              <a:rPr sz="2800" b="0" i="0" lang="he-IL">
                <a:solidFill>
                  <a:srgbClr val="141414"/>
                </a:solidFill>
                <a:latin typeface="Frank Ruhl Libre"/>
                <a:cs typeface="Frank Ruhl Libre"/>
                <a:ea typeface="Frank Ruhl Libre"/>
              </a:rPr>
              <a:t>. נֵס הָיָה. וְיֵשׁ אוֹמְרִים שָׂם אֶת לִבּוֹ עַל שֶׁזִּמְּנָה אֶסְתֵּר אֶת הָמָן שֶׁמָּא נָתְנָה עֵינֶיהָ בּוֹ וְיַהַרְגֵהוּ:</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מסביר רש"י על «נָדְדָה שְׁנַת הַמֶּלֶךְ»?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27332" y="444500"/>
            <a:ext cx="728067"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פרשנים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מלבי"ם</a:t>
            </a:r>
          </a:p>
        </p:txBody>
      </p:sp>
      <p:sp>
        <p:nvSpPr>
          <p:cNvPr id="5" name="TextBox 4"/>
          <p:cNvSpPr txBox="1"/>
          <p:nvPr/>
        </p:nvSpPr>
        <p:spPr>
          <a:xfrm>
            <a:off x="1064577" y="2421929"/>
            <a:ext cx="9745345" cy="304800"/>
          </a:xfrm>
          <a:prstGeom prst="rect">
            <a:avLst/>
          </a:prstGeom>
          <a:noFill/>
        </p:spPr>
        <p:txBody>
          <a:bodyPr wrap="square" lIns="0" rIns="0" tIns="0" bIns="0" anchor="t"/>
          <a:lstStyle/>
          <a:p>
            <a:pPr algn="r" rtl="1">
              <a:lnSpc>
                <a:spcPts val="2400"/>
              </a:lnSpc>
            </a:pPr>
            <a:r>
              <a:rPr sz="1700" b="1" i="0" lang="he-IL">
                <a:solidFill>
                  <a:srgbClr val="E63946"/>
                </a:solidFill>
                <a:latin typeface="Assistant"/>
                <a:cs typeface="Assistant"/>
                <a:ea typeface="Assistant"/>
              </a:rPr>
              <a:t>מלבי"ם על אסתר ו', ד'</a:t>
            </a:r>
          </a:p>
        </p:txBody>
      </p:sp>
      <p:sp>
        <p:nvSpPr>
          <p:cNvPr id="6" name="TextBox 5"/>
          <p:cNvSpPr txBox="1"/>
          <p:nvPr/>
        </p:nvSpPr>
        <p:spPr>
          <a:xfrm>
            <a:off x="1064577" y="2853729"/>
            <a:ext cx="9745345" cy="1137840"/>
          </a:xfrm>
          <a:prstGeom prst="rect">
            <a:avLst/>
          </a:prstGeom>
          <a:noFill/>
        </p:spPr>
        <p:txBody>
          <a:bodyPr wrap="square" lIns="0" rIns="0" tIns="0" bIns="0" anchor="t"/>
          <a:lstStyle/>
          <a:p>
            <a:pPr algn="r" rtl="1">
              <a:lnSpc>
                <a:spcPts val="4480"/>
              </a:lnSpc>
            </a:pPr>
            <a:r>
              <a:rPr sz="2800" b="1" i="0" lang="he-IL">
                <a:solidFill>
                  <a:srgbClr val="141414"/>
                </a:solidFill>
                <a:latin typeface="Frank Ruhl Libre"/>
                <a:cs typeface="Frank Ruhl Libre"/>
                <a:ea typeface="Frank Ruhl Libre"/>
              </a:rPr>
              <a:t>מי בחצר,</a:t>
            </a:r>
            <a:r>
              <a:rPr sz="2800" b="0" i="0" lang="he-IL">
                <a:solidFill>
                  <a:srgbClr val="141414"/>
                </a:solidFill>
                <a:latin typeface="Frank Ruhl Libre"/>
                <a:cs typeface="Frank Ruhl Libre"/>
                <a:ea typeface="Frank Ruhl Libre"/>
              </a:rPr>
              <a:t> מודיע תוקף הנס שלא היה טבעי רק השגחיי, כי באותו הרגע בא המן לתלות את מרדכי ומסבב הסבות כבר הכין לו כלי מות:</a:t>
            </a:r>
          </a:p>
        </p:txBody>
      </p:sp>
      <p:sp>
        <p:nvSpPr>
          <p:cNvPr id="7" name="TextBox 6"/>
          <p:cNvSpPr txBox="1"/>
          <p:nvPr/>
        </p:nvSpPr>
        <p:spPr>
          <a:xfrm>
            <a:off x="929005" y="5226050"/>
            <a:ext cx="10333990" cy="1060450"/>
          </a:xfrm>
          <a:prstGeom prst="rect">
            <a:avLst/>
          </a:prstGeom>
          <a:noFill/>
        </p:spPr>
        <p:txBody>
          <a:bodyPr wrap="square" lIns="0" rIns="0" tIns="0" bIns="0" anchor="ctr"/>
          <a:lstStyle/>
          <a:p>
            <a:pPr algn="r" rtl="1">
              <a:lnSpc>
                <a:spcPts val="2860"/>
              </a:lnSpc>
            </a:pPr>
            <a:r>
              <a:rPr sz="2200" b="1" i="0" lang="he-IL">
                <a:solidFill>
                  <a:srgbClr val="141414"/>
                </a:solidFill>
                <a:latin typeface="Assistant"/>
                <a:cs typeface="Assistant"/>
                <a:ea typeface="Assistant"/>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51499" y="444500"/>
            <a:ext cx="251512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1/3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א׳–ג׳ («המלך נדד שנתו»).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2/3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ד׳–י״א («המן מכבד את מרדכי»).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42737" y="444500"/>
            <a:ext cx="2524019"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שאלות הבנה ופרשנות · 3/3</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900"/>
              </a:lnSpc>
            </a:pPr>
            <a:r>
              <a:rPr sz="3500" b="1" i="0" lang="he-IL">
                <a:solidFill>
                  <a:srgbClr val="141414"/>
                </a:solidFill>
                <a:latin typeface="Frank Ruhl Libre"/>
                <a:cs typeface="Frank Ruhl Libre"/>
                <a:ea typeface="Frank Ruhl Libre"/>
              </a:rPr>
              <a:t>קראו פסוקים י״ב–י״ד («המן מתאבל»).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FFFFFF"/>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9421" y="444500"/>
            <a:ext cx="1005978"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דיון בכיתה</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מה דעתכם?</a:t>
            </a:r>
          </a:p>
        </p:txBody>
      </p:sp>
      <p:sp>
        <p:nvSpPr>
          <p:cNvPr id="5" name="TextBox 4"/>
          <p:cNvSpPr txBox="1"/>
          <p:nvPr/>
        </p:nvSpPr>
        <p:spPr>
          <a:xfrm>
            <a:off x="4926393" y="1841500"/>
            <a:ext cx="6187313" cy="1524000"/>
          </a:xfrm>
          <a:prstGeom prst="rect">
            <a:avLst/>
          </a:prstGeom>
          <a:noFill/>
        </p:spPr>
        <p:txBody>
          <a:bodyPr wrap="square" lIns="0" rIns="0" tIns="0" bIns="0" anchor="ctr"/>
          <a:lstStyle/>
          <a:p>
            <a:pPr algn="r" rtl="1">
              <a:lnSpc>
                <a:spcPts val="3105"/>
              </a:lnSpc>
            </a:pPr>
            <a:r>
              <a:rPr sz="2300" b="0" i="0" lang="he-IL">
                <a:solidFill>
                  <a:srgbClr val="141414"/>
                </a:solidFill>
                <a:latin typeface="Frank Ruhl Libre"/>
                <a:cs typeface="Frank Ruhl Libre"/>
                <a:ea typeface="Frank Ruhl Libre"/>
              </a:rPr>
              <a:t>האם, לדעתך, דבריו מאירים את דמותו כדמות חיובית או כדמות הראויה לגינוי?</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890250" y="444500"/>
            <a:ext cx="565150"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סיכום</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Frank Ruhl Libre"/>
                <a:cs typeface="Frank Ruhl Libre"/>
                <a:ea typeface="Frank Ruhl Libre"/>
              </a:rPr>
              <a:t>מרדכי מקבל כבוד</a:t>
            </a:r>
          </a:p>
        </p:txBody>
      </p:sp>
      <p:sp>
        <p:nvSpPr>
          <p:cNvPr id="6" name="TextBox 5"/>
          <p:cNvSpPr txBox="1"/>
          <p:nvPr/>
        </p:nvSpPr>
        <p:spPr>
          <a:xfrm>
            <a:off x="7991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המלך נדד שנתו</a:t>
            </a:r>
          </a:p>
        </p:txBody>
      </p:sp>
      <p:sp>
        <p:nvSpPr>
          <p:cNvPr id="7" name="TextBox 6"/>
          <p:cNvSpPr txBox="1"/>
          <p:nvPr/>
        </p:nvSpPr>
        <p:spPr>
          <a:xfrm>
            <a:off x="879475" y="1828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המן מכבד את מרדכי</a:t>
            </a:r>
          </a:p>
        </p:txBody>
      </p:sp>
      <p:sp>
        <p:nvSpPr>
          <p:cNvPr id="8" name="TextBox 7"/>
          <p:cNvSpPr txBox="1"/>
          <p:nvPr/>
        </p:nvSpPr>
        <p:spPr>
          <a:xfrm>
            <a:off x="7991475" y="3479800"/>
            <a:ext cx="3270250" cy="1041400"/>
          </a:xfrm>
          <a:prstGeom prst="rect">
            <a:avLst/>
          </a:prstGeom>
          <a:noFill/>
        </p:spPr>
        <p:txBody>
          <a:bodyPr wrap="square" lIns="0" rIns="0" tIns="0" bIns="0" anchor="ctr"/>
          <a:lstStyle/>
          <a:p>
            <a:pPr algn="r" rtl="1">
              <a:lnSpc>
                <a:spcPts val="2014"/>
              </a:lnSpc>
            </a:pPr>
            <a:r>
              <a:rPr sz="1550" b="0" i="0" lang="he-IL">
                <a:solidFill>
                  <a:srgbClr val="141414"/>
                </a:solidFill>
                <a:latin typeface="Assistant"/>
                <a:cs typeface="Assistant"/>
                <a:ea typeface="Assistant"/>
              </a:rPr>
              <a:t>המן מתאבל</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447279" y="444500"/>
            <a:ext cx="2012021"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תרגול לקראת הבגרות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41414"/>
                </a:solidFill>
                <a:latin typeface="Assistant"/>
                <a:cs typeface="Assistant"/>
                <a:ea typeface="Assistant"/>
              </a:rPr>
              <a:t>(קיץ תשפ"ב (שאלון 1362))</a:t>
            </a:r>
          </a:p>
          <a:p>
            <a:pPr algn="r" rtl="1">
              <a:lnSpc>
                <a:spcPts val="3000"/>
              </a:lnSpc>
            </a:pPr>
            <a:r>
              <a:rPr sz="2000" b="0" i="0" lang="he-IL">
                <a:solidFill>
                  <a:srgbClr val="141414"/>
                </a:solidFill>
                <a:latin typeface="Assistant"/>
                <a:cs typeface="Assistant"/>
                <a:ea typeface="Assistant"/>
              </a:rPr>
              <a:t>4. קראו אסתר, פרק ו'.</a:t>
            </a:r>
          </a:p>
          <a:p>
            <a:pPr algn="r" rtl="1">
              <a:lnSpc>
                <a:spcPts val="3000"/>
              </a:lnSpc>
            </a:pPr>
            <a:r>
              <a:rPr sz="2000" b="0" i="0" lang="he-IL">
                <a:solidFill>
                  <a:srgbClr val="141414"/>
                </a:solidFill>
                <a:latin typeface="Assistant"/>
                <a:cs typeface="Assistant"/>
                <a:ea typeface="Assistant"/>
              </a:rPr>
              <a:t>א. (1) קראו פסוקים א'–ה' וגם אסתר, פרק ג', פסוק ח'.</a:t>
            </a:r>
          </a:p>
          <a:p>
            <a:pPr algn="r" rtl="1">
              <a:lnSpc>
                <a:spcPts val="3000"/>
              </a:lnSpc>
            </a:pPr>
            <a:r>
              <a:rPr sz="2000" b="0" i="0" lang="he-IL">
                <a:solidFill>
                  <a:srgbClr val="141414"/>
                </a:solidFill>
                <a:latin typeface="Assistant"/>
                <a:cs typeface="Assistant"/>
                <a:ea typeface="Assistant"/>
              </a:rPr>
              <a:t>הוכיחו על פי פסוקים א'–ה' כי טענתו של המן על חוסר הנאמנות של העם היהודי לשלטון הפרסי אינה נכונה. (6 נקודות)</a:t>
            </a:r>
          </a:p>
          <a:p>
            <a:pPr algn="r" rtl="1">
              <a:lnSpc>
                <a:spcPts val="3000"/>
              </a:lnSpc>
            </a:pPr>
            <a:r>
              <a:rPr sz="2000" b="0" i="0" lang="he-IL">
                <a:solidFill>
                  <a:srgbClr val="141414"/>
                </a:solidFill>
                <a:latin typeface="Assistant"/>
                <a:cs typeface="Assistant"/>
                <a:ea typeface="Assistant"/>
              </a:rPr>
              <a:t>(2) קראו את דברי מ' הלצר ור' קליין שלפניכם.</a:t>
            </a:r>
          </a:p>
          <a:p>
            <a:pPr algn="r" rtl="1">
              <a:lnSpc>
                <a:spcPts val="3000"/>
              </a:lnSpc>
            </a:pPr>
            <a:r>
              <a:rPr sz="2000" b="0" i="0" lang="he-IL">
                <a:solidFill>
                  <a:srgbClr val="141414"/>
                </a:solidFill>
                <a:latin typeface="Assistant"/>
                <a:cs typeface="Assistant"/>
                <a:ea typeface="Assistant"/>
              </a:rPr>
              <a:t>"פרק ו' משמש מעבר בין תחילת הישועה (חנינת אסתר על ידי המלך) [פרק ה'] ובין השלמת הישועה (הדחת המן ותלייתו) [פרק ז'] [...] בתחנת מעבר זו חלה תפנית מפתיעה במהלך המאורעות, בעקבות צירוף מקרים מופלא, שיד ההשגחה ניכרת בהם."</a:t>
            </a:r>
          </a:p>
          <a:p>
            <a:pPr algn="r" rtl="1">
              <a:lnSpc>
                <a:spcPts val="3000"/>
              </a:lnSpc>
            </a:pPr>
            <a:r>
              <a:rPr sz="2000" b="0" i="0" lang="he-IL">
                <a:solidFill>
                  <a:srgbClr val="141414"/>
                </a:solidFill>
                <a:latin typeface="Assistant"/>
                <a:cs typeface="Assistant"/>
                <a:ea typeface="Assistant"/>
              </a:rPr>
              <a:t>(מ' הלפר ור' קליין, אנציקלופדיה עולם התנ"ך: מגילות, הוצאת רביבים, תשמ"ח, עמ' 99)</a:t>
            </a:r>
          </a:p>
          <a:p>
            <a:pPr algn="r" rtl="1">
              <a:lnSpc>
                <a:spcPts val="3000"/>
              </a:lnSpc>
            </a:pPr>
            <a:r>
              <a:rPr sz="2000" b="0" i="0" lang="he-IL">
                <a:solidFill>
                  <a:srgbClr val="141414"/>
                </a:solidFill>
                <a:latin typeface="Assistant"/>
                <a:cs typeface="Assistant"/>
                <a:ea typeface="Assistant"/>
              </a:rPr>
              <a:t>הסבירו כיצד "יד ההשגחה" באה לידי ביטוי בפסוקים א'–ה'.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א׳–ג׳ («המלך נדד שנתו»).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״בלילה ההוא נדדה שנת המלך״. הוא מצווה להביא את ספר הזכרונות דברי הימים, וקוראים לפניו. שם נמצא כתוב שמרדכי הגיד על בגתן ותרש.</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ד׳–י״א («המן מכבד את מרדכי»).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המלך שואל מי בחצר, והמן בא להציע לתלות את מרדכי. לפני שהמן מדבר, המלך שואל ״מה לעשות באיש אשר המלך חפץ ביקרו״. המן חושב ״למי יחפץ המלך לעשות יקר יותר ממני״.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946"/>
                </a:solidFill>
                <a:latin typeface="Assistant"/>
                <a:cs typeface="Assistant"/>
                <a:ea typeface="Assistant"/>
              </a:rPr>
              <a:t>קראו פסוקים י״ב–י״ד («המן מתאבל»).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המן מספר לזרש אשתו ולאוהביו את כל אשר קרהו. החכמים שלו ואשתו אומרים ״אם מזרע היהודים מרדכי אשר החלות לנפל לפניו לא תוכל לו כי נפול תפול לפניו״.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18006" y="444500"/>
            <a:ext cx="737393" cy="304800"/>
          </a:xfrm>
          <a:prstGeom prst="rect">
            <a:avLst/>
          </a:prstGeom>
          <a:noFill/>
        </p:spPr>
        <p:txBody>
          <a:bodyPr wrap="square" lIns="0" rIns="0" tIns="0" bIns="0" anchor="t"/>
          <a:lstStyle/>
          <a:p>
            <a:pPr algn="r" rtl="1">
              <a:lnSpc>
                <a:spcPts val="2400"/>
              </a:lnSpc>
            </a:pPr>
            <a:r>
              <a:rPr sz="1500" b="1" i="0" lang="he-IL">
                <a:solidFill>
                  <a:srgbClr val="E63946"/>
                </a:solidFill>
                <a:latin typeface="Assistant"/>
                <a:cs typeface="Assistant"/>
                <a:ea typeface="Assistant"/>
              </a:rPr>
              <a:t>תשובות</a:t>
            </a:r>
          </a:p>
        </p:txBody>
      </p:sp>
      <p:sp>
        <p:nvSpPr>
          <p:cNvPr id="4" name="TextBox 3"/>
          <p:cNvSpPr txBox="1"/>
          <p:nvPr/>
        </p:nvSpPr>
        <p:spPr>
          <a:xfrm>
            <a:off x="601980" y="749300"/>
            <a:ext cx="10988040" cy="762000"/>
          </a:xfrm>
          <a:prstGeom prst="rect">
            <a:avLst/>
          </a:prstGeom>
          <a:noFill/>
        </p:spPr>
        <p:txBody>
          <a:bodyPr wrap="square" lIns="0" rIns="0" tIns="0" bIns="0" anchor="t"/>
          <a:lstStyle/>
          <a:p>
            <a:pPr algn="r" rtl="1">
              <a:lnSpc>
                <a:spcPts val="6000"/>
              </a:lnSpc>
            </a:pPr>
            <a:r>
              <a:rPr sz="5000" b="1" i="0" lang="he-IL">
                <a:solidFill>
                  <a:srgbClr val="141414"/>
                </a:solidFill>
                <a:latin typeface="Frank Ruhl Libre"/>
                <a:cs typeface="Frank Ruhl Libre"/>
                <a:ea typeface="Frank Ruhl Libre"/>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41414"/>
                </a:solidFill>
                <a:latin typeface="Assistant"/>
                <a:cs typeface="Assistant"/>
                <a:ea typeface="Assistant"/>
              </a:rPr>
              <a:t>שאלה 4</a:t>
            </a:r>
          </a:p>
          <a:p>
            <a:pPr algn="r" rtl="1">
              <a:lnSpc>
                <a:spcPts val="2850"/>
              </a:lnSpc>
            </a:pPr>
            <a:r>
              <a:rPr sz="1900" b="0" i="0" lang="he-IL">
                <a:solidFill>
                  <a:srgbClr val="141414"/>
                </a:solidFill>
                <a:latin typeface="Assistant"/>
                <a:cs typeface="Assistant"/>
                <a:ea typeface="Assistant"/>
              </a:rPr>
              <a:t>סעיף א'</a:t>
            </a:r>
          </a:p>
          <a:p>
            <a:pPr algn="r" rtl="1">
              <a:lnSpc>
                <a:spcPts val="2850"/>
              </a:lnSpc>
            </a:pPr>
            <a:r>
              <a:rPr sz="1900" b="0" i="0" lang="he-IL">
                <a:solidFill>
                  <a:srgbClr val="141414"/>
                </a:solidFill>
                <a:latin typeface="Assistant"/>
                <a:cs typeface="Assistant"/>
                <a:ea typeface="Assistant"/>
              </a:rPr>
              <a:t>(1) טענתו של המן על חוסר הנאמנות של העם היהודי לשלטון הפרסי אינה נכונה: מרדכי הציל את המלך אחשורוש לאחר ששמע ששני מסריסיו זוממים להרוג אותו. לראיה: "וימצא כתוב אשר הגיד מרדכי על בגתנא ותרש שני סריסי המלך משמרי הסף אשר בקשו לשלח יד במלך אחשורוש".</a:t>
            </a:r>
          </a:p>
          <a:p>
            <a:pPr algn="r" rtl="1">
              <a:lnSpc>
                <a:spcPts val="2850"/>
              </a:lnSpc>
            </a:pPr>
            <a:r>
              <a:rPr sz="1900" b="0" i="0" lang="he-IL">
                <a:solidFill>
                  <a:srgbClr val="141414"/>
                </a:solidFill>
                <a:latin typeface="Assistant"/>
                <a:cs typeface="Assistant"/>
                <a:ea typeface="Assistant"/>
              </a:rPr>
              <a:t>(2) "יד ההשגחה" באה לידי ביטוי בפסוקים א'-ה', באמצעות צירופי מקרים הנראים כמכוונים משמיים, ובעקבותיהם חלה תפנית משמעותית: בלילה שבין שתי המשתאות, "במקרה" נדדה שנת המלך, ו"במקרה" המלך ביקש שיקראו לו מספר הזכרונות המלכותי, ו"במקרה" הספר נפתח בסיפור הצלתו של המלך על ידי מרדכי היהודי, ו"במקרה" כאשר המלך ביקש יועץ להתייעץ עימו כיצד להודות למרדכי על מעשהו, המן הגיע לחצר המלך. שרשרת האירועים הביאה בסופו של דבר למהפך, המן נאלץ לחלוק כבוד מלכותי למרדכי היהודי.</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41414"/>
                </a:solidFill>
                <a:latin typeface="Assistant"/>
                <a:cs typeface="Assistant"/>
                <a:ea typeface="Assistant"/>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מרדכי מקבל כבוד – שאלון 1262</dc:title>
  <dc:subject/>
  <dc:creator/>
  <cp:keywords/>
  <dc:description/>
  <cp:lastModifiedBy/>
  <cp:revision>1</cp:revision>
  <dcterms:created xsi:type="dcterms:W3CDTF">2013-01-27T09:14:16Z</dcterms:created>
  <dcterms:modified xsi:type="dcterms:W3CDTF">2013-01-27T09:15:58Z</dcterms:modified>
  <cp:category/>
</cp:coreProperties>
</file>