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793230" y="1587500"/>
            <a:ext cx="4447540" cy="444500"/>
          </a:xfrm>
          <a:prstGeom prst="rect">
            <a:avLst/>
          </a:prstGeom>
          <a:noFill/>
        </p:spPr>
        <p:txBody>
          <a:bodyPr wrap="square" lIns="0" rIns="0" tIns="0" bIns="0" anchor="t"/>
          <a:lstStyle/>
          <a:p>
            <a:pPr algn="r" rtl="1">
              <a:lnSpc>
                <a:spcPts val="3500"/>
              </a:lnSpc>
            </a:pPr>
            <a:r>
              <a:rPr sz="2400" b="0" i="0" lang="he-IL">
                <a:solidFill>
                  <a:srgbClr val="7A3B1D"/>
                </a:solidFill>
                <a:latin typeface="Bellefair"/>
                <a:cs typeface="Bellefair"/>
                <a:ea typeface="Bellefair"/>
              </a:rPr>
              <a:t>אסתר ז׳</a:t>
            </a:r>
          </a:p>
        </p:txBody>
      </p:sp>
      <p:sp>
        <p:nvSpPr>
          <p:cNvPr id="4" name="TextBox 3"/>
          <p:cNvSpPr txBox="1"/>
          <p:nvPr/>
        </p:nvSpPr>
        <p:spPr>
          <a:xfrm>
            <a:off x="6793230" y="2032000"/>
            <a:ext cx="4447540" cy="1905000"/>
          </a:xfrm>
          <a:prstGeom prst="rect">
            <a:avLst/>
          </a:prstGeom>
          <a:noFill/>
        </p:spPr>
        <p:txBody>
          <a:bodyPr wrap="square" lIns="0" rIns="0" tIns="0" bIns="0" anchor="ctr"/>
          <a:lstStyle/>
          <a:p>
            <a:pPr algn="r" rtl="1">
              <a:lnSpc>
                <a:spcPts val="6480"/>
              </a:lnSpc>
            </a:pPr>
            <a:r>
              <a:rPr sz="6000" b="0" i="0" lang="he-IL">
                <a:solidFill>
                  <a:srgbClr val="2C2418"/>
                </a:solidFill>
                <a:latin typeface="Bellefair"/>
                <a:cs typeface="Bellefair"/>
                <a:ea typeface="Bellefair"/>
              </a:rPr>
              <a:t>משתה אסתר ונפילת המן</a:t>
            </a:r>
          </a:p>
        </p:txBody>
      </p:sp>
      <p:sp>
        <p:nvSpPr>
          <p:cNvPr id="5" name="TextBox 4"/>
          <p:cNvSpPr txBox="1"/>
          <p:nvPr/>
        </p:nvSpPr>
        <p:spPr>
          <a:xfrm>
            <a:off x="6793230" y="3949700"/>
            <a:ext cx="4447540" cy="406400"/>
          </a:xfrm>
          <a:prstGeom prst="rect">
            <a:avLst/>
          </a:prstGeom>
          <a:noFill/>
        </p:spPr>
        <p:txBody>
          <a:bodyPr wrap="square" lIns="0" rIns="0" tIns="0" bIns="0" anchor="t"/>
          <a:lstStyle/>
          <a:p>
            <a:pPr algn="r" rtl="1">
              <a:lnSpc>
                <a:spcPts val="3200"/>
              </a:lnSpc>
            </a:pPr>
            <a:r>
              <a:rPr sz="1800" b="0" i="0" lang="he-IL">
                <a:solidFill>
                  <a:srgbClr val="5B4A30"/>
                </a:solidFill>
                <a:latin typeface="David Libre"/>
                <a:cs typeface="David Libre"/>
                <a:ea typeface="David Libre"/>
              </a:rPr>
              <a:t>שאלון 1262 · אסתר</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מטרות השיעור</a:t>
            </a:r>
          </a:p>
        </p:txBody>
      </p:sp>
      <p:sp>
        <p:nvSpPr>
          <p:cNvPr id="5" name="TextBox 4"/>
          <p:cNvSpPr txBox="1"/>
          <p:nvPr/>
        </p:nvSpPr>
        <p:spPr>
          <a:xfrm>
            <a:off x="10452100" y="18732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1</a:t>
            </a:r>
          </a:p>
        </p:txBody>
      </p:sp>
      <p:sp>
        <p:nvSpPr>
          <p:cNvPr id="6" name="TextBox 5"/>
          <p:cNvSpPr txBox="1"/>
          <p:nvPr/>
        </p:nvSpPr>
        <p:spPr>
          <a:xfrm>
            <a:off x="4873561" y="17780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נכיר את הסיפור «משתה אסתר ונפילת המן» (אסתר ז׳) ואת הדמויות בו</a:t>
            </a:r>
          </a:p>
        </p:txBody>
      </p:sp>
      <p:sp>
        <p:nvSpPr>
          <p:cNvPr id="7" name="TextBox 6"/>
          <p:cNvSpPr txBox="1"/>
          <p:nvPr/>
        </p:nvSpPr>
        <p:spPr>
          <a:xfrm>
            <a:off x="10452100" y="29781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2</a:t>
            </a:r>
          </a:p>
        </p:txBody>
      </p:sp>
      <p:sp>
        <p:nvSpPr>
          <p:cNvPr id="8" name="TextBox 7"/>
          <p:cNvSpPr txBox="1"/>
          <p:nvPr/>
        </p:nvSpPr>
        <p:spPr>
          <a:xfrm>
            <a:off x="4873561" y="28829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נבחן כיצד הסיפור מבטא את התמה «אסתר»</a:t>
            </a:r>
          </a:p>
        </p:txBody>
      </p:sp>
      <p:sp>
        <p:nvSpPr>
          <p:cNvPr id="9" name="TextBox 8"/>
          <p:cNvSpPr txBox="1"/>
          <p:nvPr/>
        </p:nvSpPr>
        <p:spPr>
          <a:xfrm>
            <a:off x="10452100" y="40830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3</a:t>
            </a:r>
          </a:p>
        </p:txBody>
      </p:sp>
      <p:sp>
        <p:nvSpPr>
          <p:cNvPr id="10" name="TextBox 9"/>
          <p:cNvSpPr txBox="1"/>
          <p:nvPr/>
        </p:nvSpPr>
        <p:spPr>
          <a:xfrm>
            <a:off x="4873561" y="39878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נקרא פסוקי מפתח ונעמיק בפירוש רש"י ומלבי"ם</a:t>
            </a:r>
          </a:p>
        </p:txBody>
      </p:sp>
      <p:sp>
        <p:nvSpPr>
          <p:cNvPr id="11" name="TextBox 10"/>
          <p:cNvSpPr txBox="1"/>
          <p:nvPr/>
        </p:nvSpPr>
        <p:spPr>
          <a:xfrm>
            <a:off x="10452100" y="51879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4</a:t>
            </a:r>
          </a:p>
        </p:txBody>
      </p:sp>
      <p:sp>
        <p:nvSpPr>
          <p:cNvPr id="12" name="TextBox 11"/>
          <p:cNvSpPr txBox="1"/>
          <p:nvPr/>
        </p:nvSpPr>
        <p:spPr>
          <a:xfrm>
            <a:off x="4873561" y="50927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הדמויות בסיפור</a:t>
            </a:r>
          </a:p>
        </p:txBody>
      </p:sp>
      <p:sp>
        <p:nvSpPr>
          <p:cNvPr id="5" name="TextBox 4"/>
          <p:cNvSpPr txBox="1"/>
          <p:nvPr/>
        </p:nvSpPr>
        <p:spPr>
          <a:xfrm>
            <a:off x="8328533" y="2057400"/>
            <a:ext cx="2799334"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המן</a:t>
            </a:r>
          </a:p>
        </p:txBody>
      </p:sp>
      <p:sp>
        <p:nvSpPr>
          <p:cNvPr id="6" name="TextBox 5"/>
          <p:cNvSpPr txBox="1"/>
          <p:nvPr/>
        </p:nvSpPr>
        <p:spPr>
          <a:xfrm>
            <a:off x="8328533" y="2616200"/>
            <a:ext cx="2799334" cy="300990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כשהמלך חוזר, המן נופל על המטה אשר אסתר עליה.</a:t>
            </a:r>
          </a:p>
        </p:txBody>
      </p:sp>
      <p:sp>
        <p:nvSpPr>
          <p:cNvPr id="7" name="TextBox 6"/>
          <p:cNvSpPr txBox="1"/>
          <p:nvPr/>
        </p:nvSpPr>
        <p:spPr>
          <a:xfrm>
            <a:off x="4696333" y="2057400"/>
            <a:ext cx="2799334"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אסתר</a:t>
            </a:r>
          </a:p>
        </p:txBody>
      </p:sp>
      <p:sp>
        <p:nvSpPr>
          <p:cNvPr id="8" name="TextBox 7"/>
          <p:cNvSpPr txBox="1"/>
          <p:nvPr/>
        </p:nvSpPr>
        <p:spPr>
          <a:xfrm>
            <a:off x="4696333" y="2616200"/>
            <a:ext cx="2799334" cy="300990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במשתה השני אסתר מבקשת על חייה ועל חיי עמה.</a:t>
            </a:r>
          </a:p>
        </p:txBody>
      </p:sp>
      <p:sp>
        <p:nvSpPr>
          <p:cNvPr id="9" name="TextBox 8"/>
          <p:cNvSpPr txBox="1"/>
          <p:nvPr/>
        </p:nvSpPr>
        <p:spPr>
          <a:xfrm>
            <a:off x="1064133" y="2057400"/>
            <a:ext cx="2799334"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מרדכי</a:t>
            </a:r>
          </a:p>
        </p:txBody>
      </p:sp>
      <p:sp>
        <p:nvSpPr>
          <p:cNvPr id="10" name="TextBox 9"/>
          <p:cNvSpPr txBox="1"/>
          <p:nvPr/>
        </p:nvSpPr>
        <p:spPr>
          <a:xfrm>
            <a:off x="1064133" y="2616200"/>
            <a:ext cx="2799334" cy="300990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המלך כועס, והמן נתלה על העץ שהכין למרדכי.</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רצף האירועים</a:t>
            </a:r>
          </a:p>
        </p:txBody>
      </p:sp>
      <p:sp>
        <p:nvSpPr>
          <p:cNvPr id="5" name="TextBox 4"/>
          <p:cNvSpPr txBox="1"/>
          <p:nvPr/>
        </p:nvSpPr>
        <p:spPr>
          <a:xfrm>
            <a:off x="9910762"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1</a:t>
            </a:r>
          </a:p>
        </p:txBody>
      </p:sp>
      <p:sp>
        <p:nvSpPr>
          <p:cNvPr id="6" name="TextBox 5"/>
          <p:cNvSpPr txBox="1"/>
          <p:nvPr/>
        </p:nvSpPr>
        <p:spPr>
          <a:xfrm>
            <a:off x="9044320" y="2489200"/>
            <a:ext cx="2266283"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בקשת אסתר (פסוקים א׳–ו׳)</a:t>
            </a:r>
          </a:p>
        </p:txBody>
      </p:sp>
      <p:sp>
        <p:nvSpPr>
          <p:cNvPr id="7" name="TextBox 6"/>
          <p:cNvSpPr txBox="1"/>
          <p:nvPr/>
        </p:nvSpPr>
        <p:spPr>
          <a:xfrm>
            <a:off x="7189787"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2</a:t>
            </a:r>
          </a:p>
        </p:txBody>
      </p:sp>
      <p:sp>
        <p:nvSpPr>
          <p:cNvPr id="8" name="TextBox 7"/>
          <p:cNvSpPr txBox="1"/>
          <p:nvPr/>
        </p:nvSpPr>
        <p:spPr>
          <a:xfrm>
            <a:off x="6323345" y="2489200"/>
            <a:ext cx="2266283"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נפילת המן (פסוקים ז׳–י׳)</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אסתר ז', א'</a:t>
            </a:r>
          </a:p>
        </p:txBody>
      </p:sp>
      <p:sp>
        <p:nvSpPr>
          <p:cNvPr id="5" name="TextBox 4"/>
          <p:cNvSpPr txBox="1"/>
          <p:nvPr/>
        </p:nvSpPr>
        <p:spPr>
          <a:xfrm>
            <a:off x="1726945" y="3100387"/>
            <a:ext cx="8738108" cy="911225"/>
          </a:xfrm>
          <a:prstGeom prst="rect">
            <a:avLst/>
          </a:prstGeom>
          <a:noFill/>
        </p:spPr>
        <p:txBody>
          <a:bodyPr wrap="square" lIns="0" rIns="0" tIns="0" bIns="0" anchor="t"/>
          <a:lstStyle/>
          <a:p>
            <a:pPr algn="ctr" rtl="1">
              <a:lnSpc>
                <a:spcPts val="7175"/>
              </a:lnSpc>
            </a:pPr>
            <a:r>
              <a:rPr sz="4100" b="0" i="0" lang="he-IL">
                <a:solidFill>
                  <a:srgbClr val="2C2418"/>
                </a:solidFill>
                <a:latin typeface="Frank Ruhl Libre"/>
                <a:cs typeface="Frank Ruhl Libre"/>
                <a:ea typeface="Frank Ruhl Libre"/>
              </a:rPr>
              <a:t>וַיָּבֹא הַמֶּלֶךְ וְהָמָן לִשְׁתּוֹת עִם־</a:t>
            </a:r>
            <a:r>
              <a:rPr sz="4100" b="1" i="0" lang="he-IL" u="sng">
                <a:solidFill>
                  <a:srgbClr val="7A3B1D"/>
                </a:solidFill>
                <a:latin typeface="Frank Ruhl Libre"/>
                <a:cs typeface="Frank Ruhl Libre"/>
                <a:ea typeface="Frank Ruhl Libre"/>
              </a:rPr>
              <a:t>אֶסְתֵּר הַמַּלְכָּה</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במשתה השני המלך שואל שוב ״מה שאלתך אסתר המלכה ותינתן לך״.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אסתר ז', י'</a:t>
            </a:r>
          </a:p>
        </p:txBody>
      </p:sp>
      <p:sp>
        <p:nvSpPr>
          <p:cNvPr id="5" name="TextBox 4"/>
          <p:cNvSpPr txBox="1"/>
          <p:nvPr/>
        </p:nvSpPr>
        <p:spPr>
          <a:xfrm>
            <a:off x="1726945" y="2644775"/>
            <a:ext cx="8738108" cy="1822450"/>
          </a:xfrm>
          <a:prstGeom prst="rect">
            <a:avLst/>
          </a:prstGeom>
          <a:noFill/>
        </p:spPr>
        <p:txBody>
          <a:bodyPr wrap="square" lIns="0" rIns="0" tIns="0" bIns="0" anchor="t"/>
          <a:lstStyle/>
          <a:p>
            <a:pPr algn="ctr" rtl="1">
              <a:lnSpc>
                <a:spcPts val="7175"/>
              </a:lnSpc>
            </a:pPr>
            <a:r>
              <a:rPr sz="4100" b="1" i="0" lang="he-IL" u="sng">
                <a:solidFill>
                  <a:srgbClr val="7A3B1D"/>
                </a:solidFill>
                <a:latin typeface="Frank Ruhl Libre"/>
                <a:cs typeface="Frank Ruhl Libre"/>
                <a:ea typeface="Frank Ruhl Libre"/>
              </a:rPr>
              <a:t>וַיִּתְלוּ אֶת־הָמָן עַל־הָעֵץ אֲשֶׁר־הֵכִין</a:t>
            </a:r>
            <a:r>
              <a:rPr sz="4100" b="0" i="0" lang="he-IL">
                <a:solidFill>
                  <a:srgbClr val="2C2418"/>
                </a:solidFill>
                <a:latin typeface="Frank Ruhl Libre"/>
                <a:cs typeface="Frank Ruhl Libre"/>
                <a:ea typeface="Frank Ruhl Libre"/>
              </a:rPr>
              <a:t> לְמָרְדֳּכָי וַחֲמַת הַמֶּלֶךְ שָׁכָכָה</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המלך קם בחמתו אל גינת הביתן, והמן עומד לבקש על נפשו מאסתר, ״כי ראה כי כלתה אליו הרעה מאת המלך״.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אסתר ז', ב'</a:t>
            </a:r>
          </a:p>
        </p:txBody>
      </p:sp>
      <p:sp>
        <p:nvSpPr>
          <p:cNvPr id="5" name="TextBox 4"/>
          <p:cNvSpPr txBox="1"/>
          <p:nvPr/>
        </p:nvSpPr>
        <p:spPr>
          <a:xfrm>
            <a:off x="1726945" y="2189162"/>
            <a:ext cx="8738108" cy="2733675"/>
          </a:xfrm>
          <a:prstGeom prst="rect">
            <a:avLst/>
          </a:prstGeom>
          <a:noFill/>
        </p:spPr>
        <p:txBody>
          <a:bodyPr wrap="square" lIns="0" rIns="0" tIns="0" bIns="0" anchor="t"/>
          <a:lstStyle/>
          <a:p>
            <a:pPr algn="ctr" rtl="1">
              <a:lnSpc>
                <a:spcPts val="7175"/>
              </a:lnSpc>
            </a:pPr>
            <a:r>
              <a:rPr sz="4100" b="0" i="0" lang="he-IL">
                <a:solidFill>
                  <a:srgbClr val="2C2418"/>
                </a:solidFill>
                <a:latin typeface="Frank Ruhl Libre"/>
                <a:cs typeface="Frank Ruhl Libre"/>
                <a:ea typeface="Frank Ruhl Libre"/>
              </a:rPr>
              <a:t>וַיֹּאמֶר הַמֶּלֶךְ לְאֶסְתֵּר גַּם בַּיּוֹם הַשֵּׁנִי בְּמִשְׁתֵּה הַיַּיִן </a:t>
            </a:r>
            <a:r>
              <a:rPr sz="4100" b="1" i="0" lang="he-IL" u="sng">
                <a:solidFill>
                  <a:srgbClr val="7A3B1D"/>
                </a:solidFill>
                <a:latin typeface="Frank Ruhl Libre"/>
                <a:cs typeface="Frank Ruhl Libre"/>
                <a:ea typeface="Frank Ruhl Libre"/>
              </a:rPr>
              <a:t>מַה־שְּׁאֵלָתֵךְ אֶסְתֵּר הַמַּלְכָּה</a:t>
            </a:r>
            <a:r>
              <a:rPr sz="4100" b="0" i="0" lang="he-IL">
                <a:solidFill>
                  <a:srgbClr val="2C2418"/>
                </a:solidFill>
                <a:latin typeface="Frank Ruhl Libre"/>
                <a:cs typeface="Frank Ruhl Libre"/>
                <a:ea typeface="Frank Ruhl Libre"/>
              </a:rPr>
              <a:t> וְתִנָּתֵן לָךְ וּמַה־בַּקָּשָׁתֵךְ עַד־חֲצִי הַמַּלְכוּת וְתֵעָשׂ</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במשתה השני המלך שואל שוב ״מה שאלתך אסתר המלכה ותינתן לך״.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אסתר ז', ד'</a:t>
            </a:r>
          </a:p>
        </p:txBody>
      </p:sp>
      <p:sp>
        <p:nvSpPr>
          <p:cNvPr id="5" name="TextBox 4"/>
          <p:cNvSpPr txBox="1"/>
          <p:nvPr/>
        </p:nvSpPr>
        <p:spPr>
          <a:xfrm>
            <a:off x="1726945" y="2189162"/>
            <a:ext cx="8738108" cy="2733675"/>
          </a:xfrm>
          <a:prstGeom prst="rect">
            <a:avLst/>
          </a:prstGeom>
          <a:noFill/>
        </p:spPr>
        <p:txBody>
          <a:bodyPr wrap="square" lIns="0" rIns="0" tIns="0" bIns="0" anchor="t"/>
          <a:lstStyle/>
          <a:p>
            <a:pPr algn="ctr" rtl="1">
              <a:lnSpc>
                <a:spcPts val="7175"/>
              </a:lnSpc>
            </a:pPr>
            <a:r>
              <a:rPr sz="4100" b="0" i="0" lang="he-IL">
                <a:solidFill>
                  <a:srgbClr val="2C2418"/>
                </a:solidFill>
                <a:latin typeface="Frank Ruhl Libre"/>
                <a:cs typeface="Frank Ruhl Libre"/>
                <a:ea typeface="Frank Ruhl Libre"/>
              </a:rPr>
              <a:t>כִּי נִמְכַּרְנוּ אֲנִי וְעַמִּי לְהַשְׁמִיד לַהֲרוֹג וּלְאַבֵּד </a:t>
            </a:r>
            <a:r>
              <a:rPr sz="4100" b="1" i="0" lang="he-IL" u="sng">
                <a:solidFill>
                  <a:srgbClr val="7A3B1D"/>
                </a:solidFill>
                <a:latin typeface="Frank Ruhl Libre"/>
                <a:cs typeface="Frank Ruhl Libre"/>
                <a:ea typeface="Frank Ruhl Libre"/>
              </a:rPr>
              <a:t>וְאִלּוּ לַעֲבָדִים וְלִשְׁפָחוֹת נִמְכַּרְנוּ הֶחֱרַשְׁתִּי כִּי אֵין</a:t>
            </a:r>
            <a:r>
              <a:rPr sz="4100" b="0" i="0" lang="he-IL">
                <a:solidFill>
                  <a:srgbClr val="2C2418"/>
                </a:solidFill>
                <a:latin typeface="Frank Ruhl Libre"/>
                <a:cs typeface="Frank Ruhl Libre"/>
                <a:ea typeface="Frank Ruhl Libre"/>
              </a:rPr>
              <a:t> הַצָּר שֹׁוֶה בְּנֵזֶק הַמֶּלֶךְ</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היא מוסיפה ״ואלו לעבדים ולשפחות נמכרנו החרשתי כי אין הצר שוה בנזק המלך״.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ביאורי מילים</a:t>
            </a:r>
          </a:p>
        </p:txBody>
      </p:sp>
      <p:sp>
        <p:nvSpPr>
          <p:cNvPr id="5" name="TextBox 4"/>
          <p:cNvSpPr txBox="1"/>
          <p:nvPr/>
        </p:nvSpPr>
        <p:spPr>
          <a:xfrm>
            <a:off x="82373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מילה מנחה</a:t>
            </a:r>
          </a:p>
        </p:txBody>
      </p:sp>
      <p:sp>
        <p:nvSpPr>
          <p:cNvPr id="6" name="TextBox 5"/>
          <p:cNvSpPr txBox="1"/>
          <p:nvPr/>
        </p:nvSpPr>
        <p:spPr>
          <a:xfrm>
            <a:off x="8237347" y="2501900"/>
            <a:ext cx="2956306" cy="990600"/>
          </a:xfrm>
          <a:prstGeom prst="rect">
            <a:avLst/>
          </a:prstGeom>
          <a:noFill/>
        </p:spPr>
        <p:txBody>
          <a:bodyPr wrap="square" lIns="0" rIns="0" tIns="0" bIns="0" anchor="t"/>
          <a:lstStyle/>
          <a:p>
            <a:pPr algn="r" rtl="1">
              <a:lnSpc>
                <a:spcPts val="1909"/>
              </a:lnSpc>
            </a:pPr>
            <a:r>
              <a:rPr sz="1400" b="0" i="0" lang="he-IL">
                <a:solidFill>
                  <a:srgbClr val="2C2418"/>
                </a:solidFill>
                <a:latin typeface="David Libre"/>
                <a:cs typeface="David Libre"/>
                <a:ea typeface="David Libre"/>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6178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אלילות</a:t>
            </a:r>
          </a:p>
        </p:txBody>
      </p:sp>
      <p:sp>
        <p:nvSpPr>
          <p:cNvPr id="8" name="TextBox 7"/>
          <p:cNvSpPr txBox="1"/>
          <p:nvPr/>
        </p:nvSpPr>
        <p:spPr>
          <a:xfrm>
            <a:off x="4617847" y="2501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פולחן לאלים שונים או אמונה בהם.</a:t>
            </a:r>
          </a:p>
        </p:txBody>
      </p:sp>
      <p:sp>
        <p:nvSpPr>
          <p:cNvPr id="9" name="TextBox 8"/>
          <p:cNvSpPr txBox="1"/>
          <p:nvPr/>
        </p:nvSpPr>
        <p:spPr>
          <a:xfrm>
            <a:off x="9983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קושי</a:t>
            </a:r>
          </a:p>
        </p:txBody>
      </p:sp>
      <p:sp>
        <p:nvSpPr>
          <p:cNvPr id="10" name="TextBox 9"/>
          <p:cNvSpPr txBox="1"/>
          <p:nvPr/>
        </p:nvSpPr>
        <p:spPr>
          <a:xfrm>
            <a:off x="998347" y="2501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סתירה רעיונית או לשונית בין שני פסוקים בקטע או בין פסוקים בקטעים מרוחקים זה לזה.</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רש"י</a:t>
            </a:r>
          </a:p>
        </p:txBody>
      </p:sp>
      <p:sp>
        <p:nvSpPr>
          <p:cNvPr id="5" name="TextBox 4"/>
          <p:cNvSpPr txBox="1"/>
          <p:nvPr/>
        </p:nvSpPr>
        <p:spPr>
          <a:xfrm>
            <a:off x="1164463" y="2185789"/>
            <a:ext cx="9863074" cy="304800"/>
          </a:xfrm>
          <a:prstGeom prst="rect">
            <a:avLst/>
          </a:prstGeom>
          <a:noFill/>
        </p:spPr>
        <p:txBody>
          <a:bodyPr wrap="square" lIns="0" rIns="0" tIns="0" bIns="0" anchor="t"/>
          <a:lstStyle/>
          <a:p>
            <a:pPr algn="r" rtl="1">
              <a:lnSpc>
                <a:spcPts val="2400"/>
              </a:lnSpc>
            </a:pPr>
            <a:r>
              <a:rPr sz="1700" b="0" i="0" lang="he-IL">
                <a:solidFill>
                  <a:srgbClr val="7A3B1D"/>
                </a:solidFill>
                <a:latin typeface="Bellefair"/>
                <a:cs typeface="Bellefair"/>
                <a:ea typeface="Bellefair"/>
              </a:rPr>
              <a:t>רש"י על אסתר ז', ד'</a:t>
            </a:r>
          </a:p>
        </p:txBody>
      </p:sp>
      <p:sp>
        <p:nvSpPr>
          <p:cNvPr id="6" name="TextBox 5"/>
          <p:cNvSpPr txBox="1"/>
          <p:nvPr/>
        </p:nvSpPr>
        <p:spPr>
          <a:xfrm>
            <a:off x="1164463" y="2617589"/>
            <a:ext cx="9863074" cy="1737121"/>
          </a:xfrm>
          <a:prstGeom prst="rect">
            <a:avLst/>
          </a:prstGeom>
          <a:noFill/>
        </p:spPr>
        <p:txBody>
          <a:bodyPr wrap="square" lIns="0" rIns="0" tIns="0" bIns="0" anchor="t"/>
          <a:lstStyle/>
          <a:p>
            <a:pPr algn="r" rtl="1">
              <a:lnSpc>
                <a:spcPts val="4560"/>
              </a:lnSpc>
            </a:pPr>
            <a:r>
              <a:rPr sz="2850" b="1" i="0" lang="he-IL">
                <a:solidFill>
                  <a:srgbClr val="7A3B1D"/>
                </a:solidFill>
                <a:latin typeface="Noto Serif Hebrew"/>
                <a:cs typeface="Noto Serif Hebrew"/>
                <a:ea typeface="Noto Serif Hebrew"/>
              </a:rPr>
              <a:t>כִּי אֵין הַצָּר שֹׁוֶה בְּנֵזֶק הַמֶּלֶךְ</a:t>
            </a:r>
            <a:r>
              <a:rPr sz="2850" b="0" i="0" lang="he-IL">
                <a:solidFill>
                  <a:srgbClr val="2C2418"/>
                </a:solidFill>
                <a:latin typeface="Noto Serif Hebrew"/>
                <a:cs typeface="Noto Serif Hebrew"/>
                <a:ea typeface="Noto Serif Hebrew"/>
              </a:rPr>
              <a:t>. אֵינֶנּוּ חוֹשֵׁשׁ בְּנֵזֶק הַמֶּלֶךְ שֶׁאִלּוּ רָדַף אַחַר הֲנָאָתְךָ, הָיָה לוֹ לוֹמַר: מְכֹר אוֹתָם לַעֲבָדִים וְלִשְׁפָחוֹת וְקַבֵּל הַמָּמוֹן אוֹ הַחֲיֵה אוֹתָם לִהְיוֹת לְךָ לַעֲבָדִים הֵם וְזַרְעָם:</a:t>
            </a:r>
          </a:p>
        </p:txBody>
      </p:sp>
      <p:sp>
        <p:nvSpPr>
          <p:cNvPr id="7" name="TextBox 6"/>
          <p:cNvSpPr txBox="1"/>
          <p:nvPr/>
        </p:nvSpPr>
        <p:spPr>
          <a:xfrm>
            <a:off x="929005" y="4838700"/>
            <a:ext cx="10333990" cy="1054100"/>
          </a:xfrm>
          <a:prstGeom prst="rect">
            <a:avLst/>
          </a:prstGeom>
          <a:noFill/>
        </p:spPr>
        <p:txBody>
          <a:bodyPr wrap="square" lIns="0" rIns="0" tIns="0" bIns="0" anchor="ctr"/>
          <a:lstStyle/>
          <a:p>
            <a:pPr algn="ctr" rtl="1">
              <a:lnSpc>
                <a:spcPts val="2860"/>
              </a:lnSpc>
            </a:pPr>
            <a:r>
              <a:rPr sz="2200" b="0" i="0" lang="he-IL">
                <a:solidFill>
                  <a:srgbClr val="F3EAD6"/>
                </a:solidFill>
                <a:latin typeface="David Libre"/>
                <a:cs typeface="David Libre"/>
                <a:ea typeface="David Libre"/>
              </a:rPr>
              <a:t>מה מסביר רש"י על «כִּי אֵין הַצָּר שֹׁוֶה בְּנֵזֶק הַמֶּלֶךְ»?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מלבי"ם</a:t>
            </a:r>
          </a:p>
        </p:txBody>
      </p:sp>
      <p:sp>
        <p:nvSpPr>
          <p:cNvPr id="5" name="TextBox 4"/>
          <p:cNvSpPr txBox="1"/>
          <p:nvPr/>
        </p:nvSpPr>
        <p:spPr>
          <a:xfrm>
            <a:off x="1164463" y="2185789"/>
            <a:ext cx="9863074" cy="304800"/>
          </a:xfrm>
          <a:prstGeom prst="rect">
            <a:avLst/>
          </a:prstGeom>
          <a:noFill/>
        </p:spPr>
        <p:txBody>
          <a:bodyPr wrap="square" lIns="0" rIns="0" tIns="0" bIns="0" anchor="t"/>
          <a:lstStyle/>
          <a:p>
            <a:pPr algn="r" rtl="1">
              <a:lnSpc>
                <a:spcPts val="2400"/>
              </a:lnSpc>
            </a:pPr>
            <a:r>
              <a:rPr sz="1700" b="0" i="0" lang="he-IL">
                <a:solidFill>
                  <a:srgbClr val="7A3B1D"/>
                </a:solidFill>
                <a:latin typeface="Bellefair"/>
                <a:cs typeface="Bellefair"/>
                <a:ea typeface="Bellefair"/>
              </a:rPr>
              <a:t>מלבי"ם על אסתר ז', ב'</a:t>
            </a:r>
          </a:p>
        </p:txBody>
      </p:sp>
      <p:sp>
        <p:nvSpPr>
          <p:cNvPr id="6" name="TextBox 5"/>
          <p:cNvSpPr txBox="1"/>
          <p:nvPr/>
        </p:nvSpPr>
        <p:spPr>
          <a:xfrm>
            <a:off x="1164463" y="2617589"/>
            <a:ext cx="9863074" cy="1737121"/>
          </a:xfrm>
          <a:prstGeom prst="rect">
            <a:avLst/>
          </a:prstGeom>
          <a:noFill/>
        </p:spPr>
        <p:txBody>
          <a:bodyPr wrap="square" lIns="0" rIns="0" tIns="0" bIns="0" anchor="t"/>
          <a:lstStyle/>
          <a:p>
            <a:pPr algn="r" rtl="1">
              <a:lnSpc>
                <a:spcPts val="4560"/>
              </a:lnSpc>
            </a:pPr>
            <a:r>
              <a:rPr sz="2850" b="1" i="0" lang="he-IL">
                <a:solidFill>
                  <a:srgbClr val="7A3B1D"/>
                </a:solidFill>
                <a:latin typeface="Noto Serif Hebrew"/>
                <a:cs typeface="Noto Serif Hebrew"/>
                <a:ea typeface="Noto Serif Hebrew"/>
              </a:rPr>
              <a:t>מה שאלתך אסתר המלכה,</a:t>
            </a:r>
            <a:r>
              <a:rPr sz="2850" b="0" i="0" lang="he-IL">
                <a:solidFill>
                  <a:srgbClr val="2C2418"/>
                </a:solidFill>
                <a:latin typeface="Noto Serif Hebrew"/>
                <a:cs typeface="Noto Serif Hebrew"/>
                <a:ea typeface="Noto Serif Hebrew"/>
              </a:rPr>
              <a:t> עתה הוסיף לה באהבתו שגם אם תשאל בשאלה דבר גדול הראוי לה מצד שהיא מלכה יתן לה, וע"ז הוסיף אסתר המלכה:</a:t>
            </a:r>
          </a:p>
        </p:txBody>
      </p:sp>
      <p:sp>
        <p:nvSpPr>
          <p:cNvPr id="7" name="TextBox 6"/>
          <p:cNvSpPr txBox="1"/>
          <p:nvPr/>
        </p:nvSpPr>
        <p:spPr>
          <a:xfrm>
            <a:off x="929005" y="4838700"/>
            <a:ext cx="10333990" cy="1054100"/>
          </a:xfrm>
          <a:prstGeom prst="rect">
            <a:avLst/>
          </a:prstGeom>
          <a:noFill/>
        </p:spPr>
        <p:txBody>
          <a:bodyPr wrap="square" lIns="0" rIns="0" tIns="0" bIns="0" anchor="ctr"/>
          <a:lstStyle/>
          <a:p>
            <a:pPr algn="ctr" rtl="1">
              <a:lnSpc>
                <a:spcPts val="2860"/>
              </a:lnSpc>
            </a:pPr>
            <a:r>
              <a:rPr sz="2200" b="0" i="0" lang="he-IL">
                <a:solidFill>
                  <a:srgbClr val="F3EAD6"/>
                </a:solidFill>
                <a:latin typeface="David Libre"/>
                <a:cs typeface="David Libre"/>
                <a:ea typeface="David Libre"/>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1</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א׳–ו׳ («בקשת אסתר»).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2</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ז׳–י׳ («נפילת המן»).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3</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הסבירו את המושג «מילה מנחה» והדגימו אותו מאסתר ז׳.</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מה דעתכם?</a:t>
            </a:r>
          </a:p>
        </p:txBody>
      </p:sp>
      <p:sp>
        <p:nvSpPr>
          <p:cNvPr id="5" name="TextBox 4"/>
          <p:cNvSpPr txBox="1"/>
          <p:nvPr/>
        </p:nvSpPr>
        <p:spPr>
          <a:xfrm>
            <a:off x="4926012" y="1905000"/>
            <a:ext cx="6213475" cy="1460500"/>
          </a:xfrm>
          <a:prstGeom prst="rect">
            <a:avLst/>
          </a:prstGeom>
          <a:noFill/>
        </p:spPr>
        <p:txBody>
          <a:bodyPr wrap="square" lIns="0" rIns="0" tIns="0" bIns="0" anchor="ctr"/>
          <a:lstStyle/>
          <a:p>
            <a:pPr algn="r" rtl="1">
              <a:lnSpc>
                <a:spcPts val="3105"/>
              </a:lnSpc>
            </a:pPr>
            <a:r>
              <a:rPr sz="2300" b="0" i="0" lang="he-IL">
                <a:solidFill>
                  <a:srgbClr val="2C2418"/>
                </a:solidFill>
                <a:latin typeface="David Libre"/>
                <a:cs typeface="David Libre"/>
                <a:ea typeface="David Libre"/>
              </a:rPr>
              <a:t>האם, לדעתך, דבריו מאירים את דמותו כדמות חיובית או כדמות הראויה לגינוי?</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מפת מושגים</a:t>
            </a:r>
          </a:p>
        </p:txBody>
      </p:sp>
      <p:sp>
        <p:nvSpPr>
          <p:cNvPr id="5" name="TextBox 4"/>
          <p:cNvSpPr txBox="1"/>
          <p:nvPr/>
        </p:nvSpPr>
        <p:spPr>
          <a:xfrm>
            <a:off x="4853305" y="3365500"/>
            <a:ext cx="2485390" cy="952500"/>
          </a:xfrm>
          <a:prstGeom prst="rect">
            <a:avLst/>
          </a:prstGeom>
          <a:noFill/>
        </p:spPr>
        <p:txBody>
          <a:bodyPr wrap="square" lIns="0" rIns="0" tIns="0" bIns="0" anchor="ctr"/>
          <a:lstStyle/>
          <a:p>
            <a:pPr algn="ctr" rtl="1">
              <a:lnSpc>
                <a:spcPts val="3105"/>
              </a:lnSpc>
            </a:pPr>
            <a:r>
              <a:rPr sz="2700" b="0" i="0" lang="he-IL">
                <a:solidFill>
                  <a:srgbClr val="22403A"/>
                </a:solidFill>
                <a:latin typeface="Bellefair"/>
                <a:cs typeface="Bellefair"/>
                <a:ea typeface="Bellefair"/>
              </a:rPr>
              <a:t>משתה אסתר ונפילת המן</a:t>
            </a:r>
          </a:p>
        </p:txBody>
      </p:sp>
      <p:sp>
        <p:nvSpPr>
          <p:cNvPr id="6" name="TextBox 5"/>
          <p:cNvSpPr txBox="1"/>
          <p:nvPr/>
        </p:nvSpPr>
        <p:spPr>
          <a:xfrm>
            <a:off x="7990713" y="1892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בקשת אסתר</a:t>
            </a:r>
          </a:p>
        </p:txBody>
      </p:sp>
      <p:sp>
        <p:nvSpPr>
          <p:cNvPr id="7" name="TextBox 6"/>
          <p:cNvSpPr txBox="1"/>
          <p:nvPr/>
        </p:nvSpPr>
        <p:spPr>
          <a:xfrm>
            <a:off x="878713" y="1892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נפילת המן</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בסגנון בגרות</a:t>
            </a:r>
          </a:p>
        </p:txBody>
      </p:sp>
      <p:sp>
        <p:nvSpPr>
          <p:cNvPr id="5" name="TextBox 4"/>
          <p:cNvSpPr txBox="1"/>
          <p:nvPr/>
        </p:nvSpPr>
        <p:spPr>
          <a:xfrm>
            <a:off x="929005" y="1968500"/>
            <a:ext cx="10333990" cy="3746500"/>
          </a:xfrm>
          <a:prstGeom prst="rect">
            <a:avLst/>
          </a:prstGeom>
          <a:noFill/>
        </p:spPr>
        <p:txBody>
          <a:bodyPr wrap="square" lIns="0" rIns="0" tIns="0" bIns="0" anchor="t"/>
          <a:lstStyle/>
          <a:p>
            <a:pPr algn="r" rtl="1">
              <a:lnSpc>
                <a:spcPts val="3000"/>
              </a:lnSpc>
            </a:pPr>
            <a:r>
              <a:rPr sz="2000" b="0" i="0" lang="he-IL">
                <a:solidFill>
                  <a:srgbClr val="2C2418"/>
                </a:solidFill>
                <a:latin typeface="David Libre"/>
                <a:cs typeface="David Libre"/>
                <a:ea typeface="David Libre"/>
              </a:rPr>
              <a:t>(קיץ תשע"ו (שאלון 1107))</a:t>
            </a:r>
          </a:p>
          <a:p>
            <a:pPr algn="r" rtl="1">
              <a:lnSpc>
                <a:spcPts val="3000"/>
              </a:lnSpc>
            </a:pPr>
            <a:r>
              <a:rPr sz="2000" b="0" i="0" lang="he-IL">
                <a:solidFill>
                  <a:srgbClr val="2C2418"/>
                </a:solidFill>
                <a:latin typeface="David Libre"/>
                <a:cs typeface="David Libre"/>
                <a:ea typeface="David Libre"/>
              </a:rPr>
              <a:t>א. (1) קרא פסוק 8 בקטע שלפניך ואת הפירוש של רש"י לפסוק.</a:t>
            </a:r>
          </a:p>
          <a:p>
            <a:pPr algn="r" rtl="1">
              <a:lnSpc>
                <a:spcPts val="3000"/>
              </a:lnSpc>
            </a:pPr>
            <a:r>
              <a:rPr sz="2000" b="0" i="0" lang="he-IL">
                <a:solidFill>
                  <a:srgbClr val="2C2418"/>
                </a:solidFill>
                <a:latin typeface="David Libre"/>
                <a:cs typeface="David Libre"/>
                <a:ea typeface="David Libre"/>
              </a:rPr>
              <a:t>"והמן נפל – המלאך דחפו".</a:t>
            </a:r>
          </a:p>
          <a:p>
            <a:pPr algn="r" rtl="1">
              <a:lnSpc>
                <a:spcPts val="3000"/>
              </a:lnSpc>
            </a:pPr>
            <a:r>
              <a:rPr sz="2000" b="0" i="0" lang="he-IL">
                <a:solidFill>
                  <a:srgbClr val="2C2418"/>
                </a:solidFill>
                <a:latin typeface="David Libre"/>
                <a:cs typeface="David Libre"/>
                <a:ea typeface="David Libre"/>
              </a:rPr>
              <a:t>מהו הקושי בפסוק, ומהו הפתרון של רש"י לקושי זה? הסבר את דבריך. (4 נקודות)</a:t>
            </a:r>
          </a:p>
          <a:p>
            <a:pPr algn="r" rtl="1">
              <a:lnSpc>
                <a:spcPts val="3000"/>
              </a:lnSpc>
            </a:pPr>
            <a:r>
              <a:rPr sz="2000" b="0" i="0" lang="he-IL">
                <a:solidFill>
                  <a:srgbClr val="2C2418"/>
                </a:solidFill>
                <a:latin typeface="David Libre"/>
                <a:cs typeface="David Libre"/>
                <a:ea typeface="David Libre"/>
              </a:rPr>
              <a:t>(2) קרא פסוקים 8–10 בקטע שלפניך וגם משלי, כ"ו, 27.</a:t>
            </a:r>
          </a:p>
          <a:p>
            <a:pPr algn="r" rtl="1">
              <a:lnSpc>
                <a:spcPts val="3000"/>
              </a:lnSpc>
            </a:pPr>
            <a:r>
              <a:rPr sz="2000" b="0" i="0" lang="he-IL">
                <a:solidFill>
                  <a:srgbClr val="2C2418"/>
                </a:solidFill>
                <a:latin typeface="David Libre"/>
                <a:cs typeface="David Libre"/>
                <a:ea typeface="David Libre"/>
              </a:rPr>
              <a:t>כֹּרֶה שַּׁחַת בָּהּ יִפֹּל וְגֹלֵל אֶבֶן אֵלָיו תָּשׁוּב.</a:t>
            </a:r>
          </a:p>
          <a:p>
            <a:pPr algn="r" rtl="1">
              <a:lnSpc>
                <a:spcPts val="3000"/>
              </a:lnSpc>
            </a:pPr>
            <a:r>
              <a:rPr sz="2000" b="0" i="0" lang="he-IL">
                <a:solidFill>
                  <a:srgbClr val="2C2418"/>
                </a:solidFill>
                <a:latin typeface="David Libre"/>
                <a:cs typeface="David Libre"/>
                <a:ea typeface="David Libre"/>
              </a:rPr>
              <a:t>בפסוק זה ממשלי מובע רעיון המתיישב עם התיאור שבפסוקים 8–10 בקטע שלפניך. הסבר קביעה זו. (6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1</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א׳–ו׳ («בקשת אסתר»).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במשתה השני המלך שואל שוב ״מה שאלתך אסתר המלכה ותינתן לך״. אסתר עונה ״אם מצאתי חן בעיניך המלך ואם על המלך טוב תינתן לי נפשי בשאלתי ועמי בבקשתי כי נמכרנו אני ועמי להשמיד להרוג ולאבד״.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2</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ז׳–י׳ («נפילת המן»).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המלך קם בחמתו אל גינת הביתן, והמן עומד לבקש על נפשו מאסתר, ״כי ראה כי כלתה אליו הרעה מאת המלך״. כשהמלך חוזר, המן נופל על המטה אשר אסתר עליה. המלך אומר ״הגם לכבוש את המלכה עמי בבית״, ופני המן חפו.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3</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הסבירו את המושג «מילה מנחה» והדגימו אותו מאסתר ז׳.</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 איך זה בא לידי ביטוי בפרק: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מחוון – שאלת הבגרות</a:t>
            </a:r>
          </a:p>
        </p:txBody>
      </p:sp>
      <p:sp>
        <p:nvSpPr>
          <p:cNvPr id="5" name="TextBox 4"/>
          <p:cNvSpPr txBox="1"/>
          <p:nvPr/>
        </p:nvSpPr>
        <p:spPr>
          <a:xfrm>
            <a:off x="863600" y="1905000"/>
            <a:ext cx="10464800" cy="3873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שאלה מספר 7</a:t>
            </a:r>
          </a:p>
          <a:p>
            <a:pPr algn="r" rtl="1">
              <a:lnSpc>
                <a:spcPts val="2850"/>
              </a:lnSpc>
            </a:pPr>
            <a:r>
              <a:rPr sz="1900" b="0" i="0" lang="he-IL">
                <a:solidFill>
                  <a:srgbClr val="2C2418"/>
                </a:solidFill>
                <a:latin typeface="David Libre"/>
                <a:cs typeface="David Libre"/>
                <a:ea typeface="David Libre"/>
              </a:rPr>
              <a:t>סעיף א'</a:t>
            </a:r>
          </a:p>
          <a:p>
            <a:pPr algn="r" rtl="1">
              <a:lnSpc>
                <a:spcPts val="2850"/>
              </a:lnSpc>
            </a:pPr>
            <a:r>
              <a:rPr sz="1900" b="0" i="0" lang="he-IL">
                <a:solidFill>
                  <a:srgbClr val="2C2418"/>
                </a:solidFill>
                <a:latin typeface="David Libre"/>
                <a:cs typeface="David Libre"/>
                <a:ea typeface="David Libre"/>
              </a:rPr>
              <a:t>(1) הקושי בפסוק 8: מדוע או כיצד נפל המן על מיטתה של אסתר?</a:t>
            </a:r>
          </a:p>
          <a:p>
            <a:pPr algn="r" rtl="1">
              <a:lnSpc>
                <a:spcPts val="2850"/>
              </a:lnSpc>
            </a:pPr>
            <a:r>
              <a:rPr sz="1900" b="0" i="0" lang="he-IL">
                <a:solidFill>
                  <a:srgbClr val="2C2418"/>
                </a:solidFill>
                <a:latin typeface="David Libre"/>
                <a:cs typeface="David Libre"/>
                <a:ea typeface="David Libre"/>
              </a:rPr>
              <a:t>הפתרון של רש"י לקושי זה: מלאך דחף את המן וגרם לו ליפול על מיטתה של אסתר (כדי לעורר את קנאתו וחשדו של אחשורוש בו).</a:t>
            </a:r>
          </a:p>
          <a:p>
            <a:pPr algn="r" rtl="1">
              <a:lnSpc>
                <a:spcPts val="2850"/>
              </a:lnSpc>
            </a:pPr>
            <a:r>
              <a:rPr sz="1900" b="0" i="0" lang="he-IL">
                <a:solidFill>
                  <a:srgbClr val="2C2418"/>
                </a:solidFill>
                <a:latin typeface="David Libre"/>
                <a:cs typeface="David Libre"/>
                <a:ea typeface="David Libre"/>
              </a:rPr>
              <a:t>(2) הרעיון בפסוק ממשלי מתיישב עם התיאור שבפסוקים 8–10:</a:t>
            </a:r>
          </a:p>
          <a:p>
            <a:pPr algn="r" rtl="1">
              <a:lnSpc>
                <a:spcPts val="2850"/>
              </a:lnSpc>
            </a:pPr>
            <a:r>
              <a:rPr sz="1900" b="0" i="0" lang="he-IL">
                <a:solidFill>
                  <a:srgbClr val="2C2418"/>
                </a:solidFill>
                <a:latin typeface="David Libre"/>
                <a:cs typeface="David Libre"/>
                <a:ea typeface="David Libre"/>
              </a:rPr>
              <a:t>הרעיון במשלי הוא שמעשיו של האדם חוזרים אליו בחזרה, מי שחורש רעה על זולתו סופו שהרעה תבוא עליו. רעיון זה מתיישב עם המתואר בפסוקים 8–10: המן זמם רעה על מרדכי והכין עץ גבוה כדי לתלות אותו. סופו שהוא עצמו נתלה על אותו העץ.</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משתה אסתר ונפילת המן – שאלון 1262</dc:title>
  <dc:subject/>
  <dc:creator/>
  <cp:keywords/>
  <dc:description/>
  <cp:lastModifiedBy/>
  <cp:revision>1</cp:revision>
  <dcterms:created xsi:type="dcterms:W3CDTF">2013-01-27T09:14:16Z</dcterms:created>
  <dcterms:modified xsi:type="dcterms:W3CDTF">2013-01-27T09:15:58Z</dcterms:modified>
  <cp:category/>
</cp:coreProperties>
</file>