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629275" y="1460500"/>
            <a:ext cx="5886450" cy="444500"/>
          </a:xfrm>
          <a:prstGeom prst="rect">
            <a:avLst/>
          </a:prstGeom>
          <a:noFill/>
        </p:spPr>
        <p:txBody>
          <a:bodyPr wrap="square" lIns="0" rIns="0" tIns="0" bIns="0" anchor="t"/>
          <a:lstStyle/>
          <a:p>
            <a:pPr algn="r" rtl="1">
              <a:lnSpc>
                <a:spcPts val="3500"/>
              </a:lnSpc>
            </a:pPr>
            <a:r>
              <a:rPr sz="2400" b="1" i="0" lang="he-IL">
                <a:solidFill>
                  <a:srgbClr val="E76F51"/>
                </a:solidFill>
                <a:latin typeface="Miriam Libre"/>
                <a:cs typeface="Miriam Libre"/>
                <a:ea typeface="Miriam Libre"/>
              </a:rPr>
              <a:t>אסתר ח׳</a:t>
            </a:r>
          </a:p>
        </p:txBody>
      </p:sp>
      <p:sp>
        <p:nvSpPr>
          <p:cNvPr id="4" name="TextBox 3"/>
          <p:cNvSpPr txBox="1"/>
          <p:nvPr/>
        </p:nvSpPr>
        <p:spPr>
          <a:xfrm>
            <a:off x="5629275" y="1905000"/>
            <a:ext cx="5886450" cy="2413000"/>
          </a:xfrm>
          <a:prstGeom prst="rect">
            <a:avLst/>
          </a:prstGeom>
          <a:noFill/>
        </p:spPr>
        <p:txBody>
          <a:bodyPr wrap="square" lIns="0" rIns="0" tIns="0" bIns="0" anchor="ctr"/>
          <a:lstStyle/>
          <a:p>
            <a:pPr algn="r" rtl="1">
              <a:lnSpc>
                <a:spcPts val="7020"/>
              </a:lnSpc>
            </a:pPr>
            <a:r>
              <a:rPr sz="6500" b="1" i="0" lang="he-IL">
                <a:solidFill>
                  <a:srgbClr val="1D3557"/>
                </a:solidFill>
                <a:latin typeface="Miriam Libre"/>
                <a:cs typeface="Miriam Libre"/>
                <a:ea typeface="Miriam Libre"/>
              </a:rPr>
              <a:t>גזרה נגד היהודים</a:t>
            </a:r>
          </a:p>
        </p:txBody>
      </p:sp>
      <p:sp>
        <p:nvSpPr>
          <p:cNvPr id="5" name="TextBox 4"/>
          <p:cNvSpPr txBox="1"/>
          <p:nvPr/>
        </p:nvSpPr>
        <p:spPr>
          <a:xfrm>
            <a:off x="9329591" y="4318000"/>
            <a:ext cx="1938134" cy="406400"/>
          </a:xfrm>
          <a:prstGeom prst="rect">
            <a:avLst/>
          </a:prstGeom>
          <a:noFill/>
        </p:spPr>
        <p:txBody>
          <a:bodyPr wrap="square" lIns="0" rIns="0" tIns="0" bIns="0" anchor="t"/>
          <a:lstStyle/>
          <a:p>
            <a:pPr algn="r" rtl="1">
              <a:lnSpc>
                <a:spcPts val="3200"/>
              </a:lnSpc>
            </a:pPr>
            <a:r>
              <a:rPr sz="2100" b="0" i="0" lang="he-IL">
                <a:solidFill>
                  <a:srgbClr val="F1E3C3"/>
                </a:solidFill>
                <a:latin typeface="Assistant"/>
                <a:cs typeface="Assistant"/>
                <a:ea typeface="Assistant"/>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מטרות השיעור</a:t>
            </a:r>
          </a:p>
        </p:txBody>
      </p:sp>
      <p:sp>
        <p:nvSpPr>
          <p:cNvPr id="5" name="TextBox 4"/>
          <p:cNvSpPr txBox="1"/>
          <p:nvPr/>
        </p:nvSpPr>
        <p:spPr>
          <a:xfrm rot="18900000">
            <a:off x="10561435" y="16968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1</a:t>
            </a:r>
          </a:p>
        </p:txBody>
      </p:sp>
      <p:sp>
        <p:nvSpPr>
          <p:cNvPr id="6" name="TextBox 5"/>
          <p:cNvSpPr txBox="1"/>
          <p:nvPr/>
        </p:nvSpPr>
        <p:spPr>
          <a:xfrm>
            <a:off x="4867021" y="17653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נכיר את הסיפור «גזרה נגד היהודים» (אסתר ח׳) ואת הדמויות בו</a:t>
            </a:r>
          </a:p>
        </p:txBody>
      </p:sp>
      <p:sp>
        <p:nvSpPr>
          <p:cNvPr id="7" name="TextBox 6"/>
          <p:cNvSpPr txBox="1"/>
          <p:nvPr/>
        </p:nvSpPr>
        <p:spPr>
          <a:xfrm rot="18900000">
            <a:off x="10561435" y="28652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2</a:t>
            </a:r>
          </a:p>
        </p:txBody>
      </p:sp>
      <p:sp>
        <p:nvSpPr>
          <p:cNvPr id="8" name="TextBox 7"/>
          <p:cNvSpPr txBox="1"/>
          <p:nvPr/>
        </p:nvSpPr>
        <p:spPr>
          <a:xfrm>
            <a:off x="4867021" y="29337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נבחן כיצד הסיפור מבטא את התמה «אסתר»</a:t>
            </a:r>
          </a:p>
        </p:txBody>
      </p:sp>
      <p:sp>
        <p:nvSpPr>
          <p:cNvPr id="9" name="TextBox 8"/>
          <p:cNvSpPr txBox="1"/>
          <p:nvPr/>
        </p:nvSpPr>
        <p:spPr>
          <a:xfrm rot="18900000">
            <a:off x="10561435" y="40336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3</a:t>
            </a:r>
          </a:p>
        </p:txBody>
      </p:sp>
      <p:sp>
        <p:nvSpPr>
          <p:cNvPr id="10" name="TextBox 9"/>
          <p:cNvSpPr txBox="1"/>
          <p:nvPr/>
        </p:nvSpPr>
        <p:spPr>
          <a:xfrm>
            <a:off x="4867021" y="41021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נקרא פסוקי מפתח ונעמיק בפירוש רש"י ומלבי"ם</a:t>
            </a:r>
          </a:p>
        </p:txBody>
      </p:sp>
      <p:sp>
        <p:nvSpPr>
          <p:cNvPr id="11" name="TextBox 10"/>
          <p:cNvSpPr txBox="1"/>
          <p:nvPr/>
        </p:nvSpPr>
        <p:spPr>
          <a:xfrm rot="18900000">
            <a:off x="10561435" y="5202035"/>
            <a:ext cx="1038628" cy="987828"/>
          </a:xfrm>
          <a:prstGeom prst="rect">
            <a:avLst/>
          </a:prstGeom>
          <a:noFill/>
        </p:spPr>
        <p:txBody>
          <a:bodyPr wrap="square" lIns="0" rIns="0" tIns="0" bIns="0" anchor="t"/>
          <a:lstStyle/>
          <a:p>
            <a:pPr algn="ctr" rtl="1">
              <a:lnSpc>
                <a:spcPts val="5500"/>
              </a:lnSpc>
            </a:pPr>
            <a:r>
              <a:rPr sz="3100" b="0" i="0" lang="he-IL">
                <a:solidFill>
                  <a:srgbClr val="F1E3C3"/>
                </a:solidFill>
                <a:latin typeface="Miriam Libre"/>
                <a:cs typeface="Miriam Libre"/>
                <a:ea typeface="Miriam Libre"/>
              </a:rPr>
              <a:t>4</a:t>
            </a:r>
          </a:p>
        </p:txBody>
      </p:sp>
      <p:sp>
        <p:nvSpPr>
          <p:cNvPr id="12" name="TextBox 11"/>
          <p:cNvSpPr txBox="1"/>
          <p:nvPr/>
        </p:nvSpPr>
        <p:spPr>
          <a:xfrm>
            <a:off x="4867021" y="5270500"/>
            <a:ext cx="5467858" cy="850900"/>
          </a:xfrm>
          <a:prstGeom prst="rect">
            <a:avLst/>
          </a:prstGeom>
          <a:noFill/>
        </p:spPr>
        <p:txBody>
          <a:bodyPr wrap="square" lIns="0" rIns="0" tIns="0" bIns="0" anchor="ctr"/>
          <a:lstStyle/>
          <a:p>
            <a:pPr algn="r" rtl="1">
              <a:lnSpc>
                <a:spcPts val="3125"/>
              </a:lnSpc>
            </a:pPr>
            <a:r>
              <a:rPr sz="2500" b="0" i="0" lang="he-IL">
                <a:solidFill>
                  <a:srgbClr val="1D3557"/>
                </a:solidFill>
                <a:latin typeface="Assistant"/>
                <a:cs typeface="Assistant"/>
                <a:ea typeface="Assistant"/>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אסתר</a:t>
            </a:r>
          </a:p>
        </p:txBody>
      </p:sp>
      <p:sp>
        <p:nvSpPr>
          <p:cNvPr id="6" name="TextBox 5"/>
          <p:cNvSpPr txBox="1"/>
          <p:nvPr/>
        </p:nvSpPr>
        <p:spPr>
          <a:xfrm>
            <a:off x="6413246" y="24828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אסתר אומרת ״איככה אוכל וראיתי ברעה אשר ימצא את עמי ואיככה אוכל וראיתי באבדן מולדתי״.</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מרדכי</a:t>
            </a:r>
          </a:p>
        </p:txBody>
      </p:sp>
      <p:sp>
        <p:nvSpPr>
          <p:cNvPr id="8" name="TextBox 7"/>
          <p:cNvSpPr txBox="1"/>
          <p:nvPr/>
        </p:nvSpPr>
        <p:spPr>
          <a:xfrm>
            <a:off x="964946" y="24828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המלך נותן למרדכי את טבעתו אשר העביר מהמן, ואסתר מעמידה את מרדכי על בית המן.</a:t>
            </a:r>
          </a:p>
        </p:txBody>
      </p:sp>
      <p:sp>
        <p:nvSpPr>
          <p:cNvPr id="9" name="TextBox 8"/>
          <p:cNvSpPr txBox="1"/>
          <p:nvPr/>
        </p:nvSpPr>
        <p:spPr>
          <a:xfrm>
            <a:off x="6413246" y="43243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המן</a:t>
            </a:r>
          </a:p>
        </p:txBody>
      </p:sp>
      <p:sp>
        <p:nvSpPr>
          <p:cNvPr id="10" name="TextBox 9"/>
          <p:cNvSpPr txBox="1"/>
          <p:nvPr/>
        </p:nvSpPr>
        <p:spPr>
          <a:xfrm>
            <a:off x="6413246" y="48831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אסתר ומרדכי מקבלים את בית המן וטבעת המלך.</a:t>
            </a:r>
          </a:p>
        </p:txBody>
      </p:sp>
      <p:sp>
        <p:nvSpPr>
          <p:cNvPr id="11" name="TextBox 10"/>
          <p:cNvSpPr txBox="1"/>
          <p:nvPr/>
        </p:nvSpPr>
        <p:spPr>
          <a:xfrm>
            <a:off x="964946" y="4324350"/>
            <a:ext cx="4813808" cy="482600"/>
          </a:xfrm>
          <a:prstGeom prst="rect">
            <a:avLst/>
          </a:prstGeom>
          <a:noFill/>
        </p:spPr>
        <p:txBody>
          <a:bodyPr wrap="square" lIns="0" rIns="0" tIns="0" bIns="0" anchor="t"/>
          <a:lstStyle/>
          <a:p>
            <a:pPr algn="r" rtl="1">
              <a:lnSpc>
                <a:spcPts val="3800"/>
              </a:lnSpc>
            </a:pPr>
            <a:r>
              <a:rPr sz="2800" b="1" i="0" lang="he-IL">
                <a:solidFill>
                  <a:srgbClr val="264F7A"/>
                </a:solidFill>
                <a:latin typeface="Miriam Libre"/>
                <a:cs typeface="Miriam Libre"/>
                <a:ea typeface="Miriam Libre"/>
              </a:rPr>
              <a:t>דינה</a:t>
            </a:r>
          </a:p>
        </p:txBody>
      </p:sp>
      <p:sp>
        <p:nvSpPr>
          <p:cNvPr id="12" name="TextBox 11"/>
          <p:cNvSpPr txBox="1"/>
          <p:nvPr/>
        </p:nvSpPr>
        <p:spPr>
          <a:xfrm>
            <a:off x="964946" y="4883150"/>
            <a:ext cx="4813808" cy="1193800"/>
          </a:xfrm>
          <a:prstGeom prst="rect">
            <a:avLst/>
          </a:prstGeom>
          <a:noFill/>
        </p:spPr>
        <p:txBody>
          <a:bodyPr wrap="square" lIns="0" rIns="0" tIns="0" bIns="0" anchor="t"/>
          <a:lstStyle/>
          <a:p>
            <a:pPr algn="r" rtl="1">
              <a:lnSpc>
                <a:spcPts val="2565"/>
              </a:lnSpc>
            </a:pPr>
            <a:r>
              <a:rPr sz="1900" b="0" i="0" lang="he-IL">
                <a:solidFill>
                  <a:srgbClr val="1D3557"/>
                </a:solidFill>
                <a:latin typeface="Assistant"/>
                <a:cs typeface="Assistant"/>
                <a:ea typeface="Assistant"/>
              </a:rPr>
              <a:t>בכל מדינה ובכל עיר היה ״שמחה וששון ליהודים משתה ויום טוב״.</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רצף האירועים</a:t>
            </a:r>
          </a:p>
        </p:txBody>
      </p:sp>
      <p:sp>
        <p:nvSpPr>
          <p:cNvPr id="5" name="TextBox 4"/>
          <p:cNvSpPr txBox="1"/>
          <p:nvPr/>
        </p:nvSpPr>
        <p:spPr>
          <a:xfrm>
            <a:off x="991076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בית המן ובקשת אסתר (פסוקים א׳–ח׳)</a:t>
            </a:r>
          </a:p>
        </p:txBody>
      </p:sp>
      <p:sp>
        <p:nvSpPr>
          <p:cNvPr id="7" name="TextBox 6"/>
          <p:cNvSpPr txBox="1"/>
          <p:nvPr/>
        </p:nvSpPr>
        <p:spPr>
          <a:xfrm>
            <a:off x="7189787"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הספרים החדשים (פסוקים ט׳–י״ד)</a:t>
            </a:r>
          </a:p>
        </p:txBody>
      </p:sp>
      <p:sp>
        <p:nvSpPr>
          <p:cNvPr id="9" name="TextBox 8"/>
          <p:cNvSpPr txBox="1"/>
          <p:nvPr/>
        </p:nvSpPr>
        <p:spPr>
          <a:xfrm>
            <a:off x="4468812" y="1873250"/>
            <a:ext cx="533400" cy="482600"/>
          </a:xfrm>
          <a:prstGeom prst="rect">
            <a:avLst/>
          </a:prstGeom>
          <a:noFill/>
        </p:spPr>
        <p:txBody>
          <a:bodyPr wrap="square" lIns="0" rIns="0" tIns="0" bIns="0" anchor="t"/>
          <a:lstStyle/>
          <a:p>
            <a:pPr algn="ctr" rtl="1">
              <a:lnSpc>
                <a:spcPts val="3800"/>
              </a:lnSpc>
            </a:pPr>
            <a:r>
              <a:rPr sz="2100" b="1" i="0" lang="he-IL">
                <a:solidFill>
                  <a:srgbClr val="FFFFFF"/>
                </a:solidFill>
                <a:latin typeface="Miriam Libre"/>
                <a:cs typeface="Miriam Libre"/>
                <a:ea typeface="Miriam Libre"/>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1D3557"/>
                </a:solidFill>
                <a:latin typeface="Assistant"/>
                <a:cs typeface="Assistant"/>
                <a:ea typeface="Assistant"/>
              </a:rPr>
              <a:t>שמחה ביהודים (פסוקים ט״ו–י״ז)</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אסתר ח', 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C1440E"/>
                </a:solidFill>
                <a:latin typeface="Frank Ruhl Libre"/>
                <a:cs typeface="Frank Ruhl Libre"/>
                <a:ea typeface="Frank Ruhl Libre"/>
              </a:rPr>
              <a:t>וַיָּסַר הַמֶּלֶךְ אֶת־טַבַּעְתּוֹ אֲשֶׁר</a:t>
            </a:r>
            <a:r>
              <a:rPr sz="4100" b="0" i="0" lang="he-IL">
                <a:solidFill>
                  <a:srgbClr val="1D3557"/>
                </a:solidFill>
                <a:latin typeface="Frank Ruhl Libre"/>
                <a:cs typeface="Frank Ruhl Libre"/>
                <a:ea typeface="Frank Ruhl Libre"/>
              </a:rPr>
              <a:t> הֶעֱבִיר מֵהָמָן וַיִּתְּנָהּ לְמָרְדֳּכָי וַתָּשֶׂם אֶסְתֵּר אֶת־מָרְדֳּכַי עַל־בֵּית הָמָן</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באותו יום המלך נותן לאסתר את בית המן צורר היהודים, ומרדכי בא לפני המלך, ״כי הגידה אסתר מה הוא 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אסתר ח', י"ב</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בְּיוֹם אֶחָד בְּכָל־מְדִינוֹת הַמֶּלֶךְ אֲחַשְׁוֵרוֹשׁ </a:t>
            </a:r>
            <a:r>
              <a:rPr sz="4100" b="1" i="0" lang="he-IL">
                <a:solidFill>
                  <a:srgbClr val="C1440E"/>
                </a:solidFill>
                <a:latin typeface="Frank Ruhl Libre"/>
                <a:cs typeface="Frank Ruhl Libre"/>
                <a:ea typeface="Frank Ruhl Libre"/>
              </a:rPr>
              <a:t>בִּשְׁלוֹשָׁה עָשָׂר לְחֹדֶשׁ</a:t>
            </a:r>
            <a:r>
              <a:rPr sz="4100" b="0" i="0" lang="he-IL">
                <a:solidFill>
                  <a:srgbClr val="1D3557"/>
                </a:solidFill>
                <a:latin typeface="Frank Ruhl Libre"/>
                <a:cs typeface="Frank Ruhl Libre"/>
                <a:ea typeface="Frank Ruhl Libre"/>
              </a:rPr>
              <a:t> שְׁנֵים־עָשָׂר הוּא־חֹדֶשׁ אֲדָר</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בשלושה ועשרים בסיוון נקראים סופרי המלך, וכותבים ספרים לכל המדינות, בכתב כל מדינה ובלשונה, כולל ליהודים בכתבם ובלשונם.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אסתר ח', ט"ז</a:t>
            </a:r>
          </a:p>
        </p:txBody>
      </p:sp>
      <p:sp>
        <p:nvSpPr>
          <p:cNvPr id="5" name="TextBox 4"/>
          <p:cNvSpPr txBox="1"/>
          <p:nvPr/>
        </p:nvSpPr>
        <p:spPr>
          <a:xfrm>
            <a:off x="1079436" y="3036887"/>
            <a:ext cx="10033127" cy="911225"/>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לַיְּהוּדִים </a:t>
            </a:r>
            <a:r>
              <a:rPr sz="4100" b="1" i="0" lang="he-IL">
                <a:solidFill>
                  <a:srgbClr val="C1440E"/>
                </a:solidFill>
                <a:latin typeface="Frank Ruhl Libre"/>
                <a:cs typeface="Frank Ruhl Libre"/>
                <a:ea typeface="Frank Ruhl Libre"/>
              </a:rPr>
              <a:t>הָיְתָה אוֹרָה וְשִׂמְחָה</a:t>
            </a:r>
            <a:r>
              <a:rPr sz="4100" b="0" i="0" lang="he-IL">
                <a:solidFill>
                  <a:srgbClr val="1D3557"/>
                </a:solidFill>
                <a:latin typeface="Frank Ruhl Libre"/>
                <a:cs typeface="Frank Ruhl Libre"/>
                <a:ea typeface="Frank Ruhl Libre"/>
              </a:rPr>
              <a:t> וְשָׂשֹׂן וִיקָר</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מרדכי יוצא מלפני המלך בלבוש מלכות תכלת וחור, ועטרת זהב גדולה ותכריך בוץ וארגמן, ו״העיר שושן צהלה ושמחה״.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אסתר ח', א'</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1D3557"/>
                </a:solidFill>
                <a:latin typeface="Frank Ruhl Libre"/>
                <a:cs typeface="Frank Ruhl Libre"/>
                <a:ea typeface="Frank Ruhl Libre"/>
              </a:rPr>
              <a:t>בַּיּוֹם הַהוּא נָתַן הַמֶּלֶךְ אֲחַשְׁוֵרוֹשׁ לְאֶסְתֵּר הַמַּלְכָּה אֶת־בֵּית הָמָן צֹרֵר הַיְּהוּדִים וּמָרְדֳּכַי בָּא לִפְנֵי הַמֶּלֶךְ </a:t>
            </a:r>
            <a:r>
              <a:rPr sz="4100" b="1" i="0" lang="he-IL">
                <a:solidFill>
                  <a:srgbClr val="C1440E"/>
                </a:solidFill>
                <a:latin typeface="Frank Ruhl Libre"/>
                <a:cs typeface="Frank Ruhl Libre"/>
                <a:ea typeface="Frank Ruhl Libre"/>
              </a:rPr>
              <a:t>כִּי־הִגִּידָה אֶסְתֵּר מַה הוּא־לָהּ</a:t>
            </a:r>
          </a:p>
        </p:txBody>
      </p:sp>
      <p:sp>
        <p:nvSpPr>
          <p:cNvPr id="6" name="TextBox 5"/>
          <p:cNvSpPr txBox="1"/>
          <p:nvPr/>
        </p:nvSpPr>
        <p:spPr>
          <a:xfrm>
            <a:off x="883602" y="5461000"/>
            <a:ext cx="9091295" cy="825500"/>
          </a:xfrm>
          <a:prstGeom prst="rect">
            <a:avLst/>
          </a:prstGeom>
          <a:noFill/>
        </p:spPr>
        <p:txBody>
          <a:bodyPr wrap="square" lIns="0" rIns="0" tIns="0" bIns="0" anchor="ctr"/>
          <a:lstStyle/>
          <a:p>
            <a:pPr algn="r" rtl="1">
              <a:lnSpc>
                <a:spcPts val="2565"/>
              </a:lnSpc>
            </a:pPr>
            <a:r>
              <a:rPr sz="1900" b="0" i="0" lang="he-IL">
                <a:solidFill>
                  <a:srgbClr val="264F7A"/>
                </a:solidFill>
                <a:latin typeface="Assistant"/>
                <a:cs typeface="Assistant"/>
                <a:ea typeface="Assistant"/>
              </a:rPr>
              <a:t>באותו יום המלך נותן לאסתר את בית המן צורר היהודים, ומרדכי בא לפני המלך, ״כי הגידה אסתר מה הוא לה״.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מילה מנחה</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תורת הגמול</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הגמול, או שכר ועונש, היא נושא מרכזי במקרא, שמטרתו לחנך ליראת ה'.</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264F7A"/>
                </a:solidFill>
                <a:latin typeface="Miriam Libre"/>
                <a:cs typeface="Miriam Libre"/>
                <a:ea typeface="Miriam Libre"/>
              </a:rPr>
              <a:t>מספר טיפולוגי</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1D3557"/>
                </a:solidFill>
                <a:latin typeface="Assistant"/>
                <a:cs typeface="Assistant"/>
                <a:ea typeface="Assistant"/>
              </a:rPr>
              <a:t>מספרים מסוימים חוזרים במקרא הרבה יותר ממספרים אחרים.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רש"י</a:t>
            </a:r>
          </a:p>
        </p:txBody>
      </p:sp>
      <p:sp>
        <p:nvSpPr>
          <p:cNvPr id="5" name="TextBox 4"/>
          <p:cNvSpPr txBox="1"/>
          <p:nvPr/>
        </p:nvSpPr>
        <p:spPr>
          <a:xfrm>
            <a:off x="1162939" y="26860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רש"י על אסתר ח', א'</a:t>
            </a:r>
          </a:p>
        </p:txBody>
      </p:sp>
      <p:sp>
        <p:nvSpPr>
          <p:cNvPr id="6" name="TextBox 5"/>
          <p:cNvSpPr txBox="1"/>
          <p:nvPr/>
        </p:nvSpPr>
        <p:spPr>
          <a:xfrm>
            <a:off x="1162939" y="3117850"/>
            <a:ext cx="9967722" cy="6096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מָה הוּא לָהּ</a:t>
            </a:r>
            <a:r>
              <a:rPr sz="3000" b="0" i="0" lang="he-IL">
                <a:solidFill>
                  <a:srgbClr val="1D3557"/>
                </a:solidFill>
                <a:latin typeface="Noto Serif Hebrew"/>
                <a:cs typeface="Noto Serif Hebrew"/>
                <a:ea typeface="Noto Serif Hebrew"/>
              </a:rPr>
              <a:t>. אֵיךְ הוּא קָרוֹב לָהּ:</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מסביר רש"י על «מָה הוּא לָהּ»?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מלבי"ם</a:t>
            </a:r>
          </a:p>
        </p:txBody>
      </p:sp>
      <p:sp>
        <p:nvSpPr>
          <p:cNvPr id="5" name="TextBox 4"/>
          <p:cNvSpPr txBox="1"/>
          <p:nvPr/>
        </p:nvSpPr>
        <p:spPr>
          <a:xfrm>
            <a:off x="1162939" y="2076450"/>
            <a:ext cx="9967722" cy="304800"/>
          </a:xfrm>
          <a:prstGeom prst="rect">
            <a:avLst/>
          </a:prstGeom>
          <a:noFill/>
        </p:spPr>
        <p:txBody>
          <a:bodyPr wrap="square" lIns="0" rIns="0" tIns="0" bIns="0" anchor="t"/>
          <a:lstStyle/>
          <a:p>
            <a:pPr algn="r" rtl="1">
              <a:lnSpc>
                <a:spcPts val="2400"/>
              </a:lnSpc>
            </a:pPr>
            <a:r>
              <a:rPr sz="1700" b="1" i="0" lang="he-IL">
                <a:solidFill>
                  <a:srgbClr val="2A9D8F"/>
                </a:solidFill>
                <a:latin typeface="Miriam Libre"/>
                <a:cs typeface="Miriam Libre"/>
                <a:ea typeface="Miriam Libre"/>
              </a:rPr>
              <a:t>מלבי"ם על אסתר ח', ב'</a:t>
            </a:r>
          </a:p>
        </p:txBody>
      </p:sp>
      <p:sp>
        <p:nvSpPr>
          <p:cNvPr id="6" name="TextBox 5"/>
          <p:cNvSpPr txBox="1"/>
          <p:nvPr/>
        </p:nvSpPr>
        <p:spPr>
          <a:xfrm>
            <a:off x="1162939" y="2508250"/>
            <a:ext cx="9967722" cy="1828800"/>
          </a:xfrm>
          <a:prstGeom prst="rect">
            <a:avLst/>
          </a:prstGeom>
          <a:noFill/>
        </p:spPr>
        <p:txBody>
          <a:bodyPr wrap="square" lIns="0" rIns="0" tIns="0" bIns="0" anchor="t"/>
          <a:lstStyle/>
          <a:p>
            <a:pPr algn="r" rtl="1">
              <a:lnSpc>
                <a:spcPts val="4800"/>
              </a:lnSpc>
            </a:pPr>
            <a:r>
              <a:rPr sz="3000" b="1" i="0" lang="he-IL">
                <a:solidFill>
                  <a:srgbClr val="C1440E"/>
                </a:solidFill>
                <a:latin typeface="Noto Serif Hebrew"/>
                <a:cs typeface="Noto Serif Hebrew"/>
                <a:ea typeface="Noto Serif Hebrew"/>
              </a:rPr>
              <a:t>ויסר,</a:t>
            </a:r>
            <a:r>
              <a:rPr sz="3000" b="0" i="0" lang="he-IL">
                <a:solidFill>
                  <a:srgbClr val="1D3557"/>
                </a:solidFill>
                <a:latin typeface="Noto Serif Hebrew"/>
                <a:cs typeface="Noto Serif Hebrew"/>
                <a:ea typeface="Noto Serif Hebrew"/>
              </a:rPr>
              <a:t> המשנה היה נושא טבעת המלך מעת שנתן המלך הטבעת להמן, ומספר כי תיכף נתן הטבעת למרדכי מבלי הפסק, ולא נתנה על ידו, רק מיד המן ליד מרדכי, ותשם אומר הנה שני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0" i="0" lang="he-IL">
                <a:solidFill>
                  <a:srgbClr val="F1E3C3"/>
                </a:solidFill>
                <a:latin typeface="Assistant"/>
                <a:cs typeface="Assistant"/>
                <a:ea typeface="Assistant"/>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א׳–ח׳ («בית המן ובקשת אסתר»).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ט׳–י״ד («הספרים החדשים»).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1D3557"/>
                </a:solidFill>
                <a:latin typeface="Miriam Libre"/>
                <a:cs typeface="Miriam Libre"/>
                <a:ea typeface="Miriam Libre"/>
              </a:rPr>
              <a:t>קראו פסוקים ט״ו–י״ז («שמחה ביהודים»). מה מתואר בקטע? הביאו ראיה מן הכתוב.</a:t>
            </a:r>
          </a:p>
        </p:txBody>
      </p:sp>
      <p:sp>
        <p:nvSpPr>
          <p:cNvPr id="6" name="TextBox 5"/>
          <p:cNvSpPr txBox="1"/>
          <p:nvPr/>
        </p:nvSpPr>
        <p:spPr>
          <a:xfrm>
            <a:off x="889000" y="5969000"/>
            <a:ext cx="782637" cy="317500"/>
          </a:xfrm>
          <a:prstGeom prst="rect">
            <a:avLst/>
          </a:prstGeom>
          <a:noFill/>
        </p:spPr>
        <p:txBody>
          <a:bodyPr wrap="square" lIns="0" rIns="0" tIns="0" bIns="0" anchor="t"/>
          <a:lstStyle/>
          <a:p>
            <a:pPr algn="r" rtl="1">
              <a:lnSpc>
                <a:spcPts val="2500"/>
              </a:lnSpc>
            </a:pPr>
            <a:r>
              <a:rPr sz="1700" b="1" i="0" lang="he-IL">
                <a:solidFill>
                  <a:srgbClr val="E76F51"/>
                </a:solidFill>
                <a:latin typeface="Assistant"/>
                <a:cs typeface="Assistant"/>
                <a:ea typeface="Assistant"/>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1D3557"/>
                </a:solidFill>
                <a:latin typeface="Assistant"/>
                <a:cs typeface="Assistant"/>
                <a:ea typeface="Assistant"/>
              </a:rPr>
              <a:t>מה לדעתכם המסר המרכזי של אסתר ח׳?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F1E3C3"/>
                </a:solidFill>
                <a:latin typeface="Miriam Libre"/>
                <a:cs typeface="Miriam Libre"/>
                <a:ea typeface="Miriam Libre"/>
              </a:rPr>
              <a:t>גזרה נגד היהודים</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בית המן ובקשת אסתר</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הספרים החדשים</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1D3557"/>
                </a:solidFill>
                <a:latin typeface="Assistant"/>
                <a:cs typeface="Assistant"/>
                <a:ea typeface="Assistant"/>
              </a:rPr>
              <a:t>שמחה ביהודים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שאלה בסגנון בגרות</a:t>
            </a:r>
          </a:p>
        </p:txBody>
      </p:sp>
      <p:sp>
        <p:nvSpPr>
          <p:cNvPr id="5" name="TextBox 4"/>
          <p:cNvSpPr txBox="1"/>
          <p:nvPr/>
        </p:nvSpPr>
        <p:spPr>
          <a:xfrm>
            <a:off x="929005" y="1905000"/>
            <a:ext cx="10333990" cy="4191000"/>
          </a:xfrm>
          <a:prstGeom prst="rect">
            <a:avLst/>
          </a:prstGeom>
          <a:noFill/>
        </p:spPr>
        <p:txBody>
          <a:bodyPr wrap="square" lIns="0" rIns="0" tIns="0" bIns="0" anchor="t"/>
          <a:lstStyle/>
          <a:p>
            <a:pPr algn="r" rtl="1">
              <a:lnSpc>
                <a:spcPts val="3000"/>
              </a:lnSpc>
            </a:pPr>
            <a:r>
              <a:rPr sz="2000" b="0" i="0" lang="he-IL">
                <a:solidFill>
                  <a:srgbClr val="1D3557"/>
                </a:solidFill>
                <a:latin typeface="Assistant"/>
                <a:cs typeface="Assistant"/>
                <a:ea typeface="Assistant"/>
              </a:rPr>
              <a:t>קראו אסתר ח׳.</a:t>
            </a:r>
          </a:p>
          <a:p>
            <a:pPr algn="r" rtl="1">
              <a:lnSpc>
                <a:spcPts val="3000"/>
              </a:lnSpc>
            </a:pPr>
            <a:r>
              <a:rPr sz="2000" b="0" i="0" lang="he-IL">
                <a:solidFill>
                  <a:srgbClr val="1D3557"/>
                </a:solidFill>
                <a:latin typeface="Assistant"/>
                <a:cs typeface="Assistant"/>
                <a:ea typeface="Assistant"/>
              </a:rPr>
              <a:t>א. קראו פסוקים א׳–ח׳. מה מתואר בקטע «בית המן ובקשת אסתר»? הסבירו והביאו ראיה מן הכתוב.</a:t>
            </a:r>
          </a:p>
          <a:p>
            <a:pPr algn="r" rtl="1">
              <a:lnSpc>
                <a:spcPts val="3000"/>
              </a:lnSpc>
            </a:pPr>
            <a:r>
              <a:rPr sz="2000" b="0" i="0" lang="he-IL">
                <a:solidFill>
                  <a:srgbClr val="1D3557"/>
                </a:solidFill>
                <a:latin typeface="Assistant"/>
                <a:cs typeface="Assistant"/>
                <a:ea typeface="Assistant"/>
              </a:rPr>
              <a:t>ב. קראו פסוקים ט׳–י״ד. מה מתואר בקטע «הספרים החדשים»? הסבירו והביאו ראיה מן הכתוב.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א׳–ח׳ («בית המן ובקשת אסתר»).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באותו יום המלך נותן לאסתר את בית המן צורר היהודים, ומרדכי בא לפני המלך, ״כי הגידה אסתר מה הוא לה״. המלך נותן למרדכי את טבעתו אשר העביר מהמן, ואסתר מעמידה את מרדכי על בית המן.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ט׳–י״ד («הספרים החדשים»).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בשלושה ועשרים בסיוון נקראים סופרי המלך, וכותבים ספרים לכל המדינות, בכתב כל מדינה ובלשונה, כולל ליהודים בכתבם ובלשונם. הם נשלחים ביד הרצים רוכבי הרכש האחשתרנים.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E76F51"/>
                </a:solidFill>
                <a:latin typeface="Assistant"/>
                <a:cs typeface="Assistant"/>
                <a:ea typeface="Assistant"/>
              </a:rPr>
              <a:t>קראו פסוקים ט״ו–י״ז («שמחה ביהודים»). מה מתואר בקטע? הביאו ראיה מן הכתוב.</a:t>
            </a:r>
          </a:p>
        </p:txBody>
      </p:sp>
      <p:sp>
        <p:nvSpPr>
          <p:cNvPr id="6" name="TextBox 5"/>
          <p:cNvSpPr txBox="1"/>
          <p:nvPr/>
        </p:nvSpPr>
        <p:spPr>
          <a:xfrm>
            <a:off x="863600" y="2921000"/>
            <a:ext cx="10464800" cy="31115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מרדכי יוצא מלפני המלך בלבוש מלכות תכלת וחור, ועטרת זהב גדולה ותכריך בוץ וארגמן, ו״העיר שושן צהלה ושמחה״. ליהודים ״היתה אורה ושמחה וששון ויקר״.</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700" b="1" i="0" lang="he-IL">
                <a:solidFill>
                  <a:srgbClr val="E76F51"/>
                </a:solidFill>
                <a:latin typeface="Miriam Libre"/>
                <a:cs typeface="Miriam Libre"/>
                <a:ea typeface="Miriam Libre"/>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400" b="1" i="0" lang="he-IL">
                <a:solidFill>
                  <a:srgbClr val="1D3557"/>
                </a:solidFill>
                <a:latin typeface="Miriam Libre"/>
                <a:cs typeface="Miriam Libre"/>
                <a:ea typeface="Miriam Libre"/>
              </a:rPr>
              <a:t>מחוון – שאלת הבגרות</a:t>
            </a:r>
          </a:p>
        </p:txBody>
      </p:sp>
      <p:sp>
        <p:nvSpPr>
          <p:cNvPr id="5" name="TextBox 4"/>
          <p:cNvSpPr txBox="1"/>
          <p:nvPr/>
        </p:nvSpPr>
        <p:spPr>
          <a:xfrm>
            <a:off x="863600" y="1841500"/>
            <a:ext cx="10464800" cy="4318000"/>
          </a:xfrm>
          <a:prstGeom prst="rect">
            <a:avLst/>
          </a:prstGeom>
          <a:noFill/>
        </p:spPr>
        <p:txBody>
          <a:bodyPr wrap="square" lIns="0" rIns="0" tIns="0" bIns="0" anchor="t"/>
          <a:lstStyle/>
          <a:p>
            <a:pPr algn="r" rtl="1">
              <a:lnSpc>
                <a:spcPts val="2850"/>
              </a:lnSpc>
            </a:pPr>
            <a:r>
              <a:rPr sz="1900" b="0" i="0" lang="he-IL">
                <a:solidFill>
                  <a:srgbClr val="1D3557"/>
                </a:solidFill>
                <a:latin typeface="Assistant"/>
                <a:cs typeface="Assistant"/>
                <a:ea typeface="Assistant"/>
              </a:rPr>
              <a:t>א. באותו יום המלך נותן לאסתר את בית המן צורר היהודים, ומרדכי בא לפני המלך, ״כי הגידה אסתר מה הוא לה״. המלך נותן למרדכי את טבעתו אשר העביר מהמן, ואסתר מעמידה את מרדכי על בית המן.</a:t>
            </a:r>
          </a:p>
          <a:p>
            <a:pPr algn="r" rtl="1">
              <a:lnSpc>
                <a:spcPts val="2850"/>
              </a:lnSpc>
            </a:pPr>
            <a:r>
              <a:rPr sz="1900" b="0" i="0" lang="he-IL">
                <a:solidFill>
                  <a:srgbClr val="1D3557"/>
                </a:solidFill>
                <a:latin typeface="Assistant"/>
                <a:cs typeface="Assistant"/>
                <a:ea typeface="Assistant"/>
              </a:rPr>
              <a:t>ב. בשלושה ועשרים בסיוון נקראים סופרי המלך, וכותבים ספרים לכל המדינות, בכתב כל מדינה ובלשונה, כולל ליהודים בכתבם ובלשונם. הם נשלחים ביד הרצים רוכבי הרכש האחשתרנים.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D3557"/>
                </a:solidFill>
                <a:latin typeface="Assistant"/>
                <a:cs typeface="Assistant"/>
                <a:ea typeface="Assistant"/>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גזרה נגד היהודים – שאלון 1262</dc:title>
  <dc:subject/>
  <dc:creator/>
  <cp:keywords/>
  <dc:description/>
  <cp:lastModifiedBy/>
  <cp:revision>1</cp:revision>
  <dcterms:created xsi:type="dcterms:W3CDTF">2013-01-27T09:14:16Z</dcterms:created>
  <dcterms:modified xsi:type="dcterms:W3CDTF">2013-01-27T09:15:58Z</dcterms:modified>
  <cp:category/>
</cp:coreProperties>
</file>