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8.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1.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3.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5.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4.jpg"/></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1.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5821680" y="1460500"/>
            <a:ext cx="5755640" cy="444500"/>
          </a:xfrm>
          <a:prstGeom prst="rect">
            <a:avLst/>
          </a:prstGeom>
          <a:noFill/>
        </p:spPr>
        <p:txBody>
          <a:bodyPr wrap="square" lIns="0" rIns="0" tIns="0" bIns="0" anchor="t"/>
          <a:lstStyle/>
          <a:p>
            <a:pPr algn="r" rtl="1">
              <a:lnSpc>
                <a:spcPts val="3500"/>
              </a:lnSpc>
            </a:pPr>
            <a:r>
              <a:rPr sz="2400" b="0" i="0" lang="he-IL">
                <a:solidFill>
                  <a:srgbClr val="FFD166"/>
                </a:solidFill>
                <a:latin typeface="IBM Plex Sans Hebrew"/>
                <a:cs typeface="IBM Plex Sans Hebrew"/>
                <a:ea typeface="IBM Plex Sans Hebrew"/>
              </a:rPr>
              <a:t>אסתר ט׳</a:t>
            </a:r>
          </a:p>
        </p:txBody>
      </p:sp>
      <p:sp>
        <p:nvSpPr>
          <p:cNvPr id="4" name="TextBox 3"/>
          <p:cNvSpPr txBox="1"/>
          <p:nvPr/>
        </p:nvSpPr>
        <p:spPr>
          <a:xfrm>
            <a:off x="5821680" y="1924050"/>
            <a:ext cx="5755640" cy="2374900"/>
          </a:xfrm>
          <a:prstGeom prst="rect">
            <a:avLst/>
          </a:prstGeom>
          <a:noFill/>
        </p:spPr>
        <p:txBody>
          <a:bodyPr wrap="square" lIns="0" rIns="0" tIns="0" bIns="0" anchor="ctr"/>
          <a:lstStyle/>
          <a:p>
            <a:pPr algn="r" rtl="1">
              <a:lnSpc>
                <a:spcPts val="7344"/>
              </a:lnSpc>
            </a:pPr>
            <a:r>
              <a:rPr sz="6800" b="1" i="0" lang="he-IL">
                <a:solidFill>
                  <a:srgbClr val="FFFFFF"/>
                </a:solidFill>
                <a:latin typeface="IBM Plex Sans Hebrew"/>
                <a:cs typeface="IBM Plex Sans Hebrew"/>
                <a:ea typeface="IBM Plex Sans Hebrew"/>
              </a:rPr>
              <a:t>ימי הפורים</a:t>
            </a:r>
          </a:p>
        </p:txBody>
      </p:sp>
      <p:sp>
        <p:nvSpPr>
          <p:cNvPr id="5" name="TextBox 4"/>
          <p:cNvSpPr txBox="1"/>
          <p:nvPr/>
        </p:nvSpPr>
        <p:spPr>
          <a:xfrm>
            <a:off x="5821680" y="4318000"/>
            <a:ext cx="5755640" cy="406400"/>
          </a:xfrm>
          <a:prstGeom prst="rect">
            <a:avLst/>
          </a:prstGeom>
          <a:noFill/>
        </p:spPr>
        <p:txBody>
          <a:bodyPr wrap="square" lIns="0" rIns="0" tIns="0" bIns="0" anchor="t"/>
          <a:lstStyle/>
          <a:p>
            <a:pPr algn="r" rtl="1">
              <a:lnSpc>
                <a:spcPts val="3200"/>
              </a:lnSpc>
            </a:pPr>
            <a:r>
              <a:rPr sz="2100" b="0" i="0" lang="he-IL">
                <a:solidFill>
                  <a:srgbClr val="DBEEFF"/>
                </a:solidFill>
                <a:latin typeface="IBM Plex Sans Hebrew"/>
                <a:cs typeface="IBM Plex Sans Hebrew"/>
                <a:ea typeface="IBM Plex Sans Hebrew"/>
              </a:rPr>
              <a:t>שאלון 1262 · אסתר</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פתיחה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מטרות השיעור</a:t>
            </a:r>
          </a:p>
        </p:txBody>
      </p:sp>
      <p:sp>
        <p:nvSpPr>
          <p:cNvPr id="5" name="TextBox 4"/>
          <p:cNvSpPr txBox="1"/>
          <p:nvPr/>
        </p:nvSpPr>
        <p:spPr>
          <a:xfrm>
            <a:off x="10731500" y="18669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1</a:t>
            </a:r>
          </a:p>
        </p:txBody>
      </p:sp>
      <p:sp>
        <p:nvSpPr>
          <p:cNvPr id="6" name="TextBox 5"/>
          <p:cNvSpPr txBox="1"/>
          <p:nvPr/>
        </p:nvSpPr>
        <p:spPr>
          <a:xfrm>
            <a:off x="4860480" y="17589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נכיר את הסיפור «ימי הפורים» (אסתר ט׳) ואת הדמויות בו</a:t>
            </a:r>
          </a:p>
        </p:txBody>
      </p:sp>
      <p:sp>
        <p:nvSpPr>
          <p:cNvPr id="7" name="TextBox 6"/>
          <p:cNvSpPr txBox="1"/>
          <p:nvPr/>
        </p:nvSpPr>
        <p:spPr>
          <a:xfrm>
            <a:off x="10731500" y="30353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2</a:t>
            </a:r>
          </a:p>
        </p:txBody>
      </p:sp>
      <p:sp>
        <p:nvSpPr>
          <p:cNvPr id="8" name="TextBox 7"/>
          <p:cNvSpPr txBox="1"/>
          <p:nvPr/>
        </p:nvSpPr>
        <p:spPr>
          <a:xfrm>
            <a:off x="4860480" y="29273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נבחן כיצד הסיפור מבטא את התמה «אסתר»</a:t>
            </a:r>
          </a:p>
        </p:txBody>
      </p:sp>
      <p:sp>
        <p:nvSpPr>
          <p:cNvPr id="9" name="TextBox 8"/>
          <p:cNvSpPr txBox="1"/>
          <p:nvPr/>
        </p:nvSpPr>
        <p:spPr>
          <a:xfrm>
            <a:off x="10731500" y="42037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3</a:t>
            </a:r>
          </a:p>
        </p:txBody>
      </p:sp>
      <p:sp>
        <p:nvSpPr>
          <p:cNvPr id="10" name="TextBox 9"/>
          <p:cNvSpPr txBox="1"/>
          <p:nvPr/>
        </p:nvSpPr>
        <p:spPr>
          <a:xfrm>
            <a:off x="4860480" y="40957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נקרא פסוקי מפתח ונעמיק בפירוש רש"י ומלבי"ם</a:t>
            </a:r>
          </a:p>
        </p:txBody>
      </p:sp>
      <p:sp>
        <p:nvSpPr>
          <p:cNvPr id="11" name="TextBox 10"/>
          <p:cNvSpPr txBox="1"/>
          <p:nvPr/>
        </p:nvSpPr>
        <p:spPr>
          <a:xfrm>
            <a:off x="10731500" y="5372100"/>
            <a:ext cx="698500" cy="698500"/>
          </a:xfrm>
          <a:prstGeom prst="rect">
            <a:avLst/>
          </a:prstGeom>
          <a:noFill/>
        </p:spPr>
        <p:txBody>
          <a:bodyPr wrap="square" lIns="0" rIns="0" tIns="0" bIns="0" anchor="t"/>
          <a:lstStyle/>
          <a:p>
            <a:pPr algn="ctr" rtl="1">
              <a:lnSpc>
                <a:spcPts val="5500"/>
              </a:lnSpc>
            </a:pPr>
            <a:r>
              <a:rPr sz="3100" b="1" i="0" lang="he-IL">
                <a:solidFill>
                  <a:srgbClr val="FFD166"/>
                </a:solidFill>
                <a:latin typeface="IBM Plex Sans Hebrew"/>
                <a:cs typeface="IBM Plex Sans Hebrew"/>
                <a:ea typeface="IBM Plex Sans Hebrew"/>
              </a:rPr>
              <a:t>4</a:t>
            </a:r>
          </a:p>
        </p:txBody>
      </p:sp>
      <p:sp>
        <p:nvSpPr>
          <p:cNvPr id="12" name="TextBox 11"/>
          <p:cNvSpPr txBox="1"/>
          <p:nvPr/>
        </p:nvSpPr>
        <p:spPr>
          <a:xfrm>
            <a:off x="4860480" y="5264150"/>
            <a:ext cx="5480939" cy="863600"/>
          </a:xfrm>
          <a:prstGeom prst="rect">
            <a:avLst/>
          </a:prstGeom>
          <a:noFill/>
        </p:spPr>
        <p:txBody>
          <a:bodyPr wrap="square" lIns="0" rIns="0" tIns="0" bIns="0" anchor="ctr"/>
          <a:lstStyle/>
          <a:p>
            <a:pPr algn="r" rtl="1">
              <a:lnSpc>
                <a:spcPts val="3125"/>
              </a:lnSpc>
            </a:pPr>
            <a:r>
              <a:rPr sz="2500" b="0" i="0" lang="he-IL">
                <a:solidFill>
                  <a:srgbClr val="FFFFFF"/>
                </a:solidFill>
                <a:latin typeface="IBM Plex Sans Hebrew"/>
                <a:cs typeface="IBM Plex Sans Hebrew"/>
                <a:ea typeface="IBM Plex Sans Hebrew"/>
              </a:rPr>
              <a:t>נתרגל שאלה בסגנון הבגרות ונבדוק את התשובות</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3.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הדמויות בסיפור</a:t>
            </a:r>
          </a:p>
        </p:txBody>
      </p:sp>
      <p:sp>
        <p:nvSpPr>
          <p:cNvPr id="5" name="TextBox 4"/>
          <p:cNvSpPr txBox="1"/>
          <p:nvPr/>
        </p:nvSpPr>
        <p:spPr>
          <a:xfrm>
            <a:off x="6413246" y="1924050"/>
            <a:ext cx="4813808"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מרדכי</a:t>
            </a:r>
          </a:p>
        </p:txBody>
      </p:sp>
      <p:sp>
        <p:nvSpPr>
          <p:cNvPr id="6" name="TextBox 5"/>
          <p:cNvSpPr txBox="1"/>
          <p:nvPr/>
        </p:nvSpPr>
        <p:spPr>
          <a:xfrm>
            <a:off x="6413246" y="2482850"/>
            <a:ext cx="4813808" cy="1193800"/>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מרדכי ואסתר קובעים את ימי הפורים כימי משתה ושמחה, משלוח מנות ומתנות לאביונים.</a:t>
            </a:r>
          </a:p>
        </p:txBody>
      </p:sp>
      <p:sp>
        <p:nvSpPr>
          <p:cNvPr id="7" name="TextBox 6"/>
          <p:cNvSpPr txBox="1"/>
          <p:nvPr/>
        </p:nvSpPr>
        <p:spPr>
          <a:xfrm>
            <a:off x="964946" y="1924050"/>
            <a:ext cx="4813808"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אסתר</a:t>
            </a:r>
          </a:p>
        </p:txBody>
      </p:sp>
      <p:sp>
        <p:nvSpPr>
          <p:cNvPr id="8" name="TextBox 7"/>
          <p:cNvSpPr txBox="1"/>
          <p:nvPr/>
        </p:nvSpPr>
        <p:spPr>
          <a:xfrm>
            <a:off x="964946" y="2482850"/>
            <a:ext cx="4813808" cy="1193800"/>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אסתר ומרדכי כותבים ״אגרת הפורים״ השנייה לקבוע את התוקף.</a:t>
            </a:r>
          </a:p>
        </p:txBody>
      </p:sp>
      <p:sp>
        <p:nvSpPr>
          <p:cNvPr id="9" name="TextBox 8"/>
          <p:cNvSpPr txBox="1"/>
          <p:nvPr/>
        </p:nvSpPr>
        <p:spPr>
          <a:xfrm>
            <a:off x="6413246" y="4324350"/>
            <a:ext cx="4813808"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המן</a:t>
            </a:r>
          </a:p>
        </p:txBody>
      </p:sp>
      <p:sp>
        <p:nvSpPr>
          <p:cNvPr id="10" name="TextBox 9"/>
          <p:cNvSpPr txBox="1"/>
          <p:nvPr/>
        </p:nvSpPr>
        <p:spPr>
          <a:xfrm>
            <a:off x="6413246" y="4883150"/>
            <a:ext cx="4813808" cy="1193800"/>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היהודים מכים את אויביהם, ובשושן הבירה הורגים חמש מאות איש ואת עשרת בני המן.</a:t>
            </a:r>
          </a:p>
        </p:txBody>
      </p:sp>
      <p:sp>
        <p:nvSpPr>
          <p:cNvPr id="11" name="TextBox 10"/>
          <p:cNvSpPr txBox="1"/>
          <p:nvPr/>
        </p:nvSpPr>
        <p:spPr>
          <a:xfrm>
            <a:off x="964946" y="4324350"/>
            <a:ext cx="4813808" cy="482600"/>
          </a:xfrm>
          <a:prstGeom prst="rect">
            <a:avLst/>
          </a:prstGeom>
          <a:noFill/>
        </p:spPr>
        <p:txBody>
          <a:bodyPr wrap="square" lIns="0" rIns="0" tIns="0" bIns="0" anchor="t"/>
          <a:lstStyle/>
          <a:p>
            <a:pPr algn="r" rtl="1">
              <a:lnSpc>
                <a:spcPts val="3800"/>
              </a:lnSpc>
            </a:pPr>
            <a:r>
              <a:rPr sz="2800" b="1" i="0" lang="he-IL">
                <a:solidFill>
                  <a:srgbClr val="FFD166"/>
                </a:solidFill>
                <a:latin typeface="IBM Plex Sans Hebrew"/>
                <a:cs typeface="IBM Plex Sans Hebrew"/>
                <a:ea typeface="IBM Plex Sans Hebrew"/>
              </a:rPr>
              <a:t>שרי</a:t>
            </a:r>
          </a:p>
        </p:txBody>
      </p:sp>
      <p:sp>
        <p:nvSpPr>
          <p:cNvPr id="12" name="TextBox 11"/>
          <p:cNvSpPr txBox="1"/>
          <p:nvPr/>
        </p:nvSpPr>
        <p:spPr>
          <a:xfrm>
            <a:off x="964946" y="4883150"/>
            <a:ext cx="4813808" cy="1193800"/>
          </a:xfrm>
          <a:prstGeom prst="rect">
            <a:avLst/>
          </a:prstGeom>
          <a:noFill/>
        </p:spPr>
        <p:txBody>
          <a:bodyPr wrap="square" lIns="0" rIns="0" tIns="0" bIns="0" anchor="t"/>
          <a:lstStyle/>
          <a:p>
            <a:pPr algn="r" rtl="1">
              <a:lnSpc>
                <a:spcPts val="2565"/>
              </a:lnSpc>
            </a:pPr>
            <a:r>
              <a:rPr sz="1900" b="0" i="0" lang="he-IL">
                <a:solidFill>
                  <a:srgbClr val="FFFFFF"/>
                </a:solidFill>
                <a:latin typeface="IBM Plex Sans Hebrew"/>
                <a:cs typeface="IBM Plex Sans Hebrew"/>
                <a:ea typeface="IBM Plex Sans Hebrew"/>
              </a:rPr>
              <a:t>כל שרי המדינות מסייעים ליהודים, ״כי נפל פחד מרדכי עליהם״.</a:t>
            </a:r>
          </a:p>
        </p:txBody>
      </p:sp>
      <p:sp>
        <p:nvSpPr>
          <p:cNvPr id="13" name="TextBox 12"/>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4.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רקע</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רצף האירועים</a:t>
            </a:r>
          </a:p>
        </p:txBody>
      </p:sp>
      <p:sp>
        <p:nvSpPr>
          <p:cNvPr id="5" name="TextBox 4"/>
          <p:cNvSpPr txBox="1"/>
          <p:nvPr/>
        </p:nvSpPr>
        <p:spPr>
          <a:xfrm>
            <a:off x="9929812"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1</a:t>
            </a:r>
          </a:p>
        </p:txBody>
      </p:sp>
      <p:sp>
        <p:nvSpPr>
          <p:cNvPr id="6" name="TextBox 5"/>
          <p:cNvSpPr txBox="1"/>
          <p:nvPr/>
        </p:nvSpPr>
        <p:spPr>
          <a:xfrm>
            <a:off x="9077023"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הנצחון (פסוקים א׳–י׳)</a:t>
            </a:r>
          </a:p>
        </p:txBody>
      </p:sp>
      <p:sp>
        <p:nvSpPr>
          <p:cNvPr id="7" name="TextBox 6"/>
          <p:cNvSpPr txBox="1"/>
          <p:nvPr/>
        </p:nvSpPr>
        <p:spPr>
          <a:xfrm>
            <a:off x="7208837"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2</a:t>
            </a:r>
          </a:p>
        </p:txBody>
      </p:sp>
      <p:sp>
        <p:nvSpPr>
          <p:cNvPr id="8" name="TextBox 7"/>
          <p:cNvSpPr txBox="1"/>
          <p:nvPr/>
        </p:nvSpPr>
        <p:spPr>
          <a:xfrm>
            <a:off x="6356048"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היום הנוסף (פסוקים י״א–י״ט)</a:t>
            </a:r>
          </a:p>
        </p:txBody>
      </p:sp>
      <p:sp>
        <p:nvSpPr>
          <p:cNvPr id="9" name="TextBox 8"/>
          <p:cNvSpPr txBox="1"/>
          <p:nvPr/>
        </p:nvSpPr>
        <p:spPr>
          <a:xfrm>
            <a:off x="4487862" y="1892300"/>
            <a:ext cx="495300" cy="482600"/>
          </a:xfrm>
          <a:prstGeom prst="rect">
            <a:avLst/>
          </a:prstGeom>
          <a:noFill/>
        </p:spPr>
        <p:txBody>
          <a:bodyPr wrap="square" lIns="0" rIns="0" tIns="0" bIns="0" anchor="t"/>
          <a:lstStyle/>
          <a:p>
            <a:pPr algn="ctr" rtl="1">
              <a:lnSpc>
                <a:spcPts val="3800"/>
              </a:lnSpc>
            </a:pPr>
            <a:r>
              <a:rPr sz="2100" b="1" i="0" lang="he-IL">
                <a:solidFill>
                  <a:srgbClr val="FFD166"/>
                </a:solidFill>
                <a:latin typeface="IBM Plex Sans Hebrew"/>
                <a:cs typeface="IBM Plex Sans Hebrew"/>
                <a:ea typeface="IBM Plex Sans Hebrew"/>
              </a:rPr>
              <a:t>3</a:t>
            </a:r>
          </a:p>
        </p:txBody>
      </p:sp>
      <p:sp>
        <p:nvSpPr>
          <p:cNvPr id="10" name="TextBox 9"/>
          <p:cNvSpPr txBox="1"/>
          <p:nvPr/>
        </p:nvSpPr>
        <p:spPr>
          <a:xfrm>
            <a:off x="3635073" y="2432050"/>
            <a:ext cx="2200878" cy="1282700"/>
          </a:xfrm>
          <a:prstGeom prst="rect">
            <a:avLst/>
          </a:prstGeom>
          <a:noFill/>
        </p:spPr>
        <p:txBody>
          <a:bodyPr wrap="square" lIns="0" rIns="0" tIns="0" bIns="0" anchor="t"/>
          <a:lstStyle/>
          <a:p>
            <a:pPr algn="ctr" rtl="1">
              <a:lnSpc>
                <a:spcPts val="2340"/>
              </a:lnSpc>
            </a:pPr>
            <a:r>
              <a:rPr sz="1800" b="0" i="0" lang="he-IL">
                <a:solidFill>
                  <a:srgbClr val="FFFFFF"/>
                </a:solidFill>
                <a:latin typeface="IBM Plex Sans Hebrew"/>
                <a:cs typeface="IBM Plex Sans Hebrew"/>
                <a:ea typeface="IBM Plex Sans Hebrew"/>
              </a:rPr>
              <a:t>קביעת הפורים (פסוקים כ׳–ל״ב)</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1/4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אסתר ט', ה'</a:t>
            </a:r>
          </a:p>
        </p:txBody>
      </p:sp>
      <p:sp>
        <p:nvSpPr>
          <p:cNvPr id="5" name="TextBox 4"/>
          <p:cNvSpPr txBox="1"/>
          <p:nvPr/>
        </p:nvSpPr>
        <p:spPr>
          <a:xfrm>
            <a:off x="1079436" y="2581275"/>
            <a:ext cx="10033127" cy="1822450"/>
          </a:xfrm>
          <a:prstGeom prst="rect">
            <a:avLst/>
          </a:prstGeom>
          <a:noFill/>
        </p:spPr>
        <p:txBody>
          <a:bodyPr wrap="square" lIns="0" rIns="0" tIns="0" bIns="0" anchor="t"/>
          <a:lstStyle/>
          <a:p>
            <a:pPr algn="ctr" rtl="1">
              <a:lnSpc>
                <a:spcPts val="7175"/>
              </a:lnSpc>
            </a:pPr>
            <a:r>
              <a:rPr sz="4100" b="1" i="0" lang="he-IL">
                <a:solidFill>
                  <a:srgbClr val="FFD166"/>
                </a:solidFill>
                <a:latin typeface="Frank Ruhl Libre"/>
                <a:cs typeface="Frank Ruhl Libre"/>
                <a:ea typeface="Frank Ruhl Libre"/>
              </a:rPr>
              <a:t>וַיַּכּוּ הַיְּהוּדִים בְּכָל־אֹיְבֵיהֶם מַכַּת־חֶרֶב</a:t>
            </a:r>
            <a:r>
              <a:rPr sz="4100" b="0" i="0" lang="he-IL">
                <a:solidFill>
                  <a:srgbClr val="FFFFFF"/>
                </a:solidFill>
                <a:latin typeface="Frank Ruhl Libre"/>
                <a:cs typeface="Frank Ruhl Libre"/>
                <a:ea typeface="Frank Ruhl Libre"/>
              </a:rPr>
              <a:t> וְהֶרֶג וְאַבְדָן וַיַּעֲשׂוּ בְשֹׂנְאֵיהֶם כִּרְצוֹנָם</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בשלושה עשר באדר, היום שבו חשבו אויבי היהודים לשלוט בהם, נהפך להפך: ״ונהפוך הוא אשר ישלטו היהודים המה בשנאיהם״.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2/4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אסתר ט', י"ג</a:t>
            </a:r>
          </a:p>
        </p:txBody>
      </p:sp>
      <p:sp>
        <p:nvSpPr>
          <p:cNvPr id="5" name="TextBox 4"/>
          <p:cNvSpPr txBox="1"/>
          <p:nvPr/>
        </p:nvSpPr>
        <p:spPr>
          <a:xfrm>
            <a:off x="1079436" y="2125662"/>
            <a:ext cx="10033127" cy="2733675"/>
          </a:xfrm>
          <a:prstGeom prst="rect">
            <a:avLst/>
          </a:prstGeom>
          <a:noFill/>
        </p:spPr>
        <p:txBody>
          <a:bodyPr wrap="square" lIns="0" rIns="0" tIns="0" bIns="0" anchor="t"/>
          <a:lstStyle/>
          <a:p>
            <a:pPr algn="ctr" rtl="1">
              <a:lnSpc>
                <a:spcPts val="7175"/>
              </a:lnSpc>
            </a:pPr>
            <a:r>
              <a:rPr sz="4100" b="0" i="0" lang="he-IL">
                <a:solidFill>
                  <a:srgbClr val="FFFFFF"/>
                </a:solidFill>
                <a:latin typeface="Frank Ruhl Libre"/>
                <a:cs typeface="Frank Ruhl Libre"/>
                <a:ea typeface="Frank Ruhl Libre"/>
              </a:rPr>
              <a:t>וַתֹּאמֶר אֶסְתֵּר אִם־עַל־הַמֶּלֶךְ טוֹב </a:t>
            </a:r>
            <a:r>
              <a:rPr sz="4100" b="1" i="0" lang="he-IL">
                <a:solidFill>
                  <a:srgbClr val="FFD166"/>
                </a:solidFill>
                <a:latin typeface="Frank Ruhl Libre"/>
                <a:cs typeface="Frank Ruhl Libre"/>
                <a:ea typeface="Frank Ruhl Libre"/>
              </a:rPr>
              <a:t>יִנָּתֵן גַּם־מָחָר לַיְּהוּדִים אֲשֶׁר בְּשׁוּשָׁן לַעֲשׂוֹת</a:t>
            </a:r>
            <a:r>
              <a:rPr sz="4100" b="0" i="0" lang="he-IL">
                <a:solidFill>
                  <a:srgbClr val="FFFFFF"/>
                </a:solidFill>
                <a:latin typeface="Frank Ruhl Libre"/>
                <a:cs typeface="Frank Ruhl Libre"/>
                <a:ea typeface="Frank Ruhl Libre"/>
              </a:rPr>
              <a:t> כְּדָת הַיּוֹם וְאֵת עֲשֶׂרֶת בְּנֵי־הָמָן יִתְלוּ עַל־הָעֵץ</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מספר ההרוגים בשושן מובא למלך, והוא שואל את אסתר ״מה שאלתך ויינתן לך ומה בקשתך עוד ותעש״.</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3/4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אסתר ט', כ'</a:t>
            </a:r>
          </a:p>
        </p:txBody>
      </p:sp>
      <p:sp>
        <p:nvSpPr>
          <p:cNvPr id="5" name="TextBox 4"/>
          <p:cNvSpPr txBox="1"/>
          <p:nvPr/>
        </p:nvSpPr>
        <p:spPr>
          <a:xfrm>
            <a:off x="1079436" y="2125662"/>
            <a:ext cx="10033127" cy="2733675"/>
          </a:xfrm>
          <a:prstGeom prst="rect">
            <a:avLst/>
          </a:prstGeom>
          <a:noFill/>
        </p:spPr>
        <p:txBody>
          <a:bodyPr wrap="square" lIns="0" rIns="0" tIns="0" bIns="0" anchor="t"/>
          <a:lstStyle/>
          <a:p>
            <a:pPr algn="ctr" rtl="1">
              <a:lnSpc>
                <a:spcPts val="7175"/>
              </a:lnSpc>
            </a:pPr>
            <a:r>
              <a:rPr sz="4100" b="1" i="0" lang="he-IL">
                <a:solidFill>
                  <a:srgbClr val="FFD166"/>
                </a:solidFill>
                <a:latin typeface="Frank Ruhl Libre"/>
                <a:cs typeface="Frank Ruhl Libre"/>
                <a:ea typeface="Frank Ruhl Libre"/>
              </a:rPr>
              <a:t>וַיִּכְתֹּב מָרְדֳּכַי אֶת־הַדְּבָרִים הָאֵלֶּה</a:t>
            </a:r>
            <a:r>
              <a:rPr sz="4100" b="0" i="0" lang="he-IL">
                <a:solidFill>
                  <a:srgbClr val="FFFFFF"/>
                </a:solidFill>
                <a:latin typeface="Frank Ruhl Libre"/>
                <a:cs typeface="Frank Ruhl Libre"/>
                <a:ea typeface="Frank Ruhl Libre"/>
              </a:rPr>
              <a:t> וַיִּשְׁלַח סְפָרִים אֶל־כָּל־הַיְּהוּדִים אֲשֶׁר בְּכָל־מְדִינוֹת הַמֶּלֶךְ אֲחַשְׁוֵרוֹשׁ הַקְּרוֹבִים וְהָרְחוֹקִים</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מרדכי כותב את הדברים ושולח ספרים לכל היהודים: ״להיות עשים את יום ארבעה עשר לחדש אדר ואת יום חמשה עשר בו בכל…</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קוראים בפסוקים · 4/4</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אסתר ט', א'</a:t>
            </a:r>
          </a:p>
        </p:txBody>
      </p:sp>
      <p:sp>
        <p:nvSpPr>
          <p:cNvPr id="5" name="TextBox 4"/>
          <p:cNvSpPr txBox="1"/>
          <p:nvPr/>
        </p:nvSpPr>
        <p:spPr>
          <a:xfrm>
            <a:off x="1079436" y="2320428"/>
            <a:ext cx="10033127" cy="2344042"/>
          </a:xfrm>
          <a:prstGeom prst="rect">
            <a:avLst/>
          </a:prstGeom>
          <a:noFill/>
        </p:spPr>
        <p:txBody>
          <a:bodyPr wrap="square" lIns="0" rIns="0" tIns="0" bIns="0" anchor="t"/>
          <a:lstStyle/>
          <a:p>
            <a:pPr algn="ctr" rtl="1">
              <a:lnSpc>
                <a:spcPts val="6151"/>
              </a:lnSpc>
            </a:pPr>
            <a:r>
              <a:rPr sz="3500" b="0" i="0" lang="he-IL">
                <a:solidFill>
                  <a:srgbClr val="FFFFFF"/>
                </a:solidFill>
                <a:latin typeface="Frank Ruhl Libre"/>
                <a:cs typeface="Frank Ruhl Libre"/>
                <a:ea typeface="Frank Ruhl Libre"/>
              </a:rPr>
              <a:t>וּבִשְׁנֵים עָשָׂר חֹדֶשׁ הוּא־חֹדֶשׁ אֲדָר בִּשְׁלוֹשָׁה עָשָׂר יוֹם בּוֹ אֲשֶׁר הִגִּיעַ דְּבַר־הַמֶּלֶךְ וְדָתוֹ לְהֵעָשׂוֹת בַּיּוֹם אֲשֶׁר שִׂבְּרוּ אֹיְבֵי הַיְּהוּדִים לִשְׁלוֹט בָּהֶם </a:t>
            </a:r>
            <a:r>
              <a:rPr sz="3500" b="1" i="0" lang="he-IL">
                <a:solidFill>
                  <a:srgbClr val="FFD166"/>
                </a:solidFill>
                <a:latin typeface="Frank Ruhl Libre"/>
                <a:cs typeface="Frank Ruhl Libre"/>
                <a:ea typeface="Frank Ruhl Libre"/>
              </a:rPr>
              <a:t>וְנַהֲפוֹךְ הוּא אֲשֶׁר יִשְׁלְטוּ הַיְּהוּדִים הֵמָּה בְּשֹׂנְאֵיהֶם</a:t>
            </a:r>
          </a:p>
        </p:txBody>
      </p:sp>
      <p:sp>
        <p:nvSpPr>
          <p:cNvPr id="6" name="TextBox 5"/>
          <p:cNvSpPr txBox="1"/>
          <p:nvPr/>
        </p:nvSpPr>
        <p:spPr>
          <a:xfrm>
            <a:off x="863600" y="5473700"/>
            <a:ext cx="10464800" cy="812800"/>
          </a:xfrm>
          <a:prstGeom prst="rect">
            <a:avLst/>
          </a:prstGeom>
          <a:noFill/>
        </p:spPr>
        <p:txBody>
          <a:bodyPr wrap="square" lIns="0" rIns="0" tIns="0" bIns="0" anchor="ctr"/>
          <a:lstStyle/>
          <a:p>
            <a:pPr algn="r" rtl="1">
              <a:lnSpc>
                <a:spcPts val="2565"/>
              </a:lnSpc>
            </a:pPr>
            <a:r>
              <a:rPr sz="1900" b="0" i="0" lang="he-IL">
                <a:solidFill>
                  <a:srgbClr val="DBEEFF"/>
                </a:solidFill>
                <a:latin typeface="IBM Plex Sans Hebrew"/>
                <a:cs typeface="IBM Plex Sans Hebrew"/>
                <a:ea typeface="IBM Plex Sans Hebrew"/>
              </a:rPr>
              <a:t>בשלושה עשר באדר, היום שבו חשבו אויבי היהודים לשלוט בהם, נהפך להפך: ״ונהפוך הוא אשר ישלטו היהודים המה בשנאיהם״.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09.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מילים ומושגים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ביאורי מילים</a:t>
            </a:r>
          </a:p>
        </p:txBody>
      </p:sp>
      <p:sp>
        <p:nvSpPr>
          <p:cNvPr id="5" name="TextBox 4"/>
          <p:cNvSpPr txBox="1"/>
          <p:nvPr/>
        </p:nvSpPr>
        <p:spPr>
          <a:xfrm>
            <a:off x="8165401" y="189865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מילה מנחה</a:t>
            </a:r>
          </a:p>
        </p:txBody>
      </p:sp>
      <p:sp>
        <p:nvSpPr>
          <p:cNvPr id="6" name="TextBox 5"/>
          <p:cNvSpPr txBox="1"/>
          <p:nvPr/>
        </p:nvSpPr>
        <p:spPr>
          <a:xfrm>
            <a:off x="8165401" y="236855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מילה/שורש החוזר/ת על עצמו/ ה במספר פסוקים או פרקים במספר חריג של פעמי או במספר סימלי של פעמי בקטע, או…</a:t>
            </a:r>
          </a:p>
        </p:txBody>
      </p:sp>
      <p:sp>
        <p:nvSpPr>
          <p:cNvPr id="7" name="TextBox 6"/>
          <p:cNvSpPr txBox="1"/>
          <p:nvPr/>
        </p:nvSpPr>
        <p:spPr>
          <a:xfrm>
            <a:off x="4545901" y="189865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מספר טיפולוגי</a:t>
            </a:r>
          </a:p>
        </p:txBody>
      </p:sp>
      <p:sp>
        <p:nvSpPr>
          <p:cNvPr id="8" name="TextBox 7"/>
          <p:cNvSpPr txBox="1"/>
          <p:nvPr/>
        </p:nvSpPr>
        <p:spPr>
          <a:xfrm>
            <a:off x="4545901" y="236855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מספרים מסוימים חוזרים במקרא הרבה יותר ממספרים אחרים.</a:t>
            </a:r>
          </a:p>
        </p:txBody>
      </p:sp>
      <p:sp>
        <p:nvSpPr>
          <p:cNvPr id="9" name="TextBox 8"/>
          <p:cNvSpPr txBox="1"/>
          <p:nvPr/>
        </p:nvSpPr>
        <p:spPr>
          <a:xfrm>
            <a:off x="926401" y="1898650"/>
            <a:ext cx="3100197" cy="406400"/>
          </a:xfrm>
          <a:prstGeom prst="rect">
            <a:avLst/>
          </a:prstGeom>
          <a:noFill/>
        </p:spPr>
        <p:txBody>
          <a:bodyPr wrap="square" lIns="0" rIns="0" tIns="0" bIns="0" anchor="t"/>
          <a:lstStyle/>
          <a:p>
            <a:pPr algn="r" rtl="1">
              <a:lnSpc>
                <a:spcPts val="3200"/>
              </a:lnSpc>
            </a:pPr>
            <a:r>
              <a:rPr sz="2300" b="1" i="0" lang="he-IL">
                <a:solidFill>
                  <a:srgbClr val="FFD166"/>
                </a:solidFill>
                <a:latin typeface="IBM Plex Sans Hebrew"/>
                <a:cs typeface="IBM Plex Sans Hebrew"/>
                <a:ea typeface="IBM Plex Sans Hebrew"/>
              </a:rPr>
              <a:t>אלילות</a:t>
            </a:r>
          </a:p>
        </p:txBody>
      </p:sp>
      <p:sp>
        <p:nvSpPr>
          <p:cNvPr id="10" name="TextBox 9"/>
          <p:cNvSpPr txBox="1"/>
          <p:nvPr/>
        </p:nvSpPr>
        <p:spPr>
          <a:xfrm>
            <a:off x="926401" y="2368550"/>
            <a:ext cx="3100197" cy="1352550"/>
          </a:xfrm>
          <a:prstGeom prst="rect">
            <a:avLst/>
          </a:prstGeom>
          <a:noFill/>
        </p:spPr>
        <p:txBody>
          <a:bodyPr wrap="square" lIns="0" rIns="0" tIns="0" bIns="0" anchor="t"/>
          <a:lstStyle/>
          <a:p>
            <a:pPr algn="r" rtl="1">
              <a:lnSpc>
                <a:spcPts val="2227"/>
              </a:lnSpc>
            </a:pPr>
            <a:r>
              <a:rPr sz="1650" b="0" i="0" lang="he-IL">
                <a:solidFill>
                  <a:srgbClr val="FFFFFF"/>
                </a:solidFill>
                <a:latin typeface="IBM Plex Sans Hebrew"/>
                <a:cs typeface="IBM Plex Sans Hebrew"/>
                <a:ea typeface="IBM Plex Sans Hebrew"/>
              </a:rPr>
              <a:t>פולחן לאלים שונים או אמונה בהם.</a:t>
            </a:r>
          </a:p>
        </p:txBody>
      </p:sp>
      <p:sp>
        <p:nvSpPr>
          <p:cNvPr id="11" name="TextBox 10"/>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רש"י</a:t>
            </a:r>
          </a:p>
        </p:txBody>
      </p:sp>
      <p:sp>
        <p:nvSpPr>
          <p:cNvPr id="5" name="TextBox 4"/>
          <p:cNvSpPr txBox="1"/>
          <p:nvPr/>
        </p:nvSpPr>
        <p:spPr>
          <a:xfrm>
            <a:off x="1080674" y="2686050"/>
            <a:ext cx="9948100" cy="304800"/>
          </a:xfrm>
          <a:prstGeom prst="rect">
            <a:avLst/>
          </a:prstGeom>
          <a:noFill/>
        </p:spPr>
        <p:txBody>
          <a:bodyPr wrap="square" lIns="0" rIns="0" tIns="0" bIns="0" anchor="t"/>
          <a:lstStyle/>
          <a:p>
            <a:pPr algn="r" rtl="1">
              <a:lnSpc>
                <a:spcPts val="2400"/>
              </a:lnSpc>
            </a:pPr>
            <a:r>
              <a:rPr sz="1700" b="1" i="0" lang="he-IL">
                <a:solidFill>
                  <a:srgbClr val="FFD166"/>
                </a:solidFill>
                <a:latin typeface="IBM Plex Sans Hebrew"/>
                <a:cs typeface="IBM Plex Sans Hebrew"/>
                <a:ea typeface="IBM Plex Sans Hebrew"/>
              </a:rPr>
              <a:t>רש"י על אסתר ט', י"ג</a:t>
            </a:r>
          </a:p>
        </p:txBody>
      </p:sp>
      <p:sp>
        <p:nvSpPr>
          <p:cNvPr id="6" name="TextBox 5"/>
          <p:cNvSpPr txBox="1"/>
          <p:nvPr/>
        </p:nvSpPr>
        <p:spPr>
          <a:xfrm>
            <a:off x="1080674" y="3117850"/>
            <a:ext cx="9948100" cy="609600"/>
          </a:xfrm>
          <a:prstGeom prst="rect">
            <a:avLst/>
          </a:prstGeom>
          <a:noFill/>
        </p:spPr>
        <p:txBody>
          <a:bodyPr wrap="square" lIns="0" rIns="0" tIns="0" bIns="0" anchor="t"/>
          <a:lstStyle/>
          <a:p>
            <a:pPr algn="r" rtl="1">
              <a:lnSpc>
                <a:spcPts val="4800"/>
              </a:lnSpc>
            </a:pPr>
            <a:r>
              <a:rPr sz="3000" b="1" i="0" lang="he-IL">
                <a:solidFill>
                  <a:srgbClr val="FFD166"/>
                </a:solidFill>
                <a:latin typeface="Noto Serif Hebrew"/>
                <a:cs typeface="Noto Serif Hebrew"/>
                <a:ea typeface="Noto Serif Hebrew"/>
              </a:rPr>
              <a:t>וְאֵת עֲשֶׂרֶת בְּנֵי הָמָן יִתְלוּ עַל הָעֵץ</a:t>
            </a:r>
            <a:r>
              <a:rPr sz="3000" b="0" i="0" lang="he-IL">
                <a:solidFill>
                  <a:srgbClr val="FFFFFF"/>
                </a:solidFill>
                <a:latin typeface="Noto Serif Hebrew"/>
                <a:cs typeface="Noto Serif Hebrew"/>
                <a:ea typeface="Noto Serif Hebrew"/>
              </a:rPr>
              <a:t>. אוֹתָן שֶׁנֶּהֶרְגוּ:</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B569A"/>
                </a:solidFill>
                <a:latin typeface="IBM Plex Sans Hebrew"/>
                <a:cs typeface="IBM Plex Sans Hebrew"/>
                <a:ea typeface="IBM Plex Sans Hebrew"/>
              </a:rPr>
              <a:t>מה מסביר רש"י על «וְאֵת עֲשֶׂרֶת בְּנֵי הָמָן יִתְלוּ עַל…»? הסבירו בלשונכם.</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0.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פרשנים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מלבי"ם</a:t>
            </a:r>
          </a:p>
        </p:txBody>
      </p:sp>
      <p:sp>
        <p:nvSpPr>
          <p:cNvPr id="5" name="TextBox 4"/>
          <p:cNvSpPr txBox="1"/>
          <p:nvPr/>
        </p:nvSpPr>
        <p:spPr>
          <a:xfrm>
            <a:off x="1080674" y="2076450"/>
            <a:ext cx="9948100" cy="304800"/>
          </a:xfrm>
          <a:prstGeom prst="rect">
            <a:avLst/>
          </a:prstGeom>
          <a:noFill/>
        </p:spPr>
        <p:txBody>
          <a:bodyPr wrap="square" lIns="0" rIns="0" tIns="0" bIns="0" anchor="t"/>
          <a:lstStyle/>
          <a:p>
            <a:pPr algn="r" rtl="1">
              <a:lnSpc>
                <a:spcPts val="2400"/>
              </a:lnSpc>
            </a:pPr>
            <a:r>
              <a:rPr sz="1700" b="1" i="0" lang="he-IL">
                <a:solidFill>
                  <a:srgbClr val="FFD166"/>
                </a:solidFill>
                <a:latin typeface="IBM Plex Sans Hebrew"/>
                <a:cs typeface="IBM Plex Sans Hebrew"/>
                <a:ea typeface="IBM Plex Sans Hebrew"/>
              </a:rPr>
              <a:t>מלבי"ם על אסתר ט', ה'</a:t>
            </a:r>
          </a:p>
        </p:txBody>
      </p:sp>
      <p:sp>
        <p:nvSpPr>
          <p:cNvPr id="6" name="TextBox 5"/>
          <p:cNvSpPr txBox="1"/>
          <p:nvPr/>
        </p:nvSpPr>
        <p:spPr>
          <a:xfrm>
            <a:off x="1080674" y="2508250"/>
            <a:ext cx="9948100" cy="1828800"/>
          </a:xfrm>
          <a:prstGeom prst="rect">
            <a:avLst/>
          </a:prstGeom>
          <a:noFill/>
        </p:spPr>
        <p:txBody>
          <a:bodyPr wrap="square" lIns="0" rIns="0" tIns="0" bIns="0" anchor="t"/>
          <a:lstStyle/>
          <a:p>
            <a:pPr algn="r" rtl="1">
              <a:lnSpc>
                <a:spcPts val="4800"/>
              </a:lnSpc>
            </a:pPr>
            <a:r>
              <a:rPr sz="3000" b="1" i="0" lang="he-IL">
                <a:solidFill>
                  <a:srgbClr val="FFD166"/>
                </a:solidFill>
                <a:latin typeface="Noto Serif Hebrew"/>
                <a:cs typeface="Noto Serif Hebrew"/>
                <a:ea typeface="Noto Serif Hebrew"/>
              </a:rPr>
              <a:t>ויכו,</a:t>
            </a:r>
            <a:r>
              <a:rPr sz="3000" b="0" i="0" lang="he-IL">
                <a:solidFill>
                  <a:srgbClr val="FFFFFF"/>
                </a:solidFill>
                <a:latin typeface="Noto Serif Hebrew"/>
                <a:cs typeface="Noto Serif Hebrew"/>
                <a:ea typeface="Noto Serif Hebrew"/>
              </a:rPr>
              <a:t> הנה ודאי לא היה הרשות נתונה ליהודים להרוג את כל מי שירצו, כי לא היה כתוב בהספרים רק להנקם מצורריהם, ואחר כי עתה איש לא עמד בפניהם בהכרכים הגדולים, לא היו ...</a:t>
            </a:r>
          </a:p>
        </p:txBody>
      </p:sp>
      <p:sp>
        <p:nvSpPr>
          <p:cNvPr id="7" name="TextBox 6"/>
          <p:cNvSpPr txBox="1"/>
          <p:nvPr/>
        </p:nvSpPr>
        <p:spPr>
          <a:xfrm>
            <a:off x="929005" y="5207000"/>
            <a:ext cx="10333990" cy="1079500"/>
          </a:xfrm>
          <a:prstGeom prst="rect">
            <a:avLst/>
          </a:prstGeom>
          <a:noFill/>
        </p:spPr>
        <p:txBody>
          <a:bodyPr wrap="square" lIns="0" rIns="0" tIns="0" bIns="0" anchor="ctr"/>
          <a:lstStyle/>
          <a:p>
            <a:pPr algn="r" rtl="1">
              <a:lnSpc>
                <a:spcPts val="2860"/>
              </a:lnSpc>
            </a:pPr>
            <a:r>
              <a:rPr sz="2200" b="1" i="0" lang="he-IL">
                <a:solidFill>
                  <a:srgbClr val="0B569A"/>
                </a:solidFill>
                <a:latin typeface="IBM Plex Sans Hebrew"/>
                <a:cs typeface="IBM Plex Sans Hebrew"/>
                <a:ea typeface="IBM Plex Sans Hebrew"/>
              </a:rPr>
              <a:t>מה מוסיף פירושו של מלבי"ם להבנת הפסוק? בססו את תשובתכם על הציטוט.</a:t>
            </a:r>
          </a:p>
        </p:txBody>
      </p:sp>
      <p:sp>
        <p:nvSpPr>
          <p:cNvPr id="8" name="TextBox 7"/>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שאלות הבנה ופרשנות · 1/3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1</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FFFFFF"/>
                </a:solidFill>
                <a:latin typeface="IBM Plex Sans Hebrew"/>
                <a:cs typeface="IBM Plex Sans Hebrew"/>
                <a:ea typeface="IBM Plex Sans Hebrew"/>
              </a:rPr>
              <a:t>קראו פסוקים א׳–י׳ («הנצחון»). מה מתואר בקטע? הביאו ראיה מן הכתוב.</a:t>
            </a:r>
          </a:p>
        </p:txBody>
      </p:sp>
      <p:sp>
        <p:nvSpPr>
          <p:cNvPr id="6" name="TextBox 5"/>
          <p:cNvSpPr txBox="1"/>
          <p:nvPr/>
        </p:nvSpPr>
        <p:spPr>
          <a:xfrm>
            <a:off x="889000" y="5969000"/>
            <a:ext cx="807442" cy="317500"/>
          </a:xfrm>
          <a:prstGeom prst="rect">
            <a:avLst/>
          </a:prstGeom>
          <a:noFill/>
        </p:spPr>
        <p:txBody>
          <a:bodyPr wrap="square" lIns="0" rIns="0" tIns="0" bIns="0" anchor="t"/>
          <a:lstStyle/>
          <a:p>
            <a:pPr algn="r" rtl="1">
              <a:lnSpc>
                <a:spcPts val="2500"/>
              </a:lnSpc>
            </a:pPr>
            <a:r>
              <a:rPr sz="1700" b="0" i="0" lang="he-IL">
                <a:solidFill>
                  <a:srgbClr val="FFD166"/>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שאלות הבנה ופרשנות · 2/3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2</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FFFFFF"/>
                </a:solidFill>
                <a:latin typeface="IBM Plex Sans Hebrew"/>
                <a:cs typeface="IBM Plex Sans Hebrew"/>
                <a:ea typeface="IBM Plex Sans Hebrew"/>
              </a:rPr>
              <a:t>קראו פסוקים י״א–י״ט («היום הנוסף»). מה מתואר בקטע? הביאו ראיה מן הכתוב.</a:t>
            </a:r>
          </a:p>
        </p:txBody>
      </p:sp>
      <p:sp>
        <p:nvSpPr>
          <p:cNvPr id="6" name="TextBox 5"/>
          <p:cNvSpPr txBox="1"/>
          <p:nvPr/>
        </p:nvSpPr>
        <p:spPr>
          <a:xfrm>
            <a:off x="889000" y="5969000"/>
            <a:ext cx="807442" cy="317500"/>
          </a:xfrm>
          <a:prstGeom prst="rect">
            <a:avLst/>
          </a:prstGeom>
          <a:noFill/>
        </p:spPr>
        <p:txBody>
          <a:bodyPr wrap="square" lIns="0" rIns="0" tIns="0" bIns="0" anchor="t"/>
          <a:lstStyle/>
          <a:p>
            <a:pPr algn="r" rtl="1">
              <a:lnSpc>
                <a:spcPts val="2500"/>
              </a:lnSpc>
            </a:pPr>
            <a:r>
              <a:rPr sz="1700" b="0" i="0" lang="he-IL">
                <a:solidFill>
                  <a:srgbClr val="FFD166"/>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2.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שאלות הבנה ופרשנות · 3/3</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3</a:t>
            </a:r>
          </a:p>
        </p:txBody>
      </p:sp>
      <p:sp>
        <p:nvSpPr>
          <p:cNvPr id="5" name="TextBox 4"/>
          <p:cNvSpPr txBox="1"/>
          <p:nvPr/>
        </p:nvSpPr>
        <p:spPr>
          <a:xfrm>
            <a:off x="883221" y="1733550"/>
            <a:ext cx="10425557" cy="3517900"/>
          </a:xfrm>
          <a:prstGeom prst="rect">
            <a:avLst/>
          </a:prstGeom>
          <a:noFill/>
        </p:spPr>
        <p:txBody>
          <a:bodyPr wrap="square" lIns="0" rIns="0" tIns="0" bIns="0" anchor="ctr"/>
          <a:lstStyle/>
          <a:p>
            <a:pPr algn="r" rtl="1">
              <a:lnSpc>
                <a:spcPts val="4200"/>
              </a:lnSpc>
            </a:pPr>
            <a:r>
              <a:rPr sz="3000" b="0" i="0" lang="he-IL">
                <a:solidFill>
                  <a:srgbClr val="FFFFFF"/>
                </a:solidFill>
                <a:latin typeface="IBM Plex Sans Hebrew"/>
                <a:cs typeface="IBM Plex Sans Hebrew"/>
                <a:ea typeface="IBM Plex Sans Hebrew"/>
              </a:rPr>
              <a:t>קראו פסוקים כ׳–ל״ב («קביעת הפורים»). מה מתואר בקטע? הביאו ראיה מן הכתוב.</a:t>
            </a:r>
          </a:p>
        </p:txBody>
      </p:sp>
      <p:sp>
        <p:nvSpPr>
          <p:cNvPr id="6" name="TextBox 5"/>
          <p:cNvSpPr txBox="1"/>
          <p:nvPr/>
        </p:nvSpPr>
        <p:spPr>
          <a:xfrm>
            <a:off x="889000" y="5969000"/>
            <a:ext cx="807442" cy="317500"/>
          </a:xfrm>
          <a:prstGeom prst="rect">
            <a:avLst/>
          </a:prstGeom>
          <a:noFill/>
        </p:spPr>
        <p:txBody>
          <a:bodyPr wrap="square" lIns="0" rIns="0" tIns="0" bIns="0" anchor="t"/>
          <a:lstStyle/>
          <a:p>
            <a:pPr algn="r" rtl="1">
              <a:lnSpc>
                <a:spcPts val="2500"/>
              </a:lnSpc>
            </a:pPr>
            <a:r>
              <a:rPr sz="1700" b="0" i="0" lang="he-IL">
                <a:solidFill>
                  <a:srgbClr val="FFD166"/>
                </a:solidFill>
                <a:latin typeface="IBM Plex Sans Hebrew"/>
                <a:cs typeface="IBM Plex Sans Hebrew"/>
                <a:ea typeface="IBM Plex Sans Hebrew"/>
              </a:rPr>
              <a:t>8 נקודות</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5.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דיון בכיתה</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מה דעתכם?</a:t>
            </a:r>
          </a:p>
        </p:txBody>
      </p:sp>
      <p:sp>
        <p:nvSpPr>
          <p:cNvPr id="5" name="TextBox 4"/>
          <p:cNvSpPr txBox="1"/>
          <p:nvPr/>
        </p:nvSpPr>
        <p:spPr>
          <a:xfrm>
            <a:off x="4944681" y="1860550"/>
            <a:ext cx="6239637" cy="1422400"/>
          </a:xfrm>
          <a:prstGeom prst="rect">
            <a:avLst/>
          </a:prstGeom>
          <a:noFill/>
        </p:spPr>
        <p:txBody>
          <a:bodyPr wrap="square" lIns="0" rIns="0" tIns="0" bIns="0" anchor="ctr"/>
          <a:lstStyle/>
          <a:p>
            <a:pPr algn="r" rtl="1">
              <a:lnSpc>
                <a:spcPts val="3105"/>
              </a:lnSpc>
            </a:pPr>
            <a:r>
              <a:rPr sz="2300" b="0" i="0" lang="he-IL">
                <a:solidFill>
                  <a:srgbClr val="FFFFFF"/>
                </a:solidFill>
                <a:latin typeface="IBM Plex Sans Hebrew"/>
                <a:cs typeface="IBM Plex Sans Hebrew"/>
                <a:ea typeface="IBM Plex Sans Hebrew"/>
              </a:rPr>
              <a:t>מה לדעתכם המסר המרכזי של אסתר ט׳? נמקו את דעתכם.</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6.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סיכום</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מפת מושגים</a:t>
            </a:r>
          </a:p>
        </p:txBody>
      </p:sp>
      <p:sp>
        <p:nvSpPr>
          <p:cNvPr id="5" name="TextBox 4"/>
          <p:cNvSpPr txBox="1"/>
          <p:nvPr/>
        </p:nvSpPr>
        <p:spPr>
          <a:xfrm>
            <a:off x="4853305" y="3524250"/>
            <a:ext cx="2485390" cy="952500"/>
          </a:xfrm>
          <a:prstGeom prst="rect">
            <a:avLst/>
          </a:prstGeom>
          <a:noFill/>
        </p:spPr>
        <p:txBody>
          <a:bodyPr wrap="square" lIns="0" rIns="0" tIns="0" bIns="0" anchor="ctr"/>
          <a:lstStyle/>
          <a:p>
            <a:pPr algn="ctr" rtl="1">
              <a:lnSpc>
                <a:spcPts val="3105"/>
              </a:lnSpc>
            </a:pPr>
            <a:r>
              <a:rPr sz="2700" b="1" i="0" lang="he-IL">
                <a:solidFill>
                  <a:srgbClr val="0B569A"/>
                </a:solidFill>
                <a:latin typeface="IBM Plex Sans Hebrew"/>
                <a:cs typeface="IBM Plex Sans Hebrew"/>
                <a:ea typeface="IBM Plex Sans Hebrew"/>
              </a:rPr>
              <a:t>ימי הפורים</a:t>
            </a:r>
          </a:p>
        </p:txBody>
      </p:sp>
      <p:sp>
        <p:nvSpPr>
          <p:cNvPr id="6" name="TextBox 5"/>
          <p:cNvSpPr txBox="1"/>
          <p:nvPr/>
        </p:nvSpPr>
        <p:spPr>
          <a:xfrm>
            <a:off x="8010334" y="1847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הנצחון</a:t>
            </a:r>
          </a:p>
        </p:txBody>
      </p:sp>
      <p:sp>
        <p:nvSpPr>
          <p:cNvPr id="7" name="TextBox 6"/>
          <p:cNvSpPr txBox="1"/>
          <p:nvPr/>
        </p:nvSpPr>
        <p:spPr>
          <a:xfrm>
            <a:off x="898334" y="1847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היום הנוסף</a:t>
            </a:r>
          </a:p>
        </p:txBody>
      </p:sp>
      <p:sp>
        <p:nvSpPr>
          <p:cNvPr id="8" name="TextBox 7"/>
          <p:cNvSpPr txBox="1"/>
          <p:nvPr/>
        </p:nvSpPr>
        <p:spPr>
          <a:xfrm>
            <a:off x="8010334" y="3498850"/>
            <a:ext cx="3283330" cy="1003300"/>
          </a:xfrm>
          <a:prstGeom prst="rect">
            <a:avLst/>
          </a:prstGeom>
          <a:noFill/>
        </p:spPr>
        <p:txBody>
          <a:bodyPr wrap="square" lIns="0" rIns="0" tIns="0" bIns="0" anchor="ctr"/>
          <a:lstStyle/>
          <a:p>
            <a:pPr algn="r" rtl="1">
              <a:lnSpc>
                <a:spcPts val="2014"/>
              </a:lnSpc>
            </a:pPr>
            <a:r>
              <a:rPr sz="1550" b="0" i="0" lang="he-IL">
                <a:solidFill>
                  <a:srgbClr val="FFFFFF"/>
                </a:solidFill>
                <a:latin typeface="IBM Plex Sans Hebrew"/>
                <a:cs typeface="IBM Plex Sans Hebrew"/>
                <a:ea typeface="IBM Plex Sans Hebrew"/>
              </a:rPr>
              <a:t>קביעת הפורים</a:t>
            </a:r>
          </a:p>
        </p:txBody>
      </p:sp>
      <p:sp>
        <p:nvSpPr>
          <p:cNvPr id="9" name="TextBox 8"/>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תרגול לקראת הבגרות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שאלה בסגנון בגרות</a:t>
            </a:r>
          </a:p>
        </p:txBody>
      </p:sp>
      <p:sp>
        <p:nvSpPr>
          <p:cNvPr id="5" name="TextBox 4"/>
          <p:cNvSpPr txBox="1"/>
          <p:nvPr/>
        </p:nvSpPr>
        <p:spPr>
          <a:xfrm>
            <a:off x="942086" y="1917700"/>
            <a:ext cx="10307828" cy="4165600"/>
          </a:xfrm>
          <a:prstGeom prst="rect">
            <a:avLst/>
          </a:prstGeom>
          <a:noFill/>
        </p:spPr>
        <p:txBody>
          <a:bodyPr wrap="square" lIns="0" rIns="0" tIns="0" bIns="0" anchor="t"/>
          <a:lstStyle/>
          <a:p>
            <a:pPr algn="r" rtl="1">
              <a:lnSpc>
                <a:spcPts val="3000"/>
              </a:lnSpc>
            </a:pPr>
            <a:r>
              <a:rPr sz="2000" b="0" i="0" lang="he-IL">
                <a:solidFill>
                  <a:srgbClr val="FFFFFF"/>
                </a:solidFill>
                <a:latin typeface="IBM Plex Sans Hebrew"/>
                <a:cs typeface="IBM Plex Sans Hebrew"/>
                <a:ea typeface="IBM Plex Sans Hebrew"/>
              </a:rPr>
              <a:t>קראו אסתר ט׳.</a:t>
            </a:r>
          </a:p>
          <a:p>
            <a:pPr algn="r" rtl="1">
              <a:lnSpc>
                <a:spcPts val="3000"/>
              </a:lnSpc>
            </a:pPr>
            <a:r>
              <a:rPr sz="2000" b="0" i="0" lang="he-IL">
                <a:solidFill>
                  <a:srgbClr val="FFFFFF"/>
                </a:solidFill>
                <a:latin typeface="IBM Plex Sans Hebrew"/>
                <a:cs typeface="IBM Plex Sans Hebrew"/>
                <a:ea typeface="IBM Plex Sans Hebrew"/>
              </a:rPr>
              <a:t>א. קראו פסוקים א׳–י׳. מה מתואר בקטע «הנצחון»? הסבירו והביאו ראיה מן הכתוב.</a:t>
            </a:r>
          </a:p>
          <a:p>
            <a:pPr algn="r" rtl="1">
              <a:lnSpc>
                <a:spcPts val="3000"/>
              </a:lnSpc>
            </a:pPr>
            <a:r>
              <a:rPr sz="2000" b="0" i="0" lang="he-IL">
                <a:solidFill>
                  <a:srgbClr val="FFFFFF"/>
                </a:solidFill>
                <a:latin typeface="IBM Plex Sans Hebrew"/>
                <a:cs typeface="IBM Plex Sans Hebrew"/>
                <a:ea typeface="IBM Plex Sans Hebrew"/>
              </a:rPr>
              <a:t>ב. קראו פסוקים י״א–י״ט. מה מתואר בקטע «היום הנוסף»? הסבירו והביאו ראיה מן הכתוב.</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17</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תשובה לשאלה 1</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FFD166"/>
                </a:solidFill>
                <a:latin typeface="IBM Plex Sans Hebrew"/>
                <a:cs typeface="IBM Plex Sans Hebrew"/>
                <a:ea typeface="IBM Plex Sans Hebrew"/>
              </a:rPr>
              <a:t>קראו פסוקים א׳–י׳ («הנצחון»). מה מתואר בקטע? הביאו ראיה מן הכתוב.</a:t>
            </a:r>
          </a:p>
        </p:txBody>
      </p:sp>
      <p:sp>
        <p:nvSpPr>
          <p:cNvPr id="6" name="TextBox 5"/>
          <p:cNvSpPr txBox="1"/>
          <p:nvPr/>
        </p:nvSpPr>
        <p:spPr>
          <a:xfrm>
            <a:off x="876681" y="2933700"/>
            <a:ext cx="10438638" cy="30861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בשלושה עשר באדר, היום שבו חשבו אויבי היהודים לשלוט בהם, נהפך להפך: ״ונהפוך הוא אשר ישלטו היהודים המה בשנאיהם״. היהודים נקהלים בעריהם ״לשלח יד במבקשי רעתם ואיש לא עמד לפניהם כי נפל פחדם על כל העמים״.</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18</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תשובה לשאלה 2</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FFD166"/>
                </a:solidFill>
                <a:latin typeface="IBM Plex Sans Hebrew"/>
                <a:cs typeface="IBM Plex Sans Hebrew"/>
                <a:ea typeface="IBM Plex Sans Hebrew"/>
              </a:rPr>
              <a:t>קראו פסוקים י״א–י״ט («היום הנוסף»). מה מתואר בקטע? הביאו ראיה מן הכתוב.</a:t>
            </a:r>
          </a:p>
        </p:txBody>
      </p:sp>
      <p:sp>
        <p:nvSpPr>
          <p:cNvPr id="6" name="TextBox 5"/>
          <p:cNvSpPr txBox="1"/>
          <p:nvPr/>
        </p:nvSpPr>
        <p:spPr>
          <a:xfrm>
            <a:off x="876681" y="2933700"/>
            <a:ext cx="10438638" cy="30861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מספר ההרוגים בשושן מובא למלך, והוא שואל את אסתר ״מה שאלתך ויינתן לך ומה בקשתך עוד ותעש״. אסתר מבקשת ״ינתן גם מחר ליהודים אשר בשושן לעשות כדת היום ואת עשרת בני המן יתלו על העץ״. כך נעשה, ובשושן נהרגים עוד שלוש מאות איש.</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19</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8.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תשובה לשאלה 3</a:t>
            </a:r>
          </a:p>
        </p:txBody>
      </p:sp>
      <p:sp>
        <p:nvSpPr>
          <p:cNvPr id="5" name="TextBox 4"/>
          <p:cNvSpPr txBox="1"/>
          <p:nvPr/>
        </p:nvSpPr>
        <p:spPr>
          <a:xfrm>
            <a:off x="863600" y="1778000"/>
            <a:ext cx="10464800" cy="825500"/>
          </a:xfrm>
          <a:prstGeom prst="rect">
            <a:avLst/>
          </a:prstGeom>
          <a:noFill/>
        </p:spPr>
        <p:txBody>
          <a:bodyPr wrap="square" lIns="0" rIns="0" tIns="0" bIns="0" anchor="t"/>
          <a:lstStyle/>
          <a:p>
            <a:pPr algn="r" rtl="1">
              <a:lnSpc>
                <a:spcPts val="2025"/>
              </a:lnSpc>
            </a:pPr>
            <a:r>
              <a:rPr sz="1500" b="0" i="0" lang="he-IL">
                <a:solidFill>
                  <a:srgbClr val="FFD166"/>
                </a:solidFill>
                <a:latin typeface="IBM Plex Sans Hebrew"/>
                <a:cs typeface="IBM Plex Sans Hebrew"/>
                <a:ea typeface="IBM Plex Sans Hebrew"/>
              </a:rPr>
              <a:t>קראו פסוקים כ׳–ל״ב («קביעת הפורים»). מה מתואר בקטע? הביאו ראיה מן הכתוב.</a:t>
            </a:r>
          </a:p>
        </p:txBody>
      </p:sp>
      <p:sp>
        <p:nvSpPr>
          <p:cNvPr id="6" name="TextBox 5"/>
          <p:cNvSpPr txBox="1"/>
          <p:nvPr/>
        </p:nvSpPr>
        <p:spPr>
          <a:xfrm>
            <a:off x="876681" y="2933700"/>
            <a:ext cx="10438638" cy="30861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מרדכי כותב את הדברים ושולח ספרים לכל היהודים: ״להיות עשים את יום ארבעה עשר לחדש אדר ואת יום חמשה עשר בו בכל שנה ושנה״. הם ימים ״אשר נחו בהם היהודים מאויביהם והחדש אשר נהפך להם מיגון לשמחה ומאבל ליום טוב״.</a:t>
            </a:r>
          </a:p>
        </p:txBody>
      </p:sp>
      <p:sp>
        <p:nvSpPr>
          <p:cNvPr id="7" name="TextBox 6"/>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20</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 name="Picture 1" descr="bg17.jpg"/>
          <p:cNvPicPr>
            <a:picLocks noChangeAspect="1"/>
          </p:cNvPicPr>
          <p:nvPr/>
        </p:nvPicPr>
        <p:blipFill>
          <a:blip r:embed="rId2"/>
          <a:stretch>
            <a:fillRect/>
          </a:stretch>
        </p:blipFill>
        <p:spPr>
          <a:xfrm>
            <a:off x="0" y="0"/>
            <a:ext cx="12192000" cy="6858000"/>
          </a:xfrm>
          <a:prstGeom prst="rect">
            <a:avLst/>
          </a:prstGeom>
        </p:spPr>
      </p:pic>
      <p:sp>
        <p:nvSpPr>
          <p:cNvPr id="3" name="TextBox 2"/>
          <p:cNvSpPr txBox="1"/>
          <p:nvPr/>
        </p:nvSpPr>
        <p:spPr>
          <a:xfrm>
            <a:off x="601980" y="381000"/>
            <a:ext cx="10988040" cy="304800"/>
          </a:xfrm>
          <a:prstGeom prst="rect">
            <a:avLst/>
          </a:prstGeom>
          <a:noFill/>
        </p:spPr>
        <p:txBody>
          <a:bodyPr wrap="square" lIns="0" rIns="0" tIns="0" bIns="0" anchor="t"/>
          <a:lstStyle/>
          <a:p>
            <a:pPr algn="r" rtl="1">
              <a:lnSpc>
                <a:spcPts val="2400"/>
              </a:lnSpc>
            </a:pPr>
            <a:r>
              <a:rPr sz="1500" b="0" i="0" lang="he-IL">
                <a:solidFill>
                  <a:srgbClr val="FFD166"/>
                </a:solidFill>
                <a:latin typeface="IBM Plex Sans Hebrew"/>
                <a:cs typeface="IBM Plex Sans Hebrew"/>
                <a:ea typeface="IBM Plex Sans Hebrew"/>
              </a:rPr>
              <a:t>תשובות</a:t>
            </a:r>
          </a:p>
        </p:txBody>
      </p:sp>
      <p:sp>
        <p:nvSpPr>
          <p:cNvPr id="4" name="TextBox 3"/>
          <p:cNvSpPr txBox="1"/>
          <p:nvPr/>
        </p:nvSpPr>
        <p:spPr>
          <a:xfrm>
            <a:off x="601980" y="685800"/>
            <a:ext cx="10988040" cy="762000"/>
          </a:xfrm>
          <a:prstGeom prst="rect">
            <a:avLst/>
          </a:prstGeom>
          <a:noFill/>
        </p:spPr>
        <p:txBody>
          <a:bodyPr wrap="square" lIns="0" rIns="0" tIns="0" bIns="0" anchor="t"/>
          <a:lstStyle/>
          <a:p>
            <a:pPr algn="r" rtl="1">
              <a:lnSpc>
                <a:spcPts val="6000"/>
              </a:lnSpc>
            </a:pPr>
            <a:r>
              <a:rPr sz="4300" b="1" i="0" lang="he-IL">
                <a:solidFill>
                  <a:srgbClr val="FFFFFF"/>
                </a:solidFill>
                <a:latin typeface="IBM Plex Sans Hebrew"/>
                <a:cs typeface="IBM Plex Sans Hebrew"/>
                <a:ea typeface="IBM Plex Sans Hebrew"/>
              </a:rPr>
              <a:t>מחוון – שאלת הבגרות</a:t>
            </a:r>
          </a:p>
        </p:txBody>
      </p:sp>
      <p:sp>
        <p:nvSpPr>
          <p:cNvPr id="5" name="TextBox 4"/>
          <p:cNvSpPr txBox="1"/>
          <p:nvPr/>
        </p:nvSpPr>
        <p:spPr>
          <a:xfrm>
            <a:off x="876681" y="1854200"/>
            <a:ext cx="10438638" cy="4292600"/>
          </a:xfrm>
          <a:prstGeom prst="rect">
            <a:avLst/>
          </a:prstGeom>
          <a:noFill/>
        </p:spPr>
        <p:txBody>
          <a:bodyPr wrap="square" lIns="0" rIns="0" tIns="0" bIns="0" anchor="t"/>
          <a:lstStyle/>
          <a:p>
            <a:pPr algn="r" rtl="1">
              <a:lnSpc>
                <a:spcPts val="2850"/>
              </a:lnSpc>
            </a:pPr>
            <a:r>
              <a:rPr sz="1900" b="0" i="0" lang="he-IL">
                <a:solidFill>
                  <a:srgbClr val="FFFFFF"/>
                </a:solidFill>
                <a:latin typeface="IBM Plex Sans Hebrew"/>
                <a:cs typeface="IBM Plex Sans Hebrew"/>
                <a:ea typeface="IBM Plex Sans Hebrew"/>
              </a:rPr>
              <a:t>א. בשלושה עשר באדר, היום שבו חשבו אויבי היהודים לשלוט בהם, נהפך להפך: ״ונהפוך הוא אשר ישלטו היהודים המה בשנאיהם״. היהודים נקהלים בעריהם ״לשלח יד במבקשי רעתם ואיש לא עמד לפניהם כי נפל פחדם על כל העמים״.</a:t>
            </a:r>
          </a:p>
          <a:p>
            <a:pPr algn="r" rtl="1">
              <a:lnSpc>
                <a:spcPts val="2850"/>
              </a:lnSpc>
            </a:pPr>
            <a:r>
              <a:rPr sz="1900" b="0" i="0" lang="he-IL">
                <a:solidFill>
                  <a:srgbClr val="FFFFFF"/>
                </a:solidFill>
                <a:latin typeface="IBM Plex Sans Hebrew"/>
                <a:cs typeface="IBM Plex Sans Hebrew"/>
                <a:ea typeface="IBM Plex Sans Hebrew"/>
              </a:rPr>
              <a:t>ב. מספר ההרוגים בשושן מובא למלך, והוא שואל את אסתר ״מה שאלתך ויינתן לך ומה בקשתך עוד ותעש״. אסתר מבקשת ״ינתן גם מחר ליהודים אשר בשושן לעשות כדת היום ואת עשרת בני המן יתלו על העץ״. כך נעשה, ובשושן נהרגים עוד שלוש מאות איש.</a:t>
            </a:r>
          </a:p>
        </p:txBody>
      </p:sp>
      <p:sp>
        <p:nvSpPr>
          <p:cNvPr id="6" name="TextBox 5"/>
          <p:cNvSpPr txBox="1"/>
          <p:nvPr/>
        </p:nvSpPr>
        <p:spPr>
          <a:xfrm>
            <a:off x="254000" y="6464300"/>
            <a:ext cx="558800" cy="228600"/>
          </a:xfrm>
          <a:prstGeom prst="rect">
            <a:avLst/>
          </a:prstGeom>
          <a:noFill/>
        </p:spPr>
        <p:txBody>
          <a:bodyPr wrap="square" lIns="0" rIns="0" tIns="0" bIns="0" anchor="t"/>
          <a:lstStyle/>
          <a:p>
            <a:pPr algn="l" rtl="1">
              <a:lnSpc>
                <a:spcPts val="1800"/>
              </a:lnSpc>
            </a:pPr>
            <a:r>
              <a:rPr sz="1300" b="0" i="0" lang="he-IL">
                <a:solidFill>
                  <a:srgbClr val="FFFFFF"/>
                </a:solidFill>
                <a:latin typeface="IBM Plex Sans Hebrew"/>
                <a:cs typeface="IBM Plex Sans Hebrew"/>
                <a:ea typeface="IBM Plex Sans Hebrew"/>
              </a:rPr>
              <a:t>21</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ימי הפורים – שאלון 1262</dc:title>
  <dc:subject/>
  <dc:creator/>
  <cp:keywords/>
  <dc:description/>
  <cp:lastModifiedBy/>
  <cp:revision>1</cp:revision>
  <dcterms:created xsi:type="dcterms:W3CDTF">2013-01-27T09:14:16Z</dcterms:created>
  <dcterms:modified xsi:type="dcterms:W3CDTF">2013-01-27T09:15:58Z</dcterms:modified>
  <cp:category/>
</cp:coreProperties>
</file>