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שמות א׳</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השעבוד במצרים</a:t>
            </a:r>
          </a:p>
        </p:txBody>
      </p:sp>
      <p:sp>
        <p:nvSpPr>
          <p:cNvPr id="5" name="TextBox 4"/>
          <p:cNvSpPr txBox="1"/>
          <p:nvPr/>
        </p:nvSpPr>
        <p:spPr>
          <a:xfrm>
            <a:off x="9280345" y="4508500"/>
            <a:ext cx="1988107"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«השעבוד במצרים» (שמות א׳)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«שמות»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82500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פרעה</a:t>
            </a:r>
          </a:p>
        </p:txBody>
      </p:sp>
      <p:sp>
        <p:nvSpPr>
          <p:cNvPr id="6" name="TextBox 5"/>
          <p:cNvSpPr txBox="1"/>
          <p:nvPr/>
        </p:nvSpPr>
        <p:spPr>
          <a:xfrm>
            <a:off x="82500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פרעה משעבד אותם בעבודת פרך ובונים ערי מסכנות פתם ורעמסס.</a:t>
            </a:r>
          </a:p>
        </p:txBody>
      </p:sp>
      <p:sp>
        <p:nvSpPr>
          <p:cNvPr id="7" name="TextBox 6"/>
          <p:cNvSpPr txBox="1"/>
          <p:nvPr/>
        </p:nvSpPr>
        <p:spPr>
          <a:xfrm>
            <a:off x="46178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יוסף</a:t>
            </a:r>
          </a:p>
        </p:txBody>
      </p:sp>
      <p:sp>
        <p:nvSpPr>
          <p:cNvPr id="8" name="TextBox 7"/>
          <p:cNvSpPr txBox="1"/>
          <p:nvPr/>
        </p:nvSpPr>
        <p:spPr>
          <a:xfrm>
            <a:off x="46178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אחרי מות יוסף ודורו ״ובני ישראל פרו וישרצו וירבו ויעצמו במאד מאד ותמלא הארץ אותם״ (טקסטולוגיה).</a:t>
            </a:r>
          </a:p>
        </p:txBody>
      </p:sp>
      <p:sp>
        <p:nvSpPr>
          <p:cNvPr id="9" name="TextBox 8"/>
          <p:cNvSpPr txBox="1"/>
          <p:nvPr/>
        </p:nvSpPr>
        <p:spPr>
          <a:xfrm>
            <a:off x="985647" y="1917700"/>
            <a:ext cx="2956306"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משה</a:t>
            </a:r>
          </a:p>
        </p:txBody>
      </p:sp>
      <p:sp>
        <p:nvSpPr>
          <p:cNvPr id="10" name="TextBox 9"/>
          <p:cNvSpPr txBox="1"/>
          <p:nvPr/>
        </p:nvSpPr>
        <p:spPr>
          <a:xfrm>
            <a:off x="985647" y="2476500"/>
            <a:ext cx="2956306" cy="36068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היא מכינה את סיפור הצלת משה בפרק 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91076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907048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בני ישראל פרים ורבים, ו״ויקם מלך חדש על מצרים אשר לא ידע את יוסף״.</a:t>
            </a:r>
          </a:p>
        </p:txBody>
      </p:sp>
      <p:sp>
        <p:nvSpPr>
          <p:cNvPr id="7" name="TextBox 6"/>
          <p:cNvSpPr txBox="1"/>
          <p:nvPr/>
        </p:nvSpPr>
        <p:spPr>
          <a:xfrm>
            <a:off x="718978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634950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פרעה משעבד אותם בעבודת פרך ובונים ערי מסכנות פתם ורעמסס.</a:t>
            </a:r>
          </a:p>
        </p:txBody>
      </p:sp>
      <p:sp>
        <p:nvSpPr>
          <p:cNvPr id="9" name="TextBox 8"/>
          <p:cNvSpPr txBox="1"/>
          <p:nvPr/>
        </p:nvSpPr>
        <p:spPr>
          <a:xfrm>
            <a:off x="446881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3628532"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המיילדות שפרה ופועה יראות אלוהים ולא ממיתות את הבנים.</a:t>
            </a:r>
          </a:p>
        </p:txBody>
      </p:sp>
      <p:sp>
        <p:nvSpPr>
          <p:cNvPr id="11" name="TextBox 10"/>
          <p:cNvSpPr txBox="1"/>
          <p:nvPr/>
        </p:nvSpPr>
        <p:spPr>
          <a:xfrm>
            <a:off x="1747837"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907557" y="2425700"/>
            <a:ext cx="2213959"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פרעה גוזר להשליך כל בן יאור.</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שמות א', ד'</a:t>
            </a:r>
          </a:p>
        </p:txBody>
      </p:sp>
      <p:sp>
        <p:nvSpPr>
          <p:cNvPr id="5" name="TextBox 4"/>
          <p:cNvSpPr txBox="1"/>
          <p:nvPr/>
        </p:nvSpPr>
        <p:spPr>
          <a:xfrm>
            <a:off x="1452245" y="3036887"/>
            <a:ext cx="9287510" cy="91122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דָּן וְנַפְתָּלִי גָּד וְאָשֵׁר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הפרק מונה את שמות בני ישראל שירדו למצרים, ״שבעים נפש״ כולל יוסף.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שמות א', י"א</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וַיָּשִׂימוּ עָלָיו שָׂרֵי מִסִּים לְמַעַן עַנֹּתוֹ בְּסִבְלֹתָם וַיִּבֶן </a:t>
            </a:r>
            <a:r>
              <a:rPr sz="4100" b="1" i="0" lang="he-IL">
                <a:solidFill>
                  <a:srgbClr val="7A1D10"/>
                </a:solidFill>
                <a:latin typeface="Frank Ruhl Libre"/>
                <a:cs typeface="Frank Ruhl Libre"/>
                <a:ea typeface="Frank Ruhl Libre"/>
              </a:rPr>
              <a:t>עָרֵי מִסְכְּנוֹת לְפַרְעֹה</a:t>
            </a:r>
            <a:r>
              <a:rPr sz="4100" b="0" i="0" lang="he-IL">
                <a:solidFill>
                  <a:srgbClr val="3B2A1A"/>
                </a:solidFill>
                <a:latin typeface="Frank Ruhl Libre"/>
                <a:cs typeface="Frank Ruhl Libre"/>
                <a:ea typeface="Frank Ruhl Libre"/>
              </a:rPr>
              <a:t> אֶת־פִּתֹם וְאֶת־רַעַמְסֵס</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״ויקם מלך חדש על מצרים אשר לא ידע את יוסף״.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שמות א', ט"ו</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וַיֹּאמֶר </a:t>
            </a:r>
            <a:r>
              <a:rPr sz="4100" b="1" i="0" lang="he-IL">
                <a:solidFill>
                  <a:srgbClr val="7A1D10"/>
                </a:solidFill>
                <a:latin typeface="Frank Ruhl Libre"/>
                <a:cs typeface="Frank Ruhl Libre"/>
                <a:ea typeface="Frank Ruhl Libre"/>
              </a:rPr>
              <a:t>מֶלֶךְ מִצְרַיִם</a:t>
            </a:r>
            <a:r>
              <a:rPr sz="4100" b="0" i="0" lang="he-IL">
                <a:solidFill>
                  <a:srgbClr val="3B2A1A"/>
                </a:solidFill>
                <a:latin typeface="Frank Ruhl Libre"/>
                <a:cs typeface="Frank Ruhl Libre"/>
                <a:ea typeface="Frank Ruhl Libre"/>
              </a:rPr>
              <a:t> לַמְיַלְּדֹת הָעִבְרִיֹּת אֲשֶׁר שֵׁם הָאַחַת שִׁפְרָה וְשֵׁם הַשֵּׁנִית פּוּעָה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כשהשעבוד אינו עוזר, פרעה פונה למיילדות העבריות, שפרה ופועה, ומורה להרוג כל בן זכר ביילדן.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שמות א', ז'</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וּבְנֵי יִשְׂרָאֵל פָּרוּ וַיִּשְׁרְצוּ וַיִּרְבּוּ וַיַּעַצְמוּ בִּמְאֹד</a:t>
            </a:r>
            <a:r>
              <a:rPr sz="4100" b="0" i="0" lang="he-IL">
                <a:solidFill>
                  <a:srgbClr val="3B2A1A"/>
                </a:solidFill>
                <a:latin typeface="Frank Ruhl Libre"/>
                <a:cs typeface="Frank Ruhl Libre"/>
                <a:ea typeface="Frank Ruhl Libre"/>
              </a:rPr>
              <a:t> מְאֹד וַתִּמָּלֵא הָאָרֶץ אֹתָם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הפרק מונה את שמות בני ישראל שירדו למצרים, ״שבעים נפש״ כולל יוסף.</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עליו</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עַל הָעָם.</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מסים</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לְשׁוֹן מַס, שָׂרִים שֶׁגּוֹבִין מֵהֶם הַמַּס, וּמַהוּ הַמַּס? שֶׁיִּבְנוּ עָרֵי מִסְכְּנוֹת לְפַרְעֹה.</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למען ענתו בסבלתם</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 שֶׁל מִצְרַיִם.</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את פתם ואת רעמסס</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שֶׁלֹּא הָיוּ רְאוּיוֹת מִתְּחִלָּה לְכָךְ, וַעֲשָׂאוּם חֲזָקוֹת וּבְצוּרוֹת לְאוֹצָר.</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שפרה</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יוֹכֶבֶד, עַל שֵׁם שֶׁמְּשַׁפֶּרֶת אֶת הַוָּלָד (שם).</a:t>
            </a:r>
          </a:p>
        </p:txBody>
      </p:sp>
      <p:sp>
        <p:nvSpPr>
          <p:cNvPr id="15" name="TextBox 14"/>
          <p:cNvSpPr txBox="1"/>
          <p:nvPr/>
        </p:nvSpPr>
        <p:spPr>
          <a:xfrm>
            <a:off x="9198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פועה</a:t>
            </a:r>
          </a:p>
        </p:txBody>
      </p:sp>
      <p:sp>
        <p:nvSpPr>
          <p:cNvPr id="16" name="TextBox 15"/>
          <p:cNvSpPr txBox="1"/>
          <p:nvPr/>
        </p:nvSpPr>
        <p:spPr>
          <a:xfrm>
            <a:off x="9198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זוֹ מִרְיָם, שֶׁפּוֹעָה וּמְדַבֶּרֶת וְהוֹגָה לַוָּלָד (שם), כְּדֶרֶךְ הַנָּשִׁים הַמְפַיְּסוֹת תִּינוֹק הַבּוֹכֶה.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שמות א', י"א</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ערי מסכנות</a:t>
            </a:r>
            <a:r>
              <a:rPr sz="2600" b="0" i="0" lang="he-IL">
                <a:solidFill>
                  <a:srgbClr val="3B2A1A"/>
                </a:solidFill>
                <a:latin typeface="Noto Rashi Hebrew"/>
                <a:cs typeface="Noto Rashi Hebrew"/>
                <a:ea typeface="Noto Rashi Hebrew"/>
              </a:rPr>
              <a:t>. כְּתַרְגּוּמוֹ, וְכֵן "לֶךְ בֹּא אֶל הַסּוֹכֵן הַזֶּה" (ישעיהו כ"ב) – גִּזְבָּר הַמְמֻנֶּה עַל הָאוֹצָרוֹת:</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«ערי מסכנות»?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מלבי"ם</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מלבי"ם על שמות א', ט"ו</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ויאמר מלך מצרים,</a:t>
            </a:r>
            <a:r>
              <a:rPr sz="2600" b="0" i="0" lang="he-IL">
                <a:solidFill>
                  <a:srgbClr val="3B2A1A"/>
                </a:solidFill>
                <a:latin typeface="Noto Rashi Hebrew"/>
                <a:cs typeface="Noto Rashi Hebrew"/>
                <a:ea typeface="Noto Rashi Hebrew"/>
              </a:rPr>
              <a:t> כפי הפשט אמר להמצריות שהיו מילדות את העבריות, והיה שני מיני מילדות.</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א׳–ז׳ («ריבוי העם»).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ח׳–י״ד («השעבוד»).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ט״ו–כ״ב («המיילדות והגזרה»).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האם לדעתכם ההשוואה בין בת פרעה לאבשלום מפחיתה מדמותה ה"הולכת נגד הרוח" או מעצימה אותה?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השעבוד במצרים</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ריבוי העם</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השעבוד</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המיילדות והגזרה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 (1/2)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(קיץ תשפ"ג (שאלון 1361))</a:t>
            </a:r>
          </a:p>
          <a:p>
            <a:pPr algn="r" rtl="1">
              <a:lnSpc>
                <a:spcPts val="3000"/>
              </a:lnSpc>
            </a:pPr>
            <a:r>
              <a:rPr sz="2000" b="0" i="0" lang="he-IL">
                <a:solidFill>
                  <a:srgbClr val="3B2A1A"/>
                </a:solidFill>
                <a:latin typeface="David Libre"/>
                <a:cs typeface="David Libre"/>
                <a:ea typeface="David Libre"/>
              </a:rPr>
              <a:t>1. קראו שמות, פרק א', פסוקים ט"ו-כ"א ושמות, פרק ב', פסוקים ה'-י'.</a:t>
            </a:r>
          </a:p>
          <a:p>
            <a:pPr algn="r" rtl="1">
              <a:lnSpc>
                <a:spcPts val="3000"/>
              </a:lnSpc>
            </a:pPr>
            <a:r>
              <a:rPr sz="2000" b="0" i="0" lang="he-IL">
                <a:solidFill>
                  <a:srgbClr val="3B2A1A"/>
                </a:solidFill>
                <a:latin typeface="David Libre"/>
                <a:cs typeface="David Libre"/>
                <a:ea typeface="David Libre"/>
              </a:rPr>
              <a:t>א. (1) קראו שמות, פרק א', פסוקים ט"ו-כ"א ואת פירושו של אברבנאל על פסוק ט"ו.</a:t>
            </a:r>
          </a:p>
          <a:p>
            <a:pPr algn="r" rtl="1">
              <a:lnSpc>
                <a:spcPts val="3000"/>
              </a:lnSpc>
            </a:pPr>
            <a:r>
              <a:rPr sz="2000" b="0" i="0" lang="he-IL">
                <a:solidFill>
                  <a:srgbClr val="3B2A1A"/>
                </a:solidFill>
                <a:latin typeface="David Libre"/>
                <a:cs typeface="David Libre"/>
                <a:ea typeface="David Libre"/>
              </a:rPr>
              <a:t>"ולא היו [המיילדות] עבריות, כי איך יבטח ליבו [של פרעה] בנשים העבריות שימיתו ילדיהן, אבל היו מצריות מיילדות את העבריות".</a:t>
            </a:r>
          </a:p>
          <a:p>
            <a:pPr algn="r" rtl="1">
              <a:lnSpc>
                <a:spcPts val="3000"/>
              </a:lnSpc>
            </a:pPr>
            <a:r>
              <a:rPr sz="2000" b="0" i="0" lang="he-IL">
                <a:solidFill>
                  <a:srgbClr val="3B2A1A"/>
                </a:solidFill>
                <a:latin typeface="David Libre"/>
                <a:cs typeface="David Libre"/>
                <a:ea typeface="David Libre"/>
              </a:rPr>
              <a:t>הסבירו כיצד בפירושו אברבנאל רומז על הסולידריות (האחווה) בין הנשים המצריות ובין הנשים העבריות. (6 נקודות)</a:t>
            </a:r>
          </a:p>
          <a:p>
            <a:pPr algn="r" rtl="1">
              <a:lnSpc>
                <a:spcPts val="3000"/>
              </a:lnSpc>
            </a:pPr>
            <a:r>
              <a:rPr sz="2000" b="0" i="0" lang="he-IL">
                <a:solidFill>
                  <a:srgbClr val="3B2A1A"/>
                </a:solidFill>
                <a:latin typeface="David Libre"/>
                <a:cs typeface="David Libre"/>
                <a:ea typeface="David Libre"/>
              </a:rPr>
              <a:t>(2) המשפט החוזר בפסוק י"ז ובפסוק כ"א יכול להסביר את התנהגות המיילדות. הסבירו קביעה זו, ובססו אותה על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 (2/2)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(קיץ תשפ"ג (שאלון 1361))</a:t>
            </a:r>
          </a:p>
          <a:p>
            <a:pPr algn="r" rtl="1">
              <a:lnSpc>
                <a:spcPts val="3000"/>
              </a:lnSpc>
            </a:pPr>
            <a:r>
              <a:rPr sz="2000" b="0" i="0" lang="he-IL">
                <a:solidFill>
                  <a:srgbClr val="3B2A1A"/>
                </a:solidFill>
                <a:latin typeface="David Libre"/>
                <a:cs typeface="David Libre"/>
                <a:ea typeface="David Libre"/>
              </a:rPr>
              <a:t>ב.</a:t>
            </a:r>
          </a:p>
          <a:p>
            <a:pPr algn="r" rtl="1">
              <a:lnSpc>
                <a:spcPts val="3000"/>
              </a:lnSpc>
            </a:pPr>
            <a:r>
              <a:rPr sz="2000" b="0" i="0" lang="he-IL">
                <a:solidFill>
                  <a:srgbClr val="3B2A1A"/>
                </a:solidFill>
                <a:latin typeface="David Libre"/>
                <a:cs typeface="David Libre"/>
                <a:ea typeface="David Libre"/>
              </a:rPr>
              <a:t>קראו שמות, פרק ב', פסוקים ה'-י' וגם שמואל ב, פרק ט"ו, פסוקים א'-ו'.</a:t>
            </a:r>
          </a:p>
          <a:p>
            <a:pPr algn="r" rtl="1">
              <a:lnSpc>
                <a:spcPts val="3000"/>
              </a:lnSpc>
            </a:pPr>
            <a:r>
              <a:rPr sz="2000" b="0" i="0" lang="he-IL">
                <a:solidFill>
                  <a:srgbClr val="3B2A1A"/>
                </a:solidFill>
                <a:latin typeface="David Libre"/>
                <a:cs typeface="David Libre"/>
                <a:ea typeface="David Libre"/>
              </a:rPr>
              <a:t>(1) ציינו שתי נקודות דמיון בין דרכי הפעולה של בת פרעה ובין דרכי הפעולה של אבשלום, והסבירו כיצד כל אחת מהן באה לידי ביטוי בכתובים. (8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א׳–ז׳ («ריבוי העם»).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הפרק מונה את שמות בני ישראל שירדו למצרים, ״שבעים נפש״ כולל יוסף. אחרי מות יוסף ודורו ״ובני ישראל פרו וישרצו וירבו ויעצמו במאד מאד ותמלא הארץ אותם״ (טקסטולוגיה).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ח׳–י״ד («השעבוד»).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״ויקם מלך חדש על מצרים אשר לא ידע את יוסף״. הכוונה שלא הכיר בחוב ליוסף ובתרומתו. הוא מדבר אל עמו בחשש: ״הנה עם בני ישראל רב ועצום ממנו״, וחושש שיצטרף לאויבים.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ט״ו–כ״ב («המיילדות והגזרה»).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כשהשעבוד אינו עוזר, פרעה פונה למיילדות העבריות, שפרה ופועה, ומורה להרוג כל בן זכר ביילדן. ״ותיראן המיילדות את האלוהים ולא עשו כאשר דבר אליהן מלך מצרים ותחיין את הילדים״.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שאלה 1</a:t>
            </a:r>
          </a:p>
          <a:p>
            <a:pPr algn="r" rtl="1">
              <a:lnSpc>
                <a:spcPts val="2850"/>
              </a:lnSpc>
            </a:pPr>
            <a:r>
              <a:rPr sz="1900" b="0" i="0" lang="he-IL">
                <a:solidFill>
                  <a:srgbClr val="3B2A1A"/>
                </a:solidFill>
                <a:latin typeface="David Libre"/>
                <a:cs typeface="David Libre"/>
                <a:ea typeface="David Libre"/>
              </a:rPr>
              <a:t>סעיף א'</a:t>
            </a:r>
          </a:p>
          <a:p>
            <a:pPr algn="r" rtl="1">
              <a:lnSpc>
                <a:spcPts val="2850"/>
              </a:lnSpc>
            </a:pPr>
            <a:r>
              <a:rPr sz="1900" b="0" i="0" lang="he-IL">
                <a:solidFill>
                  <a:srgbClr val="3B2A1A"/>
                </a:solidFill>
                <a:latin typeface="David Libre"/>
                <a:cs typeface="David Libre"/>
                <a:ea typeface="David Libre"/>
              </a:rPr>
              <a:t>(1) אברבנאל רומז על הסולידריות בין הנשים המצריות לבין הנשים העבריות, כי לפי פירושו למרות שהמיילדות היו מצריות, הן לא המיתו את הילדים שנולדו לנשים העבריות, כפי שציווה פרעה מלכם.</a:t>
            </a:r>
          </a:p>
          <a:p>
            <a:pPr algn="r" rtl="1">
              <a:lnSpc>
                <a:spcPts val="2850"/>
              </a:lnSpc>
            </a:pPr>
            <a:r>
              <a:rPr sz="1900" b="0" i="0" lang="he-IL">
                <a:solidFill>
                  <a:srgbClr val="3B2A1A"/>
                </a:solidFill>
                <a:latin typeface="David Libre"/>
                <a:cs typeface="David Libre"/>
                <a:ea typeface="David Libre"/>
              </a:rPr>
              <a:t>(2) בשני הפסוקים נאמר כי המיילדות יראות את ה'. נראה שיראת ה' הייתה חזקה אצל המיילדות, יותר מאשר יראת המלך שלהן, לכן הן לא מצייתות לצו פרעה. לביסוס: "ותיראן המילדות את האלהים" או : "ויהי כי יראו המילדות את האלהים".</a:t>
            </a:r>
          </a:p>
          <a:p>
            <a:pPr algn="r" rtl="1">
              <a:lnSpc>
                <a:spcPts val="2850"/>
              </a:lnSpc>
            </a:pPr>
            <a:r>
              <a:rPr sz="1900" b="0" i="0" lang="he-IL">
                <a:solidFill>
                  <a:srgbClr val="3B2A1A"/>
                </a:solidFill>
                <a:latin typeface="David Libre"/>
                <a:cs typeface="David Libre"/>
                <a:ea typeface="David Libre"/>
              </a:rPr>
              <a:t>סעיף ב'</a:t>
            </a:r>
          </a:p>
          <a:p>
            <a:pPr algn="r" rtl="1">
              <a:lnSpc>
                <a:spcPts val="2850"/>
              </a:lnSpc>
            </a:pPr>
            <a:r>
              <a:rPr sz="1900" b="0" i="0" lang="he-IL">
                <a:solidFill>
                  <a:srgbClr val="3B2A1A"/>
                </a:solidFill>
                <a:latin typeface="David Libre"/>
                <a:cs typeface="David Libre"/>
                <a:ea typeface="David Libre"/>
              </a:rPr>
              <a:t>(1) נקודות דמיון בין דרכי הפעולה של בת פרעה לבין דרכי הפעולה של אבשלום:</a:t>
            </a:r>
          </a:p>
          <a:p>
            <a:pPr algn="r" rtl="1">
              <a:lnSpc>
                <a:spcPts val="2850"/>
              </a:lnSpc>
            </a:pPr>
            <a:r>
              <a:rPr sz="1900" b="0" i="0" lang="he-IL">
                <a:solidFill>
                  <a:srgbClr val="3B2A1A"/>
                </a:solidFill>
                <a:latin typeface="David Libre"/>
                <a:cs typeface="David Libre"/>
                <a:ea typeface="David Libre"/>
              </a:rPr>
              <a:t>שניהם פועלים בניגוד לצו המלך. אבשלום חותר תחת המלך דוד, בניסיון לתפוס את מקומו. בת פרעה מצילה ילד עברי, ובכך חותרת תחת אביה, היא אינה מקיימת את הצו שלו.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שניהם פועלים ללא ידיעת המלך. אבשלום הגונב את לב העם, שיתמוך בו ובמרד שלו, עושה זאת ללא ידיעת דוד המלך. בת פרעה מאמצת את הילד העברי, מבלי שפרעה יידע על כך.</a:t>
            </a:r>
          </a:p>
          <a:p>
            <a:pPr algn="r" rtl="1">
              <a:lnSpc>
                <a:spcPts val="2850"/>
              </a:lnSpc>
            </a:pPr>
            <a:r>
              <a:rPr sz="1900" b="0" i="0" lang="he-IL">
                <a:solidFill>
                  <a:srgbClr val="3B2A1A"/>
                </a:solidFill>
                <a:latin typeface="David Libre"/>
                <a:cs typeface="David Libre"/>
                <a:ea typeface="David Libre"/>
              </a:rPr>
              <a:t>[לוגו: יואל גבע - לא מתפשרים. | 9635 | GEVA.CO.IL]</a:t>
            </a:r>
          </a:p>
          <a:p>
            <a:pPr algn="r" rtl="1">
              <a:lnSpc>
                <a:spcPts val="2850"/>
              </a:lnSpc>
            </a:pPr>
            <a:r>
              <a:rPr sz="1900" b="0" i="0" lang="he-IL">
                <a:solidFill>
                  <a:srgbClr val="3B2A1A"/>
                </a:solidFill>
                <a:latin typeface="David Libre"/>
                <a:cs typeface="David Libre"/>
                <a:ea typeface="David Libre"/>
              </a:rPr>
              <a:t>או:</a:t>
            </a:r>
          </a:p>
          <a:p>
            <a:pPr algn="r" rtl="1">
              <a:lnSpc>
                <a:spcPts val="2850"/>
              </a:lnSpc>
            </a:pPr>
            <a:r>
              <a:rPr sz="1900" b="0" i="0" lang="he-IL">
                <a:solidFill>
                  <a:srgbClr val="3B2A1A"/>
                </a:solidFill>
                <a:latin typeface="David Libre"/>
                <a:cs typeface="David Libre"/>
                <a:ea typeface="David Libre"/>
              </a:rPr>
              <a:t>שניהם יוצאים מלווים באנשים. אבשלום על מרכבה וחמישים איש רצים לפניו. בת פרעה יורדת אל היאור עם נערותיה המלוות.</a:t>
            </a:r>
          </a:p>
          <a:p>
            <a:pPr algn="r" rtl="1">
              <a:lnSpc>
                <a:spcPts val="2850"/>
              </a:lnSpc>
            </a:pPr>
            <a:r>
              <a:rPr sz="1900" b="0" i="0" lang="he-IL">
                <a:solidFill>
                  <a:srgbClr val="3B2A1A"/>
                </a:solidFill>
                <a:latin typeface="David Libre"/>
                <a:cs typeface="David Libre"/>
                <a:ea typeface="David Libre"/>
              </a:rPr>
              <a:t>שניהם מבטיחים שכר למי שיסייע להם. אבשלום מבטיח לאנשי ישראל, שאם הם יבואו אליו למשפט (כלומר, יקבלו אותו כמלך), הוא יצדיק אותם. בת פרעה מבטיחה שכר לאם משה על הנקתו.</a:t>
            </a:r>
          </a:p>
          <a:p>
            <a:pPr algn="r" rtl="1">
              <a:lnSpc>
                <a:spcPts val="2850"/>
              </a:lnSpc>
            </a:pPr>
            <a:r>
              <a:rPr sz="1900" b="0" i="0" lang="he-IL">
                <a:solidFill>
                  <a:srgbClr val="3B2A1A"/>
                </a:solidFill>
                <a:latin typeface="David Libre"/>
                <a:cs typeface="David Libre"/>
                <a:ea typeface="David Libre"/>
              </a:rPr>
              <a:t>תיתכנה נקודות דמיון מנוסחות אחרת.</a:t>
            </a:r>
          </a:p>
          <a:p>
            <a:pPr algn="r" rtl="1">
              <a:lnSpc>
                <a:spcPts val="2850"/>
              </a:lnSpc>
            </a:pPr>
            <a:r>
              <a:rPr sz="1900" b="0" i="0" lang="he-IL">
                <a:solidFill>
                  <a:srgbClr val="3B2A1A"/>
                </a:solidFill>
                <a:latin typeface="David Libre"/>
                <a:cs typeface="David Libre"/>
                <a:ea typeface="David Libre"/>
              </a:rPr>
              <a:t>(2) כל דעה מנומקת תתקבל.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השעבוד במצרים – שאלון 1261</dc:title>
  <dc:subject/>
  <dc:creator/>
  <cp:keywords/>
  <dc:description/>
  <cp:lastModifiedBy/>
  <cp:revision>1</cp:revision>
  <dcterms:created xsi:type="dcterms:W3CDTF">2013-01-27T09:14:16Z</dcterms:created>
  <dcterms:modified xsi:type="dcterms:W3CDTF">2013-01-27T09:15:58Z</dcterms:modified>
  <cp:category/>
</cp:coreProperties>
</file>