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45910" y="952500"/>
            <a:ext cx="1372989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שמות י״ב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50585" y="1397000"/>
            <a:ext cx="5624830" cy="330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8100"/>
              </a:lnSpc>
            </a:pPr>
            <a:r>
              <a:rPr sz="75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יציאת מצרים: פסח ומכת בכורות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50585" y="4699000"/>
            <a:ext cx="562483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000" b="1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שאלון 1261 · שמות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13653" y="444500"/>
            <a:ext cx="641746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79100" y="18351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3846" y="17399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נכיר את הסיפור «יציאת מצרים: פסח ומכת בכורות» (שמות י״ב)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79100" y="30035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3846" y="29083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נבחן כיצד הסיפור מבטא את התמה «שמות»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79100" y="41719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3846" y="40767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נקרא פסוקי מפתח ונעמיק בפירוש רש"י ורמב"ן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79100" y="5340350"/>
            <a:ext cx="876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60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3846" y="5245100"/>
            <a:ext cx="584720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32331" y="444500"/>
            <a:ext cx="42306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36966" y="19685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משה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36966" y="2527300"/>
            <a:ext cx="2982468" cy="3568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משה קורא לזקני ישראל ומורה להם ״משכו וקחו לכם צאן למשפחתיכם ושחטו הפסח״, ולהטביל אזוב בדם ולתת על…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04766" y="19685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פרעה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04766" y="2527300"/>
            <a:ext cx="2982468" cy="3568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פרעה קורא למשה ואהרן בלילה ואומר ״קומו צאו מתוך עמי גם אתם גם בני ישראל ולכו עבדו את…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2566" y="19685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אהרן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2566" y="2527300"/>
            <a:ext cx="2982468" cy="3568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האל מצווה על משה ואהרן בארץ מצרים: ״החדש הזה לכם ראש חדשים ראשון הוא לכם לחדשי השנה״.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32331" y="444500"/>
            <a:ext cx="42306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10762" y="1917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7401" y="2476500"/>
            <a:ext cx="2240121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ה׳ מצווה על החודש הזה ועל קרבן הפסח: שה, דם על המשקוף, מצות ומרורים.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9787" y="1917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6426" y="2476500"/>
            <a:ext cx="2240121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בחצות מכת בכורות, ופרעה שולח את העם.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68812" y="1917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5451" y="2476500"/>
            <a:ext cx="2240121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בני ישראל יוצאים עם בצקם, 430 שנה ועם ערב רב.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47837" y="19177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9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4476" y="2476500"/>
            <a:ext cx="2240121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חוקי הפסח: חג, אכילת מצות, ואיסור זר לאכול בו.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10521" y="444500"/>
            <a:ext cx="204932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שמות י"ב,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3036887"/>
            <a:ext cx="1007237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וַיֹּאמֶר ה' אֶל־מֹשֶׁה וְאֶל־אַהֲרֹן</a:t>
            </a: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 בְּאֶרֶץ מִצְרַיִם לֵאמֹר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565"/>
              </a:lnSpc>
            </a:pPr>
            <a:r>
              <a:rPr sz="1900" b="0" i="1" lang="he-IL">
                <a:solidFill>
                  <a:srgbClr val="555555"/>
                </a:solidFill>
                <a:latin typeface="Frank Ruhl Libre"/>
                <a:cs typeface="Frank Ruhl Libre"/>
                <a:ea typeface="Frank Ruhl Libre"/>
              </a:rPr>
              <a:t>האל מצווה על משה ואהרן בארץ מצרים: ״החדש הזה לכם ראש חדשים ראשון הוא לכם לחדשי השנה״.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01760" y="444500"/>
            <a:ext cx="205821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שמות י"ב, ל"א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125662"/>
            <a:ext cx="10072370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וַיִּקְרָא לְמֹשֶׁה וּלְאַהֲרֹן לַיְלָה וַיֹּאמֶר </a:t>
            </a:r>
            <a:r>
              <a:rPr sz="41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קוּמוּ צְּאוּ מִתּוֹךְ עַמִּי גַּם־אַתֶּם גַּם</a:t>
            </a: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־בְּנֵי יִשְׂרָאֵל וּלְכוּ עִבְדוּ אֶת־ה' כְּדַבֶּרְכֶם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565"/>
              </a:lnSpc>
            </a:pPr>
            <a:r>
              <a:rPr sz="1900" b="0" i="1" lang="he-IL">
                <a:solidFill>
                  <a:srgbClr val="555555"/>
                </a:solidFill>
                <a:latin typeface="Frank Ruhl Libre"/>
                <a:cs typeface="Frank Ruhl Libre"/>
                <a:ea typeface="Frank Ruhl Libre"/>
              </a:rPr>
              <a:t>״ויהי בחצי הלילה וה׳ הכה כל בכור בארץ מצרים מבכר פרעה...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01760" y="444500"/>
            <a:ext cx="205821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שמות י"ב, מ"א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5812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וַיְהִי מִקֵּץ שְׁלֹשִׁים שָׁנָה וְאַרְבַּע מֵאוֹת שָׁנָה </a:t>
            </a:r>
            <a:r>
              <a:rPr sz="41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וַיְהִי בְּעֶצֶם הַיּוֹם הַזֶּה יָצְאוּ כָּל־צִבְאוֹת</a:t>
            </a: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 ה' מֵאֶרֶץ מִצְרָיִם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565"/>
              </a:lnSpc>
            </a:pPr>
            <a:r>
              <a:rPr sz="1900" b="0" i="1" lang="he-IL">
                <a:solidFill>
                  <a:srgbClr val="555555"/>
                </a:solidFill>
                <a:latin typeface="Frank Ruhl Libre"/>
                <a:cs typeface="Frank Ruhl Libre"/>
                <a:ea typeface="Frank Ruhl Libre"/>
              </a:rPr>
              <a:t>בני ישראל נוסעים מרעמסס לסכות, ״כשש מאות אלף רגלי הגברים לבד מטף״ ו״ערב רב״ עולה אתם.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01760" y="444500"/>
            <a:ext cx="205821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שמות י"ב, מ"ג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5812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וַיֹּאמֶר ה' אֶל־מֹשֶׁה וְאַהֲרֹן זֹאת חֻקַּת הַפָּסַח </a:t>
            </a:r>
            <a:r>
              <a:rPr sz="4100" b="1" i="0" lang="he-IL">
                <a:solidFill>
                  <a:srgbClr val="E63946"/>
                </a:solidFill>
                <a:latin typeface="Frank Ruhl Libre"/>
                <a:cs typeface="Frank Ruhl Libre"/>
                <a:ea typeface="Frank Ruhl Libre"/>
              </a:rPr>
              <a:t>כָּל־בֶּן־נֵכָר לֹא־יֹאכַל בּוֹ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61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565"/>
              </a:lnSpc>
            </a:pPr>
            <a:r>
              <a:rPr sz="1900" b="0" i="1" lang="he-IL">
                <a:solidFill>
                  <a:srgbClr val="555555"/>
                </a:solidFill>
                <a:latin typeface="Frank Ruhl Libre"/>
                <a:cs typeface="Frank Ruhl Libre"/>
                <a:ea typeface="Frank Ruhl Libre"/>
              </a:rPr>
              <a:t>האל מפרט את חוקי הקרבן: ״כל בן נכר לא יאכל בו״, עבד מקנת כסף יאכל אחרי מילה, ותושב ושכיר לא יאכלו.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97194" y="444500"/>
            <a:ext cx="1358205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5780" y="19431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זאת חקת הפסח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5780" y="241300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בְּי"ד בְּנִיסָן נֶאֶמְרָה לָהֶם פָּרָשָׁה זוֹ.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6280" y="19431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כל בן נכר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241300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שֶׁנִּתְנַכְּרוּ מַעֲשָׂיו לְאָבִיו שֶׁבַּשָּׁמַיִם, וְאֶחָד הַגּוֹי וְאֶחָד יִשְׂרָאֵל מְשֻׁמָּד בְּמַשְׁמָע (מכילתא).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780" y="19431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מילה מנחה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780" y="241300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45780" y="432435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קורבנות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45780" y="479425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מתנה מן החי או מן הצומח שמביא אדם למקדש לכבוד האל.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432435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מספר טיפולוגי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80" y="479425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מספרים מסוימים חוזרים במקרא הרבה יותר ממספרים אחרים.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6780" y="432435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התגלות האל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780" y="4794250"/>
            <a:ext cx="3139440" cy="1327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האלוהים הוא יישות מופשטת, הבוחרת להתגלות לנביאיו ולנבחריו בלבד.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27332" y="444500"/>
            <a:ext cx="72806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4577" y="2421929"/>
            <a:ext cx="9745345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רש"י על שמות י"ב,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4577" y="2853729"/>
            <a:ext cx="9745345" cy="1137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ויאמר ה' אל משה ואל אהרן</a:t>
            </a:r>
            <a:r>
              <a:rPr sz="28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. בִּשְׁבִיל שֶׁאַהֲרֹן עָשָׂה וְטָרַח בַּמּוֹפְתִים כְּמֹשֶׁה, חָלַק לוֹ כָּבוֹד זֶה בְּמִצְוָה רִאשׁוֹנָה, שֶׁכְּלָלוֹ עִם מֹשֶׁה בַּדִּבּוּר: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26050"/>
            <a:ext cx="10333990" cy="10604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מה מסביר רש"י על «ויאמר ה' אל משה ואל אהרן»?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27332" y="444500"/>
            <a:ext cx="728067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רמב"ן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4577" y="2421929"/>
            <a:ext cx="9745345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רמב"ן על שמות י"ב, ל"א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4577" y="2853729"/>
            <a:ext cx="9745345" cy="1137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גַּם אַתֶּם</a:t>
            </a:r>
            <a:r>
              <a:rPr sz="28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 הַמַּכִּים: גַּם בְּנֵי יִשְׂרָאֵל כֻּלָּם תֵּצְאוּ וְלֹא תִּתְעַכְּבוּ בְּכָאן בְּשׁוּם פָּנִים, וְזֶה לְקַיֵּם "גָּרֵשׁ יְגָרֵשׁ אֶתְכֶם מִזֶּה" (שמות י"א:א'):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26050"/>
            <a:ext cx="10333990" cy="10604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מה מוסיף פירושו של רמב"ן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51499" y="444500"/>
            <a:ext cx="251512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900"/>
              </a:lnSpc>
            </a:pPr>
            <a:r>
              <a:rPr sz="35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קראו פסוקים א׳–כ׳ («פסח ומצות»).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FFFFFF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42737" y="444500"/>
            <a:ext cx="252401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900"/>
              </a:lnSpc>
            </a:pPr>
            <a:r>
              <a:rPr sz="35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קראו פסוקים כ״ט–ל״ו («מכת בכורות»).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FFFFFF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42737" y="444500"/>
            <a:ext cx="2524019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14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900"/>
              </a:lnSpc>
            </a:pPr>
            <a:r>
              <a:rPr sz="35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קראו פסוקים מ״ג–נ״א («חוקת הפסח»).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FFFFFF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49421" y="444500"/>
            <a:ext cx="1005978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393" y="1841500"/>
            <a:ext cx="6187313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מה לדעתכם המסר המרכזי של שמות י״ב?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90250" y="444500"/>
            <a:ext cx="56515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יציאת מצרים: פסח ומכת בכורות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91475" y="1828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פסח ומצות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9475" y="1828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הוראות משה לזקנים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1475" y="3479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מכת בכורות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9475" y="3479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היציאה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91475" y="5130800"/>
            <a:ext cx="327025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חוקת הפסח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47279" y="444500"/>
            <a:ext cx="2012021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05000"/>
            <a:ext cx="1033399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קראו שמות י״ב.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א. קראו פסוקים א׳–כ׳. מה מתואר בקטע «פסח ומצות»? הסבירו והביאו ראיה מן הכתוב.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ב. קראו פסוקים כ״א–כ״ח. מה מתואר בקטע «הוראות משה לזקנים»? הסבירו והביאו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קראו פסוקים א׳–כ׳ («פסח ומצות»).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האל מצווה על משה ואהרן בארץ מצרים: ״החדש הזה לכם ראש חדשים ראשון הוא לכם לחדשי השנה״. החודש הוא התחלת לוח חדש, כסימן לחירות.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קראו פסוקים כ״ט–ל״ו («מכת בכורות»).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״ויהי בחצי הלילה וה׳ הכה כל בכור בארץ מצרים מבכר פרעה... ועד בכור השבי אשר בבית הבור״. ״ותהי צעקה גדולה במצרים כי אין בית אשר אין שם מת״.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קראו פסוקים מ״ג–נ״א («חוקת הפסח»).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האל מפרט את חוקי הקרבן: ״כל בן נכר לא יאכל בו״, עבד מקנת כסף יאכל אחרי מילה, ותושב ושכיר לא יאכלו. הקרבן נאכל ״בבית אחד״, אין להוציא מן הבשר, ו״עצם לא תשברו בו״.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18006" y="444500"/>
            <a:ext cx="737393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1" i="0" lang="he-IL">
                <a:solidFill>
                  <a:srgbClr val="E63946"/>
                </a:solidFill>
                <a:latin typeface="Assistant"/>
                <a:cs typeface="Assistant"/>
                <a:ea typeface="Assistant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7493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5000" b="1" i="0" lang="he-IL">
                <a:solidFill>
                  <a:srgbClr val="141414"/>
                </a:solidFill>
                <a:latin typeface="Frank Ruhl Libre"/>
                <a:cs typeface="Frank Ruhl Libre"/>
                <a:ea typeface="Frank Ruhl Libr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א. האל מצווה על משה ואהרן בארץ מצרים: ״החדש הזה לכם ראש חדשים ראשון הוא לכם לחדשי השנה״. החודש הוא התחלת לוח חדש, כסימן לחירות.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ב. משה קורא לזקני ישראל ומורה להם ״משכו וקחו לכם צאן למשפחתיכם ושחטו הפסח״, ולהטביל אזוב בדם ולתת על המשקוף. ״ואתם לא תצאו איש מפתח ביתו עד בקר״.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41414"/>
                </a:solidFill>
                <a:latin typeface="Assistant"/>
                <a:cs typeface="Assistant"/>
                <a:ea typeface="Assistant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יציאת מצרים: פסח ומכת בכורות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