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793230" y="1587500"/>
            <a:ext cx="4447540" cy="444500"/>
          </a:xfrm>
          <a:prstGeom prst="rect">
            <a:avLst/>
          </a:prstGeom>
          <a:noFill/>
        </p:spPr>
        <p:txBody>
          <a:bodyPr wrap="square" lIns="0" rIns="0" tIns="0" bIns="0" anchor="t"/>
          <a:lstStyle/>
          <a:p>
            <a:pPr algn="r" rtl="1">
              <a:lnSpc>
                <a:spcPts val="3500"/>
              </a:lnSpc>
            </a:pPr>
            <a:r>
              <a:rPr sz="2400" b="0" i="0" lang="he-IL">
                <a:solidFill>
                  <a:srgbClr val="7A3B1D"/>
                </a:solidFill>
                <a:latin typeface="Bellefair"/>
                <a:cs typeface="Bellefair"/>
                <a:ea typeface="Bellefair"/>
              </a:rPr>
              <a:t>שמות י״ג</a:t>
            </a:r>
          </a:p>
        </p:txBody>
      </p:sp>
      <p:sp>
        <p:nvSpPr>
          <p:cNvPr id="4" name="TextBox 3"/>
          <p:cNvSpPr txBox="1"/>
          <p:nvPr/>
        </p:nvSpPr>
        <p:spPr>
          <a:xfrm>
            <a:off x="6793230" y="2032000"/>
            <a:ext cx="4447540" cy="1905000"/>
          </a:xfrm>
          <a:prstGeom prst="rect">
            <a:avLst/>
          </a:prstGeom>
          <a:noFill/>
        </p:spPr>
        <p:txBody>
          <a:bodyPr wrap="square" lIns="0" rIns="0" tIns="0" bIns="0" anchor="ctr"/>
          <a:lstStyle/>
          <a:p>
            <a:pPr algn="r" rtl="1">
              <a:lnSpc>
                <a:spcPts val="6480"/>
              </a:lnSpc>
            </a:pPr>
            <a:r>
              <a:rPr sz="6000" b="0" i="0" lang="he-IL">
                <a:solidFill>
                  <a:srgbClr val="2C2418"/>
                </a:solidFill>
                <a:latin typeface="Bellefair"/>
                <a:cs typeface="Bellefair"/>
                <a:ea typeface="Bellefair"/>
              </a:rPr>
              <a:t>קדש לי כל בכור ועמוד הענן</a:t>
            </a:r>
          </a:p>
        </p:txBody>
      </p:sp>
      <p:sp>
        <p:nvSpPr>
          <p:cNvPr id="5" name="TextBox 4"/>
          <p:cNvSpPr txBox="1"/>
          <p:nvPr/>
        </p:nvSpPr>
        <p:spPr>
          <a:xfrm>
            <a:off x="6793230" y="3949700"/>
            <a:ext cx="4447540" cy="406400"/>
          </a:xfrm>
          <a:prstGeom prst="rect">
            <a:avLst/>
          </a:prstGeom>
          <a:noFill/>
        </p:spPr>
        <p:txBody>
          <a:bodyPr wrap="square" lIns="0" rIns="0" tIns="0" bIns="0" anchor="t"/>
          <a:lstStyle/>
          <a:p>
            <a:pPr algn="r" rtl="1">
              <a:lnSpc>
                <a:spcPts val="3200"/>
              </a:lnSpc>
            </a:pPr>
            <a:r>
              <a:rPr sz="1800" b="0" i="0" lang="he-IL">
                <a:solidFill>
                  <a:srgbClr val="5B4A30"/>
                </a:solidFill>
                <a:latin typeface="David Libre"/>
                <a:cs typeface="David Libre"/>
                <a:ea typeface="David Libre"/>
              </a:rPr>
              <a:t>שאלון 1261 · שמות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מטרות השיעור</a:t>
            </a:r>
          </a:p>
        </p:txBody>
      </p:sp>
      <p:sp>
        <p:nvSpPr>
          <p:cNvPr id="5" name="TextBox 4"/>
          <p:cNvSpPr txBox="1"/>
          <p:nvPr/>
        </p:nvSpPr>
        <p:spPr>
          <a:xfrm>
            <a:off x="10452100" y="18732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1</a:t>
            </a:r>
          </a:p>
        </p:txBody>
      </p:sp>
      <p:sp>
        <p:nvSpPr>
          <p:cNvPr id="6" name="TextBox 5"/>
          <p:cNvSpPr txBox="1"/>
          <p:nvPr/>
        </p:nvSpPr>
        <p:spPr>
          <a:xfrm>
            <a:off x="4873561" y="17780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נכיר את הסיפור «קדש לי כל בכור ועמוד הענן» (שמות י״ג) ואת הדמויות בו</a:t>
            </a:r>
          </a:p>
        </p:txBody>
      </p:sp>
      <p:sp>
        <p:nvSpPr>
          <p:cNvPr id="7" name="TextBox 6"/>
          <p:cNvSpPr txBox="1"/>
          <p:nvPr/>
        </p:nvSpPr>
        <p:spPr>
          <a:xfrm>
            <a:off x="10452100" y="29781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2</a:t>
            </a:r>
          </a:p>
        </p:txBody>
      </p:sp>
      <p:sp>
        <p:nvSpPr>
          <p:cNvPr id="8" name="TextBox 7"/>
          <p:cNvSpPr txBox="1"/>
          <p:nvPr/>
        </p:nvSpPr>
        <p:spPr>
          <a:xfrm>
            <a:off x="4873561" y="28829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נבחן כיצד הסיפור מבטא את התמה «שמות»</a:t>
            </a:r>
          </a:p>
        </p:txBody>
      </p:sp>
      <p:sp>
        <p:nvSpPr>
          <p:cNvPr id="9" name="TextBox 8"/>
          <p:cNvSpPr txBox="1"/>
          <p:nvPr/>
        </p:nvSpPr>
        <p:spPr>
          <a:xfrm>
            <a:off x="10452100" y="40830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3</a:t>
            </a:r>
          </a:p>
        </p:txBody>
      </p:sp>
      <p:sp>
        <p:nvSpPr>
          <p:cNvPr id="10" name="TextBox 9"/>
          <p:cNvSpPr txBox="1"/>
          <p:nvPr/>
        </p:nvSpPr>
        <p:spPr>
          <a:xfrm>
            <a:off x="4873561" y="39878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נקרא פסוקי מפתח ונעמיק בפירוש רש"י ורמב"ן</a:t>
            </a:r>
          </a:p>
        </p:txBody>
      </p:sp>
      <p:sp>
        <p:nvSpPr>
          <p:cNvPr id="11" name="TextBox 10"/>
          <p:cNvSpPr txBox="1"/>
          <p:nvPr/>
        </p:nvSpPr>
        <p:spPr>
          <a:xfrm>
            <a:off x="10452100" y="51879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4</a:t>
            </a:r>
          </a:p>
        </p:txBody>
      </p:sp>
      <p:sp>
        <p:nvSpPr>
          <p:cNvPr id="12" name="TextBox 11"/>
          <p:cNvSpPr txBox="1"/>
          <p:nvPr/>
        </p:nvSpPr>
        <p:spPr>
          <a:xfrm>
            <a:off x="4873561" y="50927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הדמויות בסיפור</a:t>
            </a:r>
          </a:p>
        </p:txBody>
      </p:sp>
      <p:sp>
        <p:nvSpPr>
          <p:cNvPr id="5" name="TextBox 4"/>
          <p:cNvSpPr txBox="1"/>
          <p:nvPr/>
        </p:nvSpPr>
        <p:spPr>
          <a:xfrm>
            <a:off x="6485191" y="2057400"/>
            <a:ext cx="4669917"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משה</a:t>
            </a:r>
          </a:p>
        </p:txBody>
      </p:sp>
      <p:sp>
        <p:nvSpPr>
          <p:cNvPr id="6" name="TextBox 5"/>
          <p:cNvSpPr txBox="1"/>
          <p:nvPr/>
        </p:nvSpPr>
        <p:spPr>
          <a:xfrm>
            <a:off x="6485191" y="2616200"/>
            <a:ext cx="4669917" cy="83185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משה לוקח את עצמות יוסף אתו, כפי שיוסף השביע את בני ישראל (בראשית נ׳ 25).</a:t>
            </a:r>
          </a:p>
        </p:txBody>
      </p:sp>
      <p:sp>
        <p:nvSpPr>
          <p:cNvPr id="7" name="TextBox 6"/>
          <p:cNvSpPr txBox="1"/>
          <p:nvPr/>
        </p:nvSpPr>
        <p:spPr>
          <a:xfrm>
            <a:off x="1036891" y="2057400"/>
            <a:ext cx="4669917"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יוסף</a:t>
            </a:r>
          </a:p>
        </p:txBody>
      </p:sp>
      <p:sp>
        <p:nvSpPr>
          <p:cNvPr id="8" name="TextBox 7"/>
          <p:cNvSpPr txBox="1"/>
          <p:nvPr/>
        </p:nvSpPr>
        <p:spPr>
          <a:xfrm>
            <a:off x="1036891" y="2616200"/>
            <a:ext cx="4669917" cy="83185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משה לוקח את עצמות יוסף.</a:t>
            </a:r>
          </a:p>
        </p:txBody>
      </p:sp>
      <p:sp>
        <p:nvSpPr>
          <p:cNvPr id="9" name="TextBox 8"/>
          <p:cNvSpPr txBox="1"/>
          <p:nvPr/>
        </p:nvSpPr>
        <p:spPr>
          <a:xfrm>
            <a:off x="6485191" y="4235450"/>
            <a:ext cx="4669917"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פרעה</a:t>
            </a:r>
          </a:p>
        </p:txBody>
      </p:sp>
      <p:sp>
        <p:nvSpPr>
          <p:cNvPr id="10" name="TextBox 9"/>
          <p:cNvSpPr txBox="1"/>
          <p:nvPr/>
        </p:nvSpPr>
        <p:spPr>
          <a:xfrm>
            <a:off x="6485191" y="4794250"/>
            <a:ext cx="4669917" cy="83185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פרעה שולח את העם, והאל לא נחה אותם ״דרך ארץ פלשתים כי קרוב הוא״.</a:t>
            </a:r>
          </a:p>
        </p:txBody>
      </p:sp>
      <p:sp>
        <p:nvSpPr>
          <p:cNvPr id="11" name="TextBox 10"/>
          <p:cNvSpPr txBox="1"/>
          <p:nvPr/>
        </p:nvSpPr>
        <p:spPr>
          <a:xfrm>
            <a:off x="1036891" y="4235450"/>
            <a:ext cx="4669917"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לבן</a:t>
            </a:r>
          </a:p>
        </p:txBody>
      </p:sp>
      <p:sp>
        <p:nvSpPr>
          <p:cNvPr id="12" name="TextBox 11"/>
          <p:cNvSpPr txBox="1"/>
          <p:nvPr/>
        </p:nvSpPr>
        <p:spPr>
          <a:xfrm>
            <a:off x="1036891" y="4794250"/>
            <a:ext cx="4669917" cy="83185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החג כולל הסבר לבן: ״והגדת לבנך ביום ההוא לאמר בעבור זה עשה ה׳ לי בצאתי ממצרים״.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רצף האירועים</a:t>
            </a:r>
          </a:p>
        </p:txBody>
      </p:sp>
      <p:sp>
        <p:nvSpPr>
          <p:cNvPr id="5" name="TextBox 4"/>
          <p:cNvSpPr txBox="1"/>
          <p:nvPr/>
        </p:nvSpPr>
        <p:spPr>
          <a:xfrm>
            <a:off x="991076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1</a:t>
            </a:r>
          </a:p>
        </p:txBody>
      </p:sp>
      <p:sp>
        <p:nvSpPr>
          <p:cNvPr id="6" name="TextBox 5"/>
          <p:cNvSpPr txBox="1"/>
          <p:nvPr/>
        </p:nvSpPr>
        <p:spPr>
          <a:xfrm>
            <a:off x="9044320"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מצוות קידוש הבכור ופדיון פטר חמור.</a:t>
            </a:r>
          </a:p>
        </p:txBody>
      </p:sp>
      <p:sp>
        <p:nvSpPr>
          <p:cNvPr id="7" name="TextBox 6"/>
          <p:cNvSpPr txBox="1"/>
          <p:nvPr/>
        </p:nvSpPr>
        <p:spPr>
          <a:xfrm>
            <a:off x="7189787"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2</a:t>
            </a:r>
          </a:p>
        </p:txBody>
      </p:sp>
      <p:sp>
        <p:nvSpPr>
          <p:cNvPr id="8" name="TextBox 7"/>
          <p:cNvSpPr txBox="1"/>
          <p:nvPr/>
        </p:nvSpPr>
        <p:spPr>
          <a:xfrm>
            <a:off x="6323345"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החג של מצות: ״והגדת לבנך ביום ההוא״.</a:t>
            </a:r>
          </a:p>
        </p:txBody>
      </p:sp>
      <p:sp>
        <p:nvSpPr>
          <p:cNvPr id="9" name="TextBox 8"/>
          <p:cNvSpPr txBox="1"/>
          <p:nvPr/>
        </p:nvSpPr>
        <p:spPr>
          <a:xfrm>
            <a:off x="446881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3</a:t>
            </a:r>
          </a:p>
        </p:txBody>
      </p:sp>
      <p:sp>
        <p:nvSpPr>
          <p:cNvPr id="10" name="TextBox 9"/>
          <p:cNvSpPr txBox="1"/>
          <p:nvPr/>
        </p:nvSpPr>
        <p:spPr>
          <a:xfrm>
            <a:off x="3602370"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ה׳ מנחה את העם דרך המדבר ולא דרך ארץ פלשתים.</a:t>
            </a:r>
          </a:p>
        </p:txBody>
      </p:sp>
      <p:sp>
        <p:nvSpPr>
          <p:cNvPr id="11" name="TextBox 10"/>
          <p:cNvSpPr txBox="1"/>
          <p:nvPr/>
        </p:nvSpPr>
        <p:spPr>
          <a:xfrm>
            <a:off x="1747837"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4</a:t>
            </a:r>
          </a:p>
        </p:txBody>
      </p:sp>
      <p:sp>
        <p:nvSpPr>
          <p:cNvPr id="12" name="TextBox 11"/>
          <p:cNvSpPr txBox="1"/>
          <p:nvPr/>
        </p:nvSpPr>
        <p:spPr>
          <a:xfrm>
            <a:off x="881395"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עמוד הענן ועמוד האש.</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שמות י"ג, א'</a:t>
            </a:r>
          </a:p>
        </p:txBody>
      </p:sp>
      <p:sp>
        <p:nvSpPr>
          <p:cNvPr id="5" name="TextBox 4"/>
          <p:cNvSpPr txBox="1"/>
          <p:nvPr/>
        </p:nvSpPr>
        <p:spPr>
          <a:xfrm>
            <a:off x="1726945" y="3100387"/>
            <a:ext cx="8738108" cy="911225"/>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וַיְדַבֵּר ה' אֶל־מֹשֶׁה לֵּאמֹר</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האל מצווה על קידוש כל בכור: ״קדש לי כל בכור פטר כל רחם בבני ישראל באדם ובבהמה לי הוא״.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שמות י"ג, כ"א</a:t>
            </a:r>
          </a:p>
        </p:txBody>
      </p:sp>
      <p:sp>
        <p:nvSpPr>
          <p:cNvPr id="5" name="TextBox 4"/>
          <p:cNvSpPr txBox="1"/>
          <p:nvPr/>
        </p:nvSpPr>
        <p:spPr>
          <a:xfrm>
            <a:off x="1726945" y="2189162"/>
            <a:ext cx="8738108" cy="2733675"/>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וַה' </a:t>
            </a:r>
            <a:r>
              <a:rPr sz="4100" b="1" i="0" lang="he-IL" u="sng">
                <a:solidFill>
                  <a:srgbClr val="7A3B1D"/>
                </a:solidFill>
                <a:latin typeface="Frank Ruhl Libre"/>
                <a:cs typeface="Frank Ruhl Libre"/>
                <a:ea typeface="Frank Ruhl Libre"/>
              </a:rPr>
              <a:t>הֹלֵךְ לִפְנֵיהֶם יוֹמָם בְּעַמּוּד עָנָן לַנְחֹתָם הַדֶּרֶךְ</a:t>
            </a:r>
            <a:r>
              <a:rPr sz="4100" b="0" i="0" lang="he-IL">
                <a:solidFill>
                  <a:srgbClr val="2C2418"/>
                </a:solidFill>
                <a:latin typeface="Frank Ruhl Libre"/>
                <a:cs typeface="Frank Ruhl Libre"/>
                <a:ea typeface="Frank Ruhl Libre"/>
              </a:rPr>
              <a:t> וְלַיְלָה בְּעַמּוּד אֵשׁ לְהָאִיר לָהֶם לָלֶכֶת יוֹמָם וָלָיְלָה</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פרעה שולח את העם, והאל לא נחה אותם ״דרך ארץ פלשתים כי קרוב הוא״.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שמות י"ג, ב'</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קַדֶּשׁ־לִי כָל־בְּכוֹר פֶּטֶר כָּל־רֶחֶם</a:t>
            </a:r>
            <a:r>
              <a:rPr sz="4100" b="0" i="0" lang="he-IL">
                <a:solidFill>
                  <a:srgbClr val="2C2418"/>
                </a:solidFill>
                <a:latin typeface="Frank Ruhl Libre"/>
                <a:cs typeface="Frank Ruhl Libre"/>
                <a:ea typeface="Frank Ruhl Libre"/>
              </a:rPr>
              <a:t> בִּבְנֵי יִשְׂרָאֵל בָּאָדָם וּבַבְּהֵמָה לִי הוּא</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האל מצווה על קידוש כל בכור: ״קדש לי כל בכור פטר כל רחם בבני ישראל באדם ובבהמה לי הוא״.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שמות י"ג, ג'</a:t>
            </a:r>
          </a:p>
        </p:txBody>
      </p:sp>
      <p:sp>
        <p:nvSpPr>
          <p:cNvPr id="5" name="TextBox 4"/>
          <p:cNvSpPr txBox="1"/>
          <p:nvPr/>
        </p:nvSpPr>
        <p:spPr>
          <a:xfrm>
            <a:off x="1726945" y="2189162"/>
            <a:ext cx="8738108" cy="2733675"/>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וַיֹּאמֶר מֹשֶׁה אֶל־הָעָם זָכוֹר אֶת־הַיּוֹם הַזֶּה </a:t>
            </a:r>
            <a:r>
              <a:rPr sz="4100" b="1" i="0" lang="he-IL" u="sng">
                <a:solidFill>
                  <a:srgbClr val="7A3B1D"/>
                </a:solidFill>
                <a:latin typeface="Frank Ruhl Libre"/>
                <a:cs typeface="Frank Ruhl Libre"/>
                <a:ea typeface="Frank Ruhl Libre"/>
              </a:rPr>
              <a:t>אֲשֶׁר יְצָאתֶם מִמִּצְרַיִם מִבֵּית עֲבָדִים כִּי בְּחֹזֶק</a:t>
            </a:r>
            <a:r>
              <a:rPr sz="4100" b="0" i="0" lang="he-IL">
                <a:solidFill>
                  <a:srgbClr val="2C2418"/>
                </a:solidFill>
                <a:latin typeface="Frank Ruhl Libre"/>
                <a:cs typeface="Frank Ruhl Libre"/>
                <a:ea typeface="Frank Ruhl Libre"/>
              </a:rPr>
              <a:t> יָד הוֹצִיא ה' אֶתְכֶם מִזֶּה וְלֹא יֵאָכֵל חָמֵץ</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1949"/>
              </a:lnSpc>
            </a:pPr>
            <a:r>
              <a:rPr sz="1450" b="0" i="0" lang="he-IL">
                <a:solidFill>
                  <a:srgbClr val="2C2418"/>
                </a:solidFill>
                <a:latin typeface="David Libre"/>
                <a:cs typeface="David Libre"/>
                <a:ea typeface="David Libre"/>
              </a:rPr>
              <a:t>משה מצווה את העם לזכור את היום ״אשר יצאתם ממצרים מבית עבדים כי בחזק יד הוציא ה׳ אתכם מזה״, ולא לאכול חמץ.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ביאורי מילים</a:t>
            </a:r>
          </a:p>
        </p:txBody>
      </p:sp>
      <p:sp>
        <p:nvSpPr>
          <p:cNvPr id="5" name="TextBox 4"/>
          <p:cNvSpPr txBox="1"/>
          <p:nvPr/>
        </p:nvSpPr>
        <p:spPr>
          <a:xfrm>
            <a:off x="8237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לי הוא</a:t>
            </a:r>
          </a:p>
        </p:txBody>
      </p:sp>
      <p:sp>
        <p:nvSpPr>
          <p:cNvPr id="6" name="TextBox 5"/>
          <p:cNvSpPr txBox="1"/>
          <p:nvPr/>
        </p:nvSpPr>
        <p:spPr>
          <a:xfrm>
            <a:off x="8237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לְעַצְמִי קָנִיתִי, עַ"יְ שֶׁהִכֵּיתִי בְכוֹרֵי מִצְרַיִם.</a:t>
            </a:r>
          </a:p>
        </p:txBody>
      </p:sp>
      <p:sp>
        <p:nvSpPr>
          <p:cNvPr id="7" name="TextBox 6"/>
          <p:cNvSpPr txBox="1"/>
          <p:nvPr/>
        </p:nvSpPr>
        <p:spPr>
          <a:xfrm>
            <a:off x="46178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זכור את היום הזה</a:t>
            </a:r>
          </a:p>
        </p:txBody>
      </p:sp>
      <p:sp>
        <p:nvSpPr>
          <p:cNvPr id="8" name="TextBox 7"/>
          <p:cNvSpPr txBox="1"/>
          <p:nvPr/>
        </p:nvSpPr>
        <p:spPr>
          <a:xfrm>
            <a:off x="46178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לִמֵּד, שֶׁמַּזְכִּירִין יְצִיאַת מִצְרַיִם בְּכָל יוֹם.</a:t>
            </a:r>
          </a:p>
        </p:txBody>
      </p:sp>
      <p:sp>
        <p:nvSpPr>
          <p:cNvPr id="9" name="TextBox 8"/>
          <p:cNvSpPr txBox="1"/>
          <p:nvPr/>
        </p:nvSpPr>
        <p:spPr>
          <a:xfrm>
            <a:off x="998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מילה מנחה</a:t>
            </a:r>
          </a:p>
        </p:txBody>
      </p:sp>
      <p:sp>
        <p:nvSpPr>
          <p:cNvPr id="10" name="TextBox 9"/>
          <p:cNvSpPr txBox="1"/>
          <p:nvPr/>
        </p:nvSpPr>
        <p:spPr>
          <a:xfrm>
            <a:off x="998347" y="2501900"/>
            <a:ext cx="2956306" cy="990600"/>
          </a:xfrm>
          <a:prstGeom prst="rect">
            <a:avLst/>
          </a:prstGeom>
          <a:noFill/>
        </p:spPr>
        <p:txBody>
          <a:bodyPr wrap="square" lIns="0" rIns="0" tIns="0" bIns="0" anchor="t"/>
          <a:lstStyle/>
          <a:p>
            <a:pPr algn="r" rtl="1">
              <a:lnSpc>
                <a:spcPts val="1909"/>
              </a:lnSpc>
            </a:pPr>
            <a:r>
              <a:rPr sz="1400" b="0" i="0" lang="he-IL">
                <a:solidFill>
                  <a:srgbClr val="2C2418"/>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237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מספר טיפולוגי</a:t>
            </a:r>
          </a:p>
        </p:txBody>
      </p:sp>
      <p:sp>
        <p:nvSpPr>
          <p:cNvPr id="12" name="TextBox 11"/>
          <p:cNvSpPr txBox="1"/>
          <p:nvPr/>
        </p:nvSpPr>
        <p:spPr>
          <a:xfrm>
            <a:off x="82373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מספרים מסוימים חוזרים במקרא הרבה יותר ממספרים אחרים.</a:t>
            </a:r>
          </a:p>
        </p:txBody>
      </p:sp>
      <p:sp>
        <p:nvSpPr>
          <p:cNvPr id="13" name="TextBox 12"/>
          <p:cNvSpPr txBox="1"/>
          <p:nvPr/>
        </p:nvSpPr>
        <p:spPr>
          <a:xfrm>
            <a:off x="46178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תיאופניה</a:t>
            </a:r>
          </a:p>
        </p:txBody>
      </p:sp>
      <p:sp>
        <p:nvSpPr>
          <p:cNvPr id="14" name="TextBox 13"/>
          <p:cNvSpPr txBox="1"/>
          <p:nvPr/>
        </p:nvSpPr>
        <p:spPr>
          <a:xfrm>
            <a:off x="46178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התגלות האל-(=תיאופניה)- התגלות האל לאדם.</a:t>
            </a:r>
          </a:p>
        </p:txBody>
      </p:sp>
      <p:sp>
        <p:nvSpPr>
          <p:cNvPr id="15" name="TextBox 14"/>
          <p:cNvSpPr txBox="1"/>
          <p:nvPr/>
        </p:nvSpPr>
        <p:spPr>
          <a:xfrm>
            <a:off x="998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קורבנות</a:t>
            </a:r>
          </a:p>
        </p:txBody>
      </p:sp>
      <p:sp>
        <p:nvSpPr>
          <p:cNvPr id="16" name="TextBox 15"/>
          <p:cNvSpPr txBox="1"/>
          <p:nvPr/>
        </p:nvSpPr>
        <p:spPr>
          <a:xfrm>
            <a:off x="9983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מתנה מן החי או מן הצומח שמביא אדם למקדש לכבוד האל.</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רש"י</a:t>
            </a:r>
          </a:p>
        </p:txBody>
      </p:sp>
      <p:sp>
        <p:nvSpPr>
          <p:cNvPr id="5" name="TextBox 4"/>
          <p:cNvSpPr txBox="1"/>
          <p:nvPr/>
        </p:nvSpPr>
        <p:spPr>
          <a:xfrm>
            <a:off x="1164463" y="2185789"/>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רש"י על שמות י"ג, כ"א</a:t>
            </a:r>
          </a:p>
        </p:txBody>
      </p:sp>
      <p:sp>
        <p:nvSpPr>
          <p:cNvPr id="6" name="TextBox 5"/>
          <p:cNvSpPr txBox="1"/>
          <p:nvPr/>
        </p:nvSpPr>
        <p:spPr>
          <a:xfrm>
            <a:off x="1164463" y="2617589"/>
            <a:ext cx="9863074" cy="1737121"/>
          </a:xfrm>
          <a:prstGeom prst="rect">
            <a:avLst/>
          </a:prstGeom>
          <a:noFill/>
        </p:spPr>
        <p:txBody>
          <a:bodyPr wrap="square" lIns="0" rIns="0" tIns="0" bIns="0" anchor="t"/>
          <a:lstStyle/>
          <a:p>
            <a:pPr algn="r" rtl="1">
              <a:lnSpc>
                <a:spcPts val="4560"/>
              </a:lnSpc>
            </a:pPr>
            <a:r>
              <a:rPr sz="2850" b="1" i="0" lang="he-IL">
                <a:solidFill>
                  <a:srgbClr val="7A3B1D"/>
                </a:solidFill>
                <a:latin typeface="Noto Serif Hebrew"/>
                <a:cs typeface="Noto Serif Hebrew"/>
                <a:ea typeface="Noto Serif Hebrew"/>
              </a:rPr>
              <a:t>לנחתם הדרך</a:t>
            </a:r>
            <a:r>
              <a:rPr sz="2850" b="0" i="0" lang="he-IL">
                <a:solidFill>
                  <a:srgbClr val="2C2418"/>
                </a:solidFill>
                <a:latin typeface="Noto Serif Hebrew"/>
                <a:cs typeface="Noto Serif Hebrew"/>
                <a:ea typeface="Noto Serif Hebrew"/>
              </a:rPr>
              <a:t>. נָקוּד פַּתָּח שֶׁהוּא כְּמוֹ לְהַנְחוֹתָם, "לַרְאוֹתְכֶם בַּדֶּרֶךְ אֲשֶׁר תֵּלְכוּ בָהּ" (דברים א') שֶׁהוּא כְמוֹ לְהַרְאוֹתְכֶם, אַף כָּאן לְהַנְחֹתָם עַ"יְ שָׁלִיחַ, וּמִי הוּא הַשָּׁלִיחַ? עַמּוּד הֶעָנָן;</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מסביר רש"י על «לנחתם הדרך»?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רמב"ן</a:t>
            </a:r>
          </a:p>
        </p:txBody>
      </p:sp>
      <p:sp>
        <p:nvSpPr>
          <p:cNvPr id="5" name="TextBox 4"/>
          <p:cNvSpPr txBox="1"/>
          <p:nvPr/>
        </p:nvSpPr>
        <p:spPr>
          <a:xfrm>
            <a:off x="1164463" y="2229048"/>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רמב"ן על שמות י"ג, ב'</a:t>
            </a:r>
          </a:p>
        </p:txBody>
      </p:sp>
      <p:sp>
        <p:nvSpPr>
          <p:cNvPr id="6" name="TextBox 5"/>
          <p:cNvSpPr txBox="1"/>
          <p:nvPr/>
        </p:nvSpPr>
        <p:spPr>
          <a:xfrm>
            <a:off x="1164463" y="2660848"/>
            <a:ext cx="9863074" cy="1650503"/>
          </a:xfrm>
          <a:prstGeom prst="rect">
            <a:avLst/>
          </a:prstGeom>
          <a:noFill/>
        </p:spPr>
        <p:txBody>
          <a:bodyPr wrap="square" lIns="0" rIns="0" tIns="0" bIns="0" anchor="t"/>
          <a:lstStyle/>
          <a:p>
            <a:pPr algn="r" rtl="1">
              <a:lnSpc>
                <a:spcPts val="4332"/>
              </a:lnSpc>
            </a:pPr>
            <a:r>
              <a:rPr sz="2700" b="0" i="0" lang="he-IL">
                <a:solidFill>
                  <a:srgbClr val="2C2418"/>
                </a:solidFill>
                <a:latin typeface="Noto Serif Hebrew"/>
                <a:cs typeface="Noto Serif Hebrew"/>
                <a:ea typeface="Noto Serif Hebrew"/>
              </a:rPr>
              <a:t>וְטַעַם קַדֶּשׁ לִי שֶׁיְּקַדֵּשׁ אוֹתָם מִיָּד, שֶׁתִּהְיֶה הַמִּצְוָה נוֹהֶגֶת בַּמִּדְבָּר. וְהוֹסִיפָה הַפָּרָשָׁה מִצְוֹת רַבּוֹת שֶׁיִּזְכְּרוּ הַיּוֹם וְהַחֹדֶשׁ שֶׁיִּהְיֶה אָבִיב, וְיִשְׁמְרוּ אֶת הַחֻקָּה הַזֹּאת לְמוֹעֲדָהּ, וְזֶה רֶמֶז לְעִבּוּר הַשָּׁנָה כִּי לֹא נַעֲשֶׂה פֶּסַח ...</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1</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א׳–ט״ז («קדוש בכור ומצות»).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2</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י״ז–כ״ב («הדרך אל הים»).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3</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הסבירו את המושג «מילה מנחה» והדגימו אותו משמות י״ג.</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מה דעתכם?</a:t>
            </a:r>
          </a:p>
        </p:txBody>
      </p:sp>
      <p:sp>
        <p:nvSpPr>
          <p:cNvPr id="5" name="TextBox 4"/>
          <p:cNvSpPr txBox="1"/>
          <p:nvPr/>
        </p:nvSpPr>
        <p:spPr>
          <a:xfrm>
            <a:off x="4926012" y="1905000"/>
            <a:ext cx="6213475" cy="1460500"/>
          </a:xfrm>
          <a:prstGeom prst="rect">
            <a:avLst/>
          </a:prstGeom>
          <a:noFill/>
        </p:spPr>
        <p:txBody>
          <a:bodyPr wrap="square" lIns="0" rIns="0" tIns="0" bIns="0" anchor="ctr"/>
          <a:lstStyle/>
          <a:p>
            <a:pPr algn="r" rtl="1">
              <a:lnSpc>
                <a:spcPts val="3105"/>
              </a:lnSpc>
            </a:pPr>
            <a:r>
              <a:rPr sz="2300" b="0" i="0" lang="he-IL">
                <a:solidFill>
                  <a:srgbClr val="2C2418"/>
                </a:solidFill>
                <a:latin typeface="David Libre"/>
                <a:cs typeface="David Libre"/>
                <a:ea typeface="David Libre"/>
              </a:rPr>
              <a:t>מה לדעתכם המסר המרכזי של שמות י״ג?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מפת מושגים</a:t>
            </a:r>
          </a:p>
        </p:txBody>
      </p:sp>
      <p:sp>
        <p:nvSpPr>
          <p:cNvPr id="5" name="TextBox 4"/>
          <p:cNvSpPr txBox="1"/>
          <p:nvPr/>
        </p:nvSpPr>
        <p:spPr>
          <a:xfrm>
            <a:off x="4853305" y="3365500"/>
            <a:ext cx="2485390" cy="952500"/>
          </a:xfrm>
          <a:prstGeom prst="rect">
            <a:avLst/>
          </a:prstGeom>
          <a:noFill/>
        </p:spPr>
        <p:txBody>
          <a:bodyPr wrap="square" lIns="0" rIns="0" tIns="0" bIns="0" anchor="ctr"/>
          <a:lstStyle/>
          <a:p>
            <a:pPr algn="ctr" rtl="1">
              <a:lnSpc>
                <a:spcPts val="3105"/>
              </a:lnSpc>
            </a:pPr>
            <a:r>
              <a:rPr sz="2700" b="0" i="0" lang="he-IL">
                <a:solidFill>
                  <a:srgbClr val="22403A"/>
                </a:solidFill>
                <a:latin typeface="Bellefair"/>
                <a:cs typeface="Bellefair"/>
                <a:ea typeface="Bellefair"/>
              </a:rPr>
              <a:t>קדש לי כל בכור ועמוד הענן</a:t>
            </a:r>
          </a:p>
        </p:txBody>
      </p:sp>
      <p:sp>
        <p:nvSpPr>
          <p:cNvPr id="6" name="TextBox 5"/>
          <p:cNvSpPr txBox="1"/>
          <p:nvPr/>
        </p:nvSpPr>
        <p:spPr>
          <a:xfrm>
            <a:off x="7990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קדוש בכור ומצות</a:t>
            </a:r>
          </a:p>
        </p:txBody>
      </p:sp>
      <p:sp>
        <p:nvSpPr>
          <p:cNvPr id="7" name="TextBox 6"/>
          <p:cNvSpPr txBox="1"/>
          <p:nvPr/>
        </p:nvSpPr>
        <p:spPr>
          <a:xfrm>
            <a:off x="878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הדרך אל הים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בסגנון בגרות</a:t>
            </a:r>
          </a:p>
        </p:txBody>
      </p:sp>
      <p:sp>
        <p:nvSpPr>
          <p:cNvPr id="5" name="TextBox 4"/>
          <p:cNvSpPr txBox="1"/>
          <p:nvPr/>
        </p:nvSpPr>
        <p:spPr>
          <a:xfrm>
            <a:off x="929005" y="1968500"/>
            <a:ext cx="10333990" cy="3746500"/>
          </a:xfrm>
          <a:prstGeom prst="rect">
            <a:avLst/>
          </a:prstGeom>
          <a:noFill/>
        </p:spPr>
        <p:txBody>
          <a:bodyPr wrap="square" lIns="0" rIns="0" tIns="0" bIns="0" anchor="t"/>
          <a:lstStyle/>
          <a:p>
            <a:pPr algn="r" rtl="1">
              <a:lnSpc>
                <a:spcPts val="2572"/>
              </a:lnSpc>
            </a:pPr>
            <a:r>
              <a:rPr sz="1700" b="0" i="0" lang="he-IL">
                <a:solidFill>
                  <a:srgbClr val="2C2418"/>
                </a:solidFill>
                <a:latin typeface="David Libre"/>
                <a:cs typeface="David Libre"/>
                <a:ea typeface="David Libre"/>
              </a:rPr>
              <a:t>(קיץ תש"פ (שאלון 1261))</a:t>
            </a:r>
          </a:p>
          <a:p>
            <a:pPr algn="r" rtl="1">
              <a:lnSpc>
                <a:spcPts val="2572"/>
              </a:lnSpc>
            </a:pPr>
            <a:r>
              <a:rPr sz="1700" b="0" i="0" lang="he-IL">
                <a:solidFill>
                  <a:srgbClr val="2C2418"/>
                </a:solidFill>
                <a:latin typeface="David Libre"/>
                <a:cs typeface="David Libre"/>
                <a:ea typeface="David Libre"/>
              </a:rPr>
              <a:t>4. קרא שמות, פרק י"ג, פסוקים י"ז-כ"ב ושמות, פרק י"ד, פסוקים א'-ד'.</a:t>
            </a:r>
          </a:p>
          <a:p>
            <a:pPr algn="r" rtl="1">
              <a:lnSpc>
                <a:spcPts val="2572"/>
              </a:lnSpc>
            </a:pPr>
            <a:r>
              <a:rPr sz="1700" b="0" i="0" lang="he-IL">
                <a:solidFill>
                  <a:srgbClr val="2C2418"/>
                </a:solidFill>
                <a:latin typeface="David Libre"/>
                <a:cs typeface="David Libre"/>
                <a:ea typeface="David Libre"/>
              </a:rPr>
              <a:t>א. על פי פרק י"ג, פסוקים י"ז-י"ח ועל פי פסוקים כ"א-כ"ב, הסבר באילו דרכים אלוהים מגן על בני ישראל במסע ממצרים לארץ כנען.</a:t>
            </a:r>
          </a:p>
          <a:p>
            <a:pPr algn="r" rtl="1">
              <a:lnSpc>
                <a:spcPts val="2572"/>
              </a:lnSpc>
            </a:pPr>
            <a:r>
              <a:rPr sz="1700" b="0" i="0" lang="he-IL">
                <a:solidFill>
                  <a:srgbClr val="2C2418"/>
                </a:solidFill>
                <a:latin typeface="David Libre"/>
                <a:cs typeface="David Libre"/>
                <a:ea typeface="David Libre"/>
              </a:rPr>
              <a:t>ב. קרא שמות, פרק י"ד, פסוקים א'-ד'.</a:t>
            </a:r>
          </a:p>
          <a:p>
            <a:pPr algn="r" rtl="1">
              <a:lnSpc>
                <a:spcPts val="2572"/>
              </a:lnSpc>
            </a:pPr>
            <a:r>
              <a:rPr sz="1700" b="0" i="0" lang="he-IL">
                <a:solidFill>
                  <a:srgbClr val="2C2418"/>
                </a:solidFill>
                <a:latin typeface="David Libre"/>
                <a:cs typeface="David Libre"/>
                <a:ea typeface="David Libre"/>
              </a:rPr>
              <a:t>על פי פסוק ב', ה' מצווה על בני ישראל לחזור מקצה מדבר סיני ולחנות בין המקום שבו המצרים חונים ובין הים, וכך מעמיד אותם בסכנה.</a:t>
            </a:r>
          </a:p>
          <a:p>
            <a:pPr algn="r" rtl="1">
              <a:lnSpc>
                <a:spcPts val="2572"/>
              </a:lnSpc>
            </a:pPr>
            <a:r>
              <a:rPr sz="1700" b="0" i="0" lang="he-IL">
                <a:solidFill>
                  <a:srgbClr val="2C2418"/>
                </a:solidFill>
                <a:latin typeface="David Libre"/>
                <a:cs typeface="David Libre"/>
                <a:ea typeface="David Libre"/>
              </a:rPr>
              <a:t>על פי פסוקים ג'-ד', הסבר מדוע העמיד ה' את בני ישראל בסכנה.</a:t>
            </a:r>
          </a:p>
          <a:p>
            <a:pPr algn="r" rtl="1">
              <a:lnSpc>
                <a:spcPts val="2572"/>
              </a:lnSpc>
            </a:pPr>
            <a:r>
              <a:rPr sz="1700" b="0" i="0" lang="he-IL">
                <a:solidFill>
                  <a:srgbClr val="2C2418"/>
                </a:solidFill>
                <a:latin typeface="David Libre"/>
                <a:cs typeface="David Libre"/>
                <a:ea typeface="David Libre"/>
              </a:rPr>
              <a:t>ג. קרא שמות, פרק י"ג, פסוק י"ט וגם בראשית, פרק נ', פסוקים כ"ד-כ"ה ואת הקטע שלפניך מתוך הצוואה של בנימין זאב הרצל.</a:t>
            </a:r>
          </a:p>
          <a:p>
            <a:pPr algn="r" rtl="1">
              <a:lnSpc>
                <a:spcPts val="2572"/>
              </a:lnSpc>
            </a:pPr>
            <a:r>
              <a:rPr sz="1700" b="0" i="0" lang="he-IL">
                <a:solidFill>
                  <a:srgbClr val="2C2418"/>
                </a:solidFill>
                <a:latin typeface="David Libre"/>
                <a:cs typeface="David Libre"/>
                <a:ea typeface="David Libre"/>
              </a:rPr>
              <a:t>"משאלתי להיקבר [...] על יד אבי [בווינה] ולשכב שם עד שהעם היהודי יעלה את גופתי לארץ-ישראל [...]"</a:t>
            </a:r>
          </a:p>
          <a:p>
            <a:pPr algn="r" rtl="1">
              <a:lnSpc>
                <a:spcPts val="2572"/>
              </a:lnSpc>
            </a:pPr>
            <a:r>
              <a:rPr sz="1700" b="0" i="0" lang="he-IL">
                <a:solidFill>
                  <a:srgbClr val="2C2418"/>
                </a:solidFill>
                <a:latin typeface="David Libre"/>
                <a:cs typeface="David Libre"/>
                <a:ea typeface="David Libre"/>
              </a:rPr>
              <a:t>(על המשמר, 31.7.1949, מתוך: http://jpress.org.il)</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1</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א׳–ט״ז («קדוש בכור ומצות»).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האל מצווה על קידוש כל בכור: ״קדש לי כל בכור פטר כל רחם בבני ישראל באדם ובבהמה לי הוא״. הבכורות ניצלו במכה האחרונה, ולכן הם שייכים לאל.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2</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י״ז–כ״ב («הדרך אל הים»).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פרעה שולח את העם, והאל לא נחה אותם ״דרך ארץ פלשתים כי קרוב הוא״. הנימוק: ״פן ינחם העם בראתם מלחמה ושבו מצרימה״. האל מנהיג אותם ״דרך המדבר ים סוף״.</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3</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הסבירו את המושג «מילה מנחה» והדגימו אותו משמות י״ג.</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(1/2)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שאלה 4</a:t>
            </a:r>
          </a:p>
          <a:p>
            <a:pPr algn="r" rtl="1">
              <a:lnSpc>
                <a:spcPts val="2850"/>
              </a:lnSpc>
            </a:pPr>
            <a:r>
              <a:rPr sz="1900" b="0" i="0" lang="he-IL">
                <a:solidFill>
                  <a:srgbClr val="2C2418"/>
                </a:solidFill>
                <a:latin typeface="David Libre"/>
                <a:cs typeface="David Libre"/>
                <a:ea typeface="David Libre"/>
              </a:rPr>
              <a:t>סעיף א'</a:t>
            </a:r>
          </a:p>
          <a:p>
            <a:pPr algn="r" rtl="1">
              <a:lnSpc>
                <a:spcPts val="2850"/>
              </a:lnSpc>
            </a:pPr>
            <a:r>
              <a:rPr sz="1900" b="0" i="0" lang="he-IL">
                <a:solidFill>
                  <a:srgbClr val="2C2418"/>
                </a:solidFill>
                <a:latin typeface="David Libre"/>
                <a:cs typeface="David Libre"/>
                <a:ea typeface="David Libre"/>
              </a:rPr>
              <a:t>הדרכים בהם ה' מגן על בני ישראל במסע ממצרים לארץ כנען:</a:t>
            </a:r>
          </a:p>
          <a:p>
            <a:pPr algn="r" rtl="1">
              <a:lnSpc>
                <a:spcPts val="2850"/>
              </a:lnSpc>
            </a:pPr>
            <a:r>
              <a:rPr sz="1900" b="0" i="0" lang="he-IL">
                <a:solidFill>
                  <a:srgbClr val="2C2418"/>
                </a:solidFill>
                <a:latin typeface="David Libre"/>
                <a:cs typeface="David Libre"/>
                <a:ea typeface="David Libre"/>
              </a:rPr>
              <a:t>על פי פרק י"ג, י"ז-י"ח – ה' מוביל את העם בדרך ארוכה לכנען, כדי שלא יעברו דרך ערי פלישתים. זאת כדי למנוע מלחמה בין ישראל לפלישתים, בזמן שהעם עוד לא ערוך להילחם באויבים.</a:t>
            </a:r>
          </a:p>
          <a:p>
            <a:pPr algn="r" rtl="1">
              <a:lnSpc>
                <a:spcPts val="2850"/>
              </a:lnSpc>
            </a:pPr>
            <a:r>
              <a:rPr sz="1900" b="0" i="0" lang="he-IL">
                <a:solidFill>
                  <a:srgbClr val="2C2418"/>
                </a:solidFill>
                <a:latin typeface="David Libre"/>
                <a:cs typeface="David Libre"/>
                <a:ea typeface="David Libre"/>
              </a:rPr>
              <a:t>על פי פסוקים כ"א-כ"ב – ה' מלווה את העם במסעותיו: בשעות היום, עמוד ענן הולך לפני המחנה, לכוונו בדרך. ובשעות הלילה עמוד אש, להאיר את דרכו של העם.</a:t>
            </a:r>
          </a:p>
          <a:p>
            <a:pPr algn="r" rtl="1">
              <a:lnSpc>
                <a:spcPts val="2850"/>
              </a:lnSpc>
            </a:pPr>
            <a:r>
              <a:rPr sz="1900" b="0" i="0" lang="he-IL">
                <a:solidFill>
                  <a:srgbClr val="2C2418"/>
                </a:solidFill>
                <a:latin typeface="David Libre"/>
                <a:cs typeface="David Libre"/>
                <a:ea typeface="David Libre"/>
              </a:rPr>
              <a:t>סעיף ב'</a:t>
            </a:r>
          </a:p>
          <a:p>
            <a:pPr algn="r" rtl="1">
              <a:lnSpc>
                <a:spcPts val="2850"/>
              </a:lnSpc>
            </a:pPr>
            <a:r>
              <a:rPr sz="1900" b="0" i="0" lang="he-IL">
                <a:solidFill>
                  <a:srgbClr val="2C2418"/>
                </a:solidFill>
                <a:latin typeface="David Libre"/>
                <a:cs typeface="David Libre"/>
                <a:ea typeface="David Libre"/>
              </a:rPr>
              <a:t>ה' העמיד את בני ישראל בסכנה, כדי להטעות את פרעה ולגרום לו לחשוב שהם מבולבלים ותועים בדרך. פרעה יהיה משוכנע שיוכל ללכוד את העם וירדוף אחריו כדי להחזירו למצרים, וה' יכה בו ובצבאו בכוח גדול (שכולם יכירו בה' ובכוחו).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(2/2)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סעיף ג'</a:t>
            </a:r>
          </a:p>
          <a:p>
            <a:pPr algn="r" rtl="1">
              <a:lnSpc>
                <a:spcPts val="2850"/>
              </a:lnSpc>
            </a:pPr>
            <a:r>
              <a:rPr sz="1900" b="0" i="0" lang="he-IL">
                <a:solidFill>
                  <a:srgbClr val="2C2418"/>
                </a:solidFill>
                <a:latin typeface="David Libre"/>
                <a:cs typeface="David Libre"/>
                <a:ea typeface="David Libre"/>
              </a:rPr>
              <a:t>(1) המשותף לבקשה של הרצל ולבקשה של יוסף – להיקבר בארץ ישראל. שעצמותיהם יילקחו לקבורה בארץ, ממקום קבורתם בארץ זרה.</a:t>
            </a:r>
          </a:p>
          <a:p>
            <a:pPr algn="r" rtl="1">
              <a:lnSpc>
                <a:spcPts val="2850"/>
              </a:lnSpc>
            </a:pPr>
            <a:r>
              <a:rPr sz="1900" b="0" i="0" lang="he-IL">
                <a:solidFill>
                  <a:srgbClr val="2C2418"/>
                </a:solidFill>
                <a:latin typeface="David Libre"/>
                <a:cs typeface="David Libre"/>
                <a:ea typeface="David Libre"/>
              </a:rPr>
              <a:t>ביסוס: בראשית נ', כ"ה: "...והעליתם את עצמותי מזה".</a:t>
            </a:r>
          </a:p>
          <a:p>
            <a:pPr algn="r" rtl="1">
              <a:lnSpc>
                <a:spcPts val="2850"/>
              </a:lnSpc>
            </a:pPr>
            <a:r>
              <a:rPr sz="1900" b="0" i="0" lang="he-IL">
                <a:solidFill>
                  <a:srgbClr val="2C2418"/>
                </a:solidFill>
                <a:latin typeface="David Libre"/>
                <a:cs typeface="David Libre"/>
                <a:ea typeface="David Libre"/>
              </a:rPr>
              <a:t>הצוואה של הרצל: "משאלתי... עד שהעם היהודי יעלה את גופתי לארץ ישראל".</a:t>
            </a:r>
          </a:p>
          <a:p>
            <a:pPr algn="r" rtl="1">
              <a:lnSpc>
                <a:spcPts val="2850"/>
              </a:lnSpc>
            </a:pPr>
            <a:r>
              <a:rPr sz="1900" b="0" i="0" lang="he-IL">
                <a:solidFill>
                  <a:srgbClr val="2C2418"/>
                </a:solidFill>
                <a:latin typeface="David Libre"/>
                <a:cs typeface="David Libre"/>
                <a:ea typeface="David Libre"/>
              </a:rPr>
              <a:t>(2) הביטוי בפרק י"ג "פקוד יפקוד" נועד לרמוז על ההצלחה הצפויה של המסע ממצרים לארץ כנען:</a:t>
            </a:r>
          </a:p>
          <a:p>
            <a:pPr algn="r" rtl="1">
              <a:lnSpc>
                <a:spcPts val="2850"/>
              </a:lnSpc>
            </a:pPr>
            <a:r>
              <a:rPr sz="1900" b="0" i="0" lang="he-IL">
                <a:solidFill>
                  <a:srgbClr val="2C2418"/>
                </a:solidFill>
                <a:latin typeface="David Libre"/>
                <a:cs typeface="David Libre"/>
                <a:ea typeface="David Libre"/>
              </a:rPr>
              <a:t>בבראשית פרק נ', יוסף חוזר על ביטוי זה פעמיים, מתוך כוונה לעתיד לבוא: כאשר ה' יזכור את בני ישראל ויוציאם מארץ מצרים, הוא מבקש מהם להעלות עצמותיו לארץ. החזרה על ביטוי זה בספר שמות, מעידה שאכן הדבר קורה וה' זוכר את עמו ומוציאם מארץ מצרים, ועתה משה לוקח את עצמות יוסף לקבורה בארץ ישראל. יש בזה התגשמות ההבטחה ורמז להצלחה הצפויה במסע ממצרים לכנען.</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קדש לי כל בכור ועמוד הענן – שאלון 1261</dc:title>
  <dc:subject/>
  <dc:creator/>
  <cp:keywords/>
  <dc:description/>
  <cp:lastModifiedBy/>
  <cp:revision>1</cp:revision>
  <dcterms:created xsi:type="dcterms:W3CDTF">2013-01-27T09:14:16Z</dcterms:created>
  <dcterms:modified xsi:type="dcterms:W3CDTF">2013-01-27T09:15:58Z</dcterms:modified>
  <cp:category/>
</cp:coreProperties>
</file>