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460500"/>
            <a:ext cx="5886450" cy="444500"/>
          </a:xfrm>
          <a:prstGeom prst="rect">
            <a:avLst/>
          </a:prstGeom>
          <a:noFill/>
        </p:spPr>
        <p:txBody>
          <a:bodyPr wrap="square" lIns="0" rIns="0" tIns="0" bIns="0" anchor="t"/>
          <a:lstStyle/>
          <a:p>
            <a:pPr algn="r" rtl="1">
              <a:lnSpc>
                <a:spcPts val="3500"/>
              </a:lnSpc>
            </a:pPr>
            <a:r>
              <a:rPr sz="2400" b="1" i="0" lang="he-IL">
                <a:solidFill>
                  <a:srgbClr val="E76F51"/>
                </a:solidFill>
                <a:latin typeface="Miriam Libre"/>
                <a:cs typeface="Miriam Libre"/>
                <a:ea typeface="Miriam Libre"/>
              </a:rPr>
              <a:t>שמות י״ד</a:t>
            </a:r>
          </a:p>
        </p:txBody>
      </p:sp>
      <p:sp>
        <p:nvSpPr>
          <p:cNvPr id="4" name="TextBox 3"/>
          <p:cNvSpPr txBox="1"/>
          <p:nvPr/>
        </p:nvSpPr>
        <p:spPr>
          <a:xfrm>
            <a:off x="5629275" y="1905000"/>
            <a:ext cx="5886450" cy="2413000"/>
          </a:xfrm>
          <a:prstGeom prst="rect">
            <a:avLst/>
          </a:prstGeom>
          <a:noFill/>
        </p:spPr>
        <p:txBody>
          <a:bodyPr wrap="square" lIns="0" rIns="0" tIns="0" bIns="0" anchor="ctr"/>
          <a:lstStyle/>
          <a:p>
            <a:pPr algn="r" rtl="1">
              <a:lnSpc>
                <a:spcPts val="7020"/>
              </a:lnSpc>
            </a:pPr>
            <a:r>
              <a:rPr sz="6500" b="1" i="0" lang="he-IL">
                <a:solidFill>
                  <a:srgbClr val="1D3557"/>
                </a:solidFill>
                <a:latin typeface="Miriam Libre"/>
                <a:cs typeface="Miriam Libre"/>
                <a:ea typeface="Miriam Libre"/>
              </a:rPr>
              <a:t>קריעת ים סוף</a:t>
            </a:r>
          </a:p>
        </p:txBody>
      </p:sp>
      <p:sp>
        <p:nvSpPr>
          <p:cNvPr id="5" name="TextBox 4"/>
          <p:cNvSpPr txBox="1"/>
          <p:nvPr/>
        </p:nvSpPr>
        <p:spPr>
          <a:xfrm>
            <a:off x="9378031" y="4318000"/>
            <a:ext cx="1888978" cy="406400"/>
          </a:xfrm>
          <a:prstGeom prst="rect">
            <a:avLst/>
          </a:prstGeom>
          <a:noFill/>
        </p:spPr>
        <p:txBody>
          <a:bodyPr wrap="square" lIns="0" rIns="0" tIns="0" bIns="0" anchor="t"/>
          <a:lstStyle/>
          <a:p>
            <a:pPr algn="r" rtl="1">
              <a:lnSpc>
                <a:spcPts val="3200"/>
              </a:lnSpc>
            </a:pPr>
            <a:r>
              <a:rPr sz="2100" b="0" i="0" lang="he-IL">
                <a:solidFill>
                  <a:srgbClr val="F1E3C3"/>
                </a:solidFill>
                <a:latin typeface="Assistant"/>
                <a:cs typeface="Assistant"/>
                <a:ea typeface="Assistant"/>
              </a:rPr>
              <a:t>שאלון 1261 · שמות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מטרות השיעור</a:t>
            </a:r>
          </a:p>
        </p:txBody>
      </p:sp>
      <p:sp>
        <p:nvSpPr>
          <p:cNvPr id="5" name="TextBox 4"/>
          <p:cNvSpPr txBox="1"/>
          <p:nvPr/>
        </p:nvSpPr>
        <p:spPr>
          <a:xfrm rot="18900000">
            <a:off x="10561435" y="16968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1</a:t>
            </a:r>
          </a:p>
        </p:txBody>
      </p:sp>
      <p:sp>
        <p:nvSpPr>
          <p:cNvPr id="6" name="TextBox 5"/>
          <p:cNvSpPr txBox="1"/>
          <p:nvPr/>
        </p:nvSpPr>
        <p:spPr>
          <a:xfrm>
            <a:off x="4867021" y="17653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נכיר את הסיפור «קריעת ים סוף» (שמות י״ד) ואת הדמויות בו</a:t>
            </a:r>
          </a:p>
        </p:txBody>
      </p:sp>
      <p:sp>
        <p:nvSpPr>
          <p:cNvPr id="7" name="TextBox 6"/>
          <p:cNvSpPr txBox="1"/>
          <p:nvPr/>
        </p:nvSpPr>
        <p:spPr>
          <a:xfrm rot="18900000">
            <a:off x="10561435" y="28652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2</a:t>
            </a:r>
          </a:p>
        </p:txBody>
      </p:sp>
      <p:sp>
        <p:nvSpPr>
          <p:cNvPr id="8" name="TextBox 7"/>
          <p:cNvSpPr txBox="1"/>
          <p:nvPr/>
        </p:nvSpPr>
        <p:spPr>
          <a:xfrm>
            <a:off x="4867021" y="29337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נבחן כיצד הסיפור מבטא את התמה «שמות»</a:t>
            </a:r>
          </a:p>
        </p:txBody>
      </p:sp>
      <p:sp>
        <p:nvSpPr>
          <p:cNvPr id="9" name="TextBox 8"/>
          <p:cNvSpPr txBox="1"/>
          <p:nvPr/>
        </p:nvSpPr>
        <p:spPr>
          <a:xfrm rot="18900000">
            <a:off x="10561435" y="40336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3</a:t>
            </a:r>
          </a:p>
        </p:txBody>
      </p:sp>
      <p:sp>
        <p:nvSpPr>
          <p:cNvPr id="10" name="TextBox 9"/>
          <p:cNvSpPr txBox="1"/>
          <p:nvPr/>
        </p:nvSpPr>
        <p:spPr>
          <a:xfrm>
            <a:off x="4867021" y="41021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נקרא פסוקי מפתח ונעמיק בפירוש רש"י ומלבי"ם</a:t>
            </a:r>
          </a:p>
        </p:txBody>
      </p:sp>
      <p:sp>
        <p:nvSpPr>
          <p:cNvPr id="11" name="TextBox 10"/>
          <p:cNvSpPr txBox="1"/>
          <p:nvPr/>
        </p:nvSpPr>
        <p:spPr>
          <a:xfrm rot="18900000">
            <a:off x="10561435" y="52020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4</a:t>
            </a:r>
          </a:p>
        </p:txBody>
      </p:sp>
      <p:sp>
        <p:nvSpPr>
          <p:cNvPr id="12" name="TextBox 11"/>
          <p:cNvSpPr txBox="1"/>
          <p:nvPr/>
        </p:nvSpPr>
        <p:spPr>
          <a:xfrm>
            <a:off x="4867021" y="52705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הדמויות בסיפור</a:t>
            </a:r>
          </a:p>
        </p:txBody>
      </p:sp>
      <p:sp>
        <p:nvSpPr>
          <p:cNvPr id="5" name="TextBox 4"/>
          <p:cNvSpPr txBox="1"/>
          <p:nvPr/>
        </p:nvSpPr>
        <p:spPr>
          <a:xfrm>
            <a:off x="6413246" y="19240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משה</a:t>
            </a:r>
          </a:p>
        </p:txBody>
      </p:sp>
      <p:sp>
        <p:nvSpPr>
          <p:cNvPr id="6" name="TextBox 5"/>
          <p:cNvSpPr txBox="1"/>
          <p:nvPr/>
        </p:nvSpPr>
        <p:spPr>
          <a:xfrm>
            <a:off x="6413246" y="2482850"/>
            <a:ext cx="4813808" cy="35941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משה מרגיע: ״אל תיראו התיצבו וראו את ישועת ה׳...</a:t>
            </a:r>
          </a:p>
        </p:txBody>
      </p:sp>
      <p:sp>
        <p:nvSpPr>
          <p:cNvPr id="7" name="TextBox 6"/>
          <p:cNvSpPr txBox="1"/>
          <p:nvPr/>
        </p:nvSpPr>
        <p:spPr>
          <a:xfrm>
            <a:off x="964946" y="19240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פרעה</a:t>
            </a:r>
          </a:p>
        </p:txBody>
      </p:sp>
      <p:sp>
        <p:nvSpPr>
          <p:cNvPr id="8" name="TextBox 7"/>
          <p:cNvSpPr txBox="1"/>
          <p:nvPr/>
        </p:nvSpPr>
        <p:spPr>
          <a:xfrm>
            <a:off x="964946" y="2482850"/>
            <a:ext cx="4813808" cy="35941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פרעה רודף אחרי בני ישראל והעם מפחד: ״המבלי אין קברים במצרים״.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רצף האירועים</a:t>
            </a:r>
          </a:p>
        </p:txBody>
      </p:sp>
      <p:sp>
        <p:nvSpPr>
          <p:cNvPr id="5" name="TextBox 4"/>
          <p:cNvSpPr txBox="1"/>
          <p:nvPr/>
        </p:nvSpPr>
        <p:spPr>
          <a:xfrm>
            <a:off x="9910762"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פרעה רודף אחרי בני ישראל והעם מפחד: ״המבלי אין קברים במצרים״.</a:t>
            </a:r>
          </a:p>
        </p:txBody>
      </p:sp>
      <p:sp>
        <p:nvSpPr>
          <p:cNvPr id="7" name="TextBox 6"/>
          <p:cNvSpPr txBox="1"/>
          <p:nvPr/>
        </p:nvSpPr>
        <p:spPr>
          <a:xfrm>
            <a:off x="7189787"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משה: ״ה׳ ילחם לכם ואתם תחרישון״.</a:t>
            </a:r>
          </a:p>
        </p:txBody>
      </p:sp>
      <p:sp>
        <p:nvSpPr>
          <p:cNvPr id="9" name="TextBox 8"/>
          <p:cNvSpPr txBox="1"/>
          <p:nvPr/>
        </p:nvSpPr>
        <p:spPr>
          <a:xfrm>
            <a:off x="4468812"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הים נקרע וישראל עוברים ביבשה, והמצרים טובעים.</a:t>
            </a:r>
          </a:p>
        </p:txBody>
      </p:sp>
      <p:sp>
        <p:nvSpPr>
          <p:cNvPr id="11" name="TextBox 10"/>
          <p:cNvSpPr txBox="1"/>
          <p:nvPr/>
        </p:nvSpPr>
        <p:spPr>
          <a:xfrm>
            <a:off x="1747837"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4</a:t>
            </a:r>
          </a:p>
        </p:txBody>
      </p:sp>
      <p:sp>
        <p:nvSpPr>
          <p:cNvPr id="12" name="TextBox 11"/>
          <p:cNvSpPr txBox="1"/>
          <p:nvPr/>
        </p:nvSpPr>
        <p:spPr>
          <a:xfrm>
            <a:off x="914098"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״ויאמינו בה׳ ובמשה עבדו״.</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שמות י"ד, א'</a:t>
            </a:r>
          </a:p>
        </p:txBody>
      </p:sp>
      <p:sp>
        <p:nvSpPr>
          <p:cNvPr id="5" name="TextBox 4"/>
          <p:cNvSpPr txBox="1"/>
          <p:nvPr/>
        </p:nvSpPr>
        <p:spPr>
          <a:xfrm>
            <a:off x="1079436" y="3036887"/>
            <a:ext cx="10033127" cy="911225"/>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וַיְדַבֵּר ה' אֶל־מֹשֶׁה לֵּאמֹר</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האל מורה למשה לשוב ולחנות ״לפני פי החירות בין מגדל ובין הים לפני בעל צפון״, כדי שפרעה יחשוב שהם ״נבכים״ במדבר ״וחזקתי…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שמות י"ד, ט"ו</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1D3557"/>
                </a:solidFill>
                <a:latin typeface="Frank Ruhl Libre"/>
                <a:cs typeface="Frank Ruhl Libre"/>
                <a:ea typeface="Frank Ruhl Libre"/>
              </a:rPr>
              <a:t>וַיֹּאמֶר ה' אֶל־מֹשֶׁה </a:t>
            </a:r>
            <a:r>
              <a:rPr sz="4100" b="1" i="0" lang="he-IL">
                <a:solidFill>
                  <a:srgbClr val="C1440E"/>
                </a:solidFill>
                <a:latin typeface="Frank Ruhl Libre"/>
                <a:cs typeface="Frank Ruhl Libre"/>
                <a:ea typeface="Frank Ruhl Libre"/>
              </a:rPr>
              <a:t>מַה־תִּצְעַק אֵלָי דַּבֵּר אֶל־בְּנֵי־יִשְׂרָאֵל</a:t>
            </a:r>
            <a:r>
              <a:rPr sz="4100" b="0" i="0" lang="he-IL">
                <a:solidFill>
                  <a:srgbClr val="1D3557"/>
                </a:solidFill>
                <a:latin typeface="Frank Ruhl Libre"/>
                <a:cs typeface="Frank Ruhl Libre"/>
                <a:ea typeface="Frank Ruhl Libre"/>
              </a:rPr>
              <a:t> וְיִסָּעוּ</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האל אומר למשה ״מה תצעק אלי דבר אל בני ישראל ויסעו״, ומורה לו להרים את המטה ולנטות את ידו על הים כדי…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שמות י"ד, כ"ו</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וַיֹּאמֶר ה' אֶל־מֹשֶׁה נְטֵה</a:t>
            </a:r>
            <a:r>
              <a:rPr sz="4100" b="0" i="0" lang="he-IL">
                <a:solidFill>
                  <a:srgbClr val="1D3557"/>
                </a:solidFill>
                <a:latin typeface="Frank Ruhl Libre"/>
                <a:cs typeface="Frank Ruhl Libre"/>
                <a:ea typeface="Frank Ruhl Libre"/>
              </a:rPr>
              <a:t> אֶת־יָדְךָ עַל־הַיָּם וְיָשֻׁבוּ הַמַּיִם עַל־מִצְרַיִם עַל־רִכְבּוֹ וְעַל־פָּרָשָׁיו</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האל אומר למשה לנטות את ידו על הים, ״וישב הים לפנות בקר לאיתנו ומצרים נסים לקראתו וינער ה׳ את מצרים בתוך הים״.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שמות י"ד, ב'</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1D3557"/>
                </a:solidFill>
                <a:latin typeface="Frank Ruhl Libre"/>
                <a:cs typeface="Frank Ruhl Libre"/>
                <a:ea typeface="Frank Ruhl Libre"/>
              </a:rPr>
              <a:t>דַּבֵּר אֶל־בְּנֵי יִשְׂרָאֵל וְיָשֻׁבוּ וְיַחֲנוּ לִפְנֵי פִּי הַחִירֹת </a:t>
            </a:r>
            <a:r>
              <a:rPr sz="4100" b="1" i="0" lang="he-IL">
                <a:solidFill>
                  <a:srgbClr val="C1440E"/>
                </a:solidFill>
                <a:latin typeface="Frank Ruhl Libre"/>
                <a:cs typeface="Frank Ruhl Libre"/>
                <a:ea typeface="Frank Ruhl Libre"/>
              </a:rPr>
              <a:t>בֵּין מִגְדֹּל וּבֵין הַיָּם</a:t>
            </a:r>
            <a:r>
              <a:rPr sz="4100" b="0" i="0" lang="he-IL">
                <a:solidFill>
                  <a:srgbClr val="1D3557"/>
                </a:solidFill>
                <a:latin typeface="Frank Ruhl Libre"/>
                <a:cs typeface="Frank Ruhl Libre"/>
                <a:ea typeface="Frank Ruhl Libre"/>
              </a:rPr>
              <a:t> לִפְנֵי בַּעַל צְפֹן נִכְחוֹ תַחֲנוּ עַל־הַיָּם</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האל מורה למשה לשוב ולחנות ״לפני פי החירות בין מגדל ובין הים לפני בעל צפון״, כדי שפרעה יחשוב שהם ״נבכים״ במדבר ״וחזקתי…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וישבו המים</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שֶׁזְּקוּפִין וְעוֹמְדִים כְּחוֹמָה, יָשׁוּבוּ לִמְקוֹמָם וִיכַסּוּ עַל מִצְרַיִם.</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מילה מנחה</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קורבנות</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מתנה מן החי או מן הצומח שמביא אדם למקדש לכבוד האל.</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תיאופניה</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התגלות האל-(=תיאופניה)- התגלות האל לאדם.</a:t>
            </a:r>
          </a:p>
        </p:txBody>
      </p:sp>
      <p:sp>
        <p:nvSpPr>
          <p:cNvPr id="13" name="TextBox 12"/>
          <p:cNvSpPr txBox="1"/>
          <p:nvPr/>
        </p:nvSpPr>
        <p:spPr>
          <a:xfrm>
            <a:off x="4545901" y="427990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התגלות האל</a:t>
            </a:r>
          </a:p>
        </p:txBody>
      </p:sp>
      <p:sp>
        <p:nvSpPr>
          <p:cNvPr id="14" name="TextBox 13"/>
          <p:cNvSpPr txBox="1"/>
          <p:nvPr/>
        </p:nvSpPr>
        <p:spPr>
          <a:xfrm>
            <a:off x="4545901" y="474980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האלוהים הוא יישות מופשטת, הבוחרת להתגלות לנביאיו ולנבחריו בלבד.</a:t>
            </a:r>
          </a:p>
        </p:txBody>
      </p:sp>
      <p:sp>
        <p:nvSpPr>
          <p:cNvPr id="15" name="TextBox 14"/>
          <p:cNvSpPr txBox="1"/>
          <p:nvPr/>
        </p:nvSpPr>
        <p:spPr>
          <a:xfrm>
            <a:off x="926401" y="427990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קושי</a:t>
            </a:r>
          </a:p>
        </p:txBody>
      </p:sp>
      <p:sp>
        <p:nvSpPr>
          <p:cNvPr id="16" name="TextBox 15"/>
          <p:cNvSpPr txBox="1"/>
          <p:nvPr/>
        </p:nvSpPr>
        <p:spPr>
          <a:xfrm>
            <a:off x="926401" y="474980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סתירה רעיונית או לשונית בין שני פסוקים בקטע או בין פסוקים בקטעים מרוחקים זה לזה.</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רש"י</a:t>
            </a:r>
          </a:p>
        </p:txBody>
      </p:sp>
      <p:sp>
        <p:nvSpPr>
          <p:cNvPr id="5" name="TextBox 4"/>
          <p:cNvSpPr txBox="1"/>
          <p:nvPr/>
        </p:nvSpPr>
        <p:spPr>
          <a:xfrm>
            <a:off x="1162939" y="2076450"/>
            <a:ext cx="9967722" cy="304800"/>
          </a:xfrm>
          <a:prstGeom prst="rect">
            <a:avLst/>
          </a:prstGeom>
          <a:noFill/>
        </p:spPr>
        <p:txBody>
          <a:bodyPr wrap="square" lIns="0" rIns="0" tIns="0" bIns="0" anchor="t"/>
          <a:lstStyle/>
          <a:p>
            <a:pPr algn="r" rtl="1">
              <a:lnSpc>
                <a:spcPts val="2400"/>
              </a:lnSpc>
            </a:pPr>
            <a:r>
              <a:rPr sz="1700" b="1" i="0" lang="he-IL">
                <a:solidFill>
                  <a:srgbClr val="2A9D8F"/>
                </a:solidFill>
                <a:latin typeface="Miriam Libre"/>
                <a:cs typeface="Miriam Libre"/>
                <a:ea typeface="Miriam Libre"/>
              </a:rPr>
              <a:t>רש"י על שמות י"ד, ט"ו</a:t>
            </a:r>
          </a:p>
        </p:txBody>
      </p:sp>
      <p:sp>
        <p:nvSpPr>
          <p:cNvPr id="6" name="TextBox 5"/>
          <p:cNvSpPr txBox="1"/>
          <p:nvPr/>
        </p:nvSpPr>
        <p:spPr>
          <a:xfrm>
            <a:off x="1162939" y="2508250"/>
            <a:ext cx="9967722" cy="1828800"/>
          </a:xfrm>
          <a:prstGeom prst="rect">
            <a:avLst/>
          </a:prstGeom>
          <a:noFill/>
        </p:spPr>
        <p:txBody>
          <a:bodyPr wrap="square" lIns="0" rIns="0" tIns="0" bIns="0" anchor="t"/>
          <a:lstStyle/>
          <a:p>
            <a:pPr algn="r" rtl="1">
              <a:lnSpc>
                <a:spcPts val="4800"/>
              </a:lnSpc>
            </a:pPr>
            <a:r>
              <a:rPr sz="3000" b="1" i="0" lang="he-IL">
                <a:solidFill>
                  <a:srgbClr val="C1440E"/>
                </a:solidFill>
                <a:latin typeface="Noto Serif Hebrew"/>
                <a:cs typeface="Noto Serif Hebrew"/>
                <a:ea typeface="Noto Serif Hebrew"/>
              </a:rPr>
              <a:t>דבר אל בני ישראל ויסעו</a:t>
            </a:r>
            <a:r>
              <a:rPr sz="3000" b="0" i="0" lang="he-IL">
                <a:solidFill>
                  <a:srgbClr val="1D3557"/>
                </a:solidFill>
                <a:latin typeface="Noto Serif Hebrew"/>
                <a:cs typeface="Noto Serif Hebrew"/>
                <a:ea typeface="Noto Serif Hebrew"/>
              </a:rPr>
              <a:t>. אֵין לָהֶם אֶלָּא לִסַּע, שֶׁאֵין הַיָּם עוֹמֵד בִּפְנֵיהֶם, כְּדַאי הוּא זְכוּת אֲבוֹתֵיהֶם וְהָאֱמוּנָה שֶׁהֶאֱמִינוּ בִי וְיָצְאוּ, לִקְרֹעַ לָהֶם הַיָּם (מכילתא):</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0" i="0" lang="he-IL">
                <a:solidFill>
                  <a:srgbClr val="F1E3C3"/>
                </a:solidFill>
                <a:latin typeface="Assistant"/>
                <a:cs typeface="Assistant"/>
                <a:ea typeface="Assistant"/>
              </a:rPr>
              <a:t>מה מסביר רש"י על «דבר אל בני ישראל ויסעו»?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מלבי"ם</a:t>
            </a:r>
          </a:p>
        </p:txBody>
      </p:sp>
      <p:sp>
        <p:nvSpPr>
          <p:cNvPr id="5" name="TextBox 4"/>
          <p:cNvSpPr txBox="1"/>
          <p:nvPr/>
        </p:nvSpPr>
        <p:spPr>
          <a:xfrm>
            <a:off x="1162939" y="2076450"/>
            <a:ext cx="9967722" cy="304800"/>
          </a:xfrm>
          <a:prstGeom prst="rect">
            <a:avLst/>
          </a:prstGeom>
          <a:noFill/>
        </p:spPr>
        <p:txBody>
          <a:bodyPr wrap="square" lIns="0" rIns="0" tIns="0" bIns="0" anchor="t"/>
          <a:lstStyle/>
          <a:p>
            <a:pPr algn="r" rtl="1">
              <a:lnSpc>
                <a:spcPts val="2400"/>
              </a:lnSpc>
            </a:pPr>
            <a:r>
              <a:rPr sz="1700" b="1" i="0" lang="he-IL">
                <a:solidFill>
                  <a:srgbClr val="2A9D8F"/>
                </a:solidFill>
                <a:latin typeface="Miriam Libre"/>
                <a:cs typeface="Miriam Libre"/>
                <a:ea typeface="Miriam Libre"/>
              </a:rPr>
              <a:t>מלבי"ם על שמות י"ד, כ"ו</a:t>
            </a:r>
          </a:p>
        </p:txBody>
      </p:sp>
      <p:sp>
        <p:nvSpPr>
          <p:cNvPr id="6" name="TextBox 5"/>
          <p:cNvSpPr txBox="1"/>
          <p:nvPr/>
        </p:nvSpPr>
        <p:spPr>
          <a:xfrm>
            <a:off x="1162939" y="2508250"/>
            <a:ext cx="9967722" cy="1828800"/>
          </a:xfrm>
          <a:prstGeom prst="rect">
            <a:avLst/>
          </a:prstGeom>
          <a:noFill/>
        </p:spPr>
        <p:txBody>
          <a:bodyPr wrap="square" lIns="0" rIns="0" tIns="0" bIns="0" anchor="t"/>
          <a:lstStyle/>
          <a:p>
            <a:pPr algn="r" rtl="1">
              <a:lnSpc>
                <a:spcPts val="4800"/>
              </a:lnSpc>
            </a:pPr>
            <a:r>
              <a:rPr sz="3000" b="1" i="0" lang="he-IL">
                <a:solidFill>
                  <a:srgbClr val="C1440E"/>
                </a:solidFill>
                <a:latin typeface="Noto Serif Hebrew"/>
                <a:cs typeface="Noto Serif Hebrew"/>
                <a:ea typeface="Noto Serif Hebrew"/>
              </a:rPr>
              <a:t>ויאמר ה' נטה ידך</a:t>
            </a:r>
            <a:r>
              <a:rPr sz="3000" b="0" i="0" lang="he-IL">
                <a:solidFill>
                  <a:srgbClr val="1D3557"/>
                </a:solidFill>
                <a:latin typeface="Noto Serif Hebrew"/>
                <a:cs typeface="Noto Serif Hebrew"/>
                <a:ea typeface="Noto Serif Hebrew"/>
              </a:rPr>
              <a:t>. כמו שבדבר ה' הוחק חק טבעי למים שירדו במורד, כן בעת קריעת ים סוף חק בם חוק אחר שיתיצבו כמו נד ושהתהום יצוף למעלה, ובשעה ההיא היה כן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0" i="0" lang="he-IL">
                <a:solidFill>
                  <a:srgbClr val="F1E3C3"/>
                </a:solidFill>
                <a:latin typeface="Assistant"/>
                <a:cs typeface="Assistant"/>
                <a:ea typeface="Assistant"/>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א׳–י״ד («הפחד»).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ט״ו–כ״ה («הים נקרע»).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כ״ו–ל״א («המצרים טובעים»).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1D3557"/>
                </a:solidFill>
                <a:latin typeface="Assistant"/>
                <a:cs typeface="Assistant"/>
                <a:ea typeface="Assistant"/>
              </a:rPr>
              <a:t>לדעתכם, האם על פי פירושו של רש"י היה לפרעה חופש בחירה בהחלטה לרדוף אחר בני ישראל?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1E3C3"/>
                </a:solidFill>
                <a:latin typeface="Miriam Libre"/>
                <a:cs typeface="Miriam Libre"/>
                <a:ea typeface="Miriam Libre"/>
              </a:rPr>
              <a:t>קריעת ים סוף</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הפחד</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הים נקרע</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המצרים טובעים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2572"/>
              </a:lnSpc>
            </a:pPr>
            <a:r>
              <a:rPr sz="1700" b="0" i="0" lang="he-IL">
                <a:solidFill>
                  <a:srgbClr val="1D3557"/>
                </a:solidFill>
                <a:latin typeface="Assistant"/>
                <a:cs typeface="Assistant"/>
                <a:ea typeface="Assistant"/>
              </a:rPr>
              <a:t>(קיץ תשפ"ה (שאלון 1261))</a:t>
            </a:r>
          </a:p>
          <a:p>
            <a:pPr algn="r" rtl="1">
              <a:lnSpc>
                <a:spcPts val="2572"/>
              </a:lnSpc>
            </a:pPr>
            <a:r>
              <a:rPr sz="1700" b="0" i="0" lang="he-IL">
                <a:solidFill>
                  <a:srgbClr val="1D3557"/>
                </a:solidFill>
                <a:latin typeface="Assistant"/>
                <a:cs typeface="Assistant"/>
                <a:ea typeface="Assistant"/>
              </a:rPr>
              <a:t>4. קראו שמות, פרק י"ד.</a:t>
            </a:r>
          </a:p>
          <a:p>
            <a:pPr algn="r" rtl="1">
              <a:lnSpc>
                <a:spcPts val="2572"/>
              </a:lnSpc>
            </a:pPr>
            <a:r>
              <a:rPr sz="1700" b="0" i="0" lang="he-IL">
                <a:solidFill>
                  <a:srgbClr val="1D3557"/>
                </a:solidFill>
                <a:latin typeface="Assistant"/>
                <a:cs typeface="Assistant"/>
                <a:ea typeface="Assistant"/>
              </a:rPr>
              <a:t>א. קראו פסוקים ה'-י"ד.</a:t>
            </a:r>
          </a:p>
          <a:p>
            <a:pPr algn="r" rtl="1">
              <a:lnSpc>
                <a:spcPts val="2572"/>
              </a:lnSpc>
            </a:pPr>
            <a:r>
              <a:rPr sz="1700" b="0" i="0" lang="he-IL">
                <a:solidFill>
                  <a:srgbClr val="1D3557"/>
                </a:solidFill>
                <a:latin typeface="Assistant"/>
                <a:cs typeface="Assistant"/>
                <a:ea typeface="Assistant"/>
              </a:rPr>
              <a:t>מה גרם לעם לצעוק אל ה', ובמה הם האשימו את משה? (4 נקודות)</a:t>
            </a:r>
          </a:p>
          <a:p>
            <a:pPr algn="r" rtl="1">
              <a:lnSpc>
                <a:spcPts val="2572"/>
              </a:lnSpc>
            </a:pPr>
            <a:r>
              <a:rPr sz="1700" b="0" i="0" lang="he-IL">
                <a:solidFill>
                  <a:srgbClr val="1D3557"/>
                </a:solidFill>
                <a:latin typeface="Assistant"/>
                <a:cs typeface="Assistant"/>
                <a:ea typeface="Assistant"/>
              </a:rPr>
              <a:t>מה הבטיח משה לבני ישראל כדי להרגיע אותם? (4 נקודות)</a:t>
            </a:r>
          </a:p>
          <a:p>
            <a:pPr algn="r" rtl="1">
              <a:lnSpc>
                <a:spcPts val="2572"/>
              </a:lnSpc>
            </a:pPr>
            <a:r>
              <a:rPr sz="1700" b="0" i="0" lang="he-IL">
                <a:solidFill>
                  <a:srgbClr val="1D3557"/>
                </a:solidFill>
                <a:latin typeface="Assistant"/>
                <a:cs typeface="Assistant"/>
                <a:ea typeface="Assistant"/>
              </a:rPr>
              <a:t>ב. קראו פסוקים ה'-ח'.</a:t>
            </a:r>
          </a:p>
          <a:p>
            <a:pPr algn="r" rtl="1">
              <a:lnSpc>
                <a:spcPts val="2572"/>
              </a:lnSpc>
            </a:pPr>
            <a:r>
              <a:rPr sz="1700" b="0" i="0" lang="he-IL">
                <a:solidFill>
                  <a:srgbClr val="1D3557"/>
                </a:solidFill>
                <a:latin typeface="Assistant"/>
                <a:cs typeface="Assistant"/>
                <a:ea typeface="Assistant"/>
              </a:rPr>
              <a:t>מהי הסתירה בין הנאמר בפסוקים ה'-ז' ובין הנאמר בפסוק ח' בנוגע לחופש הבחירה של פרעה? הסבירו את דבריכם, ובססו אותם על הכתוב. (4 נקודות)</a:t>
            </a:r>
          </a:p>
          <a:p>
            <a:pPr algn="r" rtl="1">
              <a:lnSpc>
                <a:spcPts val="2572"/>
              </a:lnSpc>
            </a:pPr>
            <a:r>
              <a:rPr sz="1700" b="0" i="0" lang="he-IL">
                <a:solidFill>
                  <a:srgbClr val="1D3557"/>
                </a:solidFill>
                <a:latin typeface="Assistant"/>
                <a:cs typeface="Assistant"/>
                <a:ea typeface="Assistant"/>
              </a:rPr>
              <a:t>קראו גם את פירושו של רש"י לפסוק ח' שלפניכם.</a:t>
            </a:r>
          </a:p>
          <a:p>
            <a:pPr algn="r" rtl="1">
              <a:lnSpc>
                <a:spcPts val="2572"/>
              </a:lnSpc>
            </a:pPr>
            <a:r>
              <a:rPr sz="1700" b="0" i="0" lang="he-IL">
                <a:solidFill>
                  <a:srgbClr val="1D3557"/>
                </a:solidFill>
                <a:latin typeface="Assistant"/>
                <a:cs typeface="Assistant"/>
                <a:ea typeface="Assistant"/>
              </a:rPr>
              <a:t>"וַיְחַזֵּק... – שהיה תולה [מתלבט] אם לרדוף אם לאו, וחיזק את ליבו לרדוף".</a:t>
            </a:r>
          </a:p>
          <a:p>
            <a:pPr algn="r" rtl="1">
              <a:lnSpc>
                <a:spcPts val="2572"/>
              </a:lnSpc>
            </a:pPr>
            <a:r>
              <a:rPr sz="1700" b="0" i="0" lang="he-IL">
                <a:solidFill>
                  <a:srgbClr val="1D3557"/>
                </a:solidFill>
                <a:latin typeface="Assistant"/>
                <a:cs typeface="Assistant"/>
                <a:ea typeface="Assistant"/>
              </a:rPr>
              <a:t>לדעתכם, האם על פי פירושו של רש"י היה לפרעה חופש בחירה בהחלטה לרדוף אחר בני ישראל? נמקו את דבריכם. (4 נקודות)</a:t>
            </a:r>
          </a:p>
          <a:p>
            <a:pPr algn="r" rtl="1">
              <a:lnSpc>
                <a:spcPts val="2572"/>
              </a:lnSpc>
            </a:pPr>
            <a:r>
              <a:rPr sz="1700" b="0" i="0" lang="he-IL">
                <a:solidFill>
                  <a:srgbClr val="1D3557"/>
                </a:solidFill>
                <a:latin typeface="Assistant"/>
                <a:cs typeface="Assistant"/>
                <a:ea typeface="Assistant"/>
              </a:rPr>
              <a:t>ג. קראו פסוקים ל'-ל"א.</a:t>
            </a:r>
          </a:p>
          <a:p>
            <a:pPr algn="r" rtl="1">
              <a:lnSpc>
                <a:spcPts val="2572"/>
              </a:lnSpc>
            </a:pPr>
            <a:r>
              <a:rPr sz="1700" b="0" i="0" lang="he-IL">
                <a:solidFill>
                  <a:srgbClr val="1D3557"/>
                </a:solidFill>
                <a:latin typeface="Assistant"/>
                <a:cs typeface="Assistant"/>
                <a:ea typeface="Assistant"/>
              </a:rPr>
              <a:t>מה ראה העם, ומהי התובנה שלו בנוגע לאלוהים ובנוגע למשה בעקבות מה שראה?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א׳–י״ד («הפחד»).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האל מורה למשה לשוב ולחנות ״לפני פי החירות בין מגדל ובין הים לפני בעל צפון״, כדי שפרעה יחשוב שהם ״נבכים״ במדבר ״וחזקתי את לב פרעה ורדף אחריהם״. מטרת ההנהגה: ״ואכבדה בפרעה... וידעו מצרים כי אני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ט״ו–כ״ה («הים נקרע»).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האל אומר למשה ״מה תצעק אלי דבר אל בני ישראל ויסעו״, ומורה לו להרים את המטה ולנטות את ידו על הים כדי לבקעו. שורשים מנחים בפרק: י.ר.א ור.א.ה - העם עובר מפחד מפרעה ליראת ה׳ אחרי שרואה את הניסים.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כ״ו–ל״א («המצרים טובעים»).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האל אומר למשה לנטות את ידו על הים, ״וישב הים לפנות בקר לאיתנו ומצרים נסים לקראתו וינער ה׳ את מצרים בתוך הים״. המים חוזרים וכוסים את הרכב והפרשים, ״לא נשאר בהם עד אחד״.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572"/>
              </a:lnSpc>
            </a:pPr>
            <a:r>
              <a:rPr sz="1700" b="0" i="0" lang="he-IL">
                <a:solidFill>
                  <a:srgbClr val="1D3557"/>
                </a:solidFill>
                <a:latin typeface="Assistant"/>
                <a:cs typeface="Assistant"/>
                <a:ea typeface="Assistant"/>
              </a:rPr>
              <a:t>שאלה 4</a:t>
            </a:r>
          </a:p>
          <a:p>
            <a:pPr algn="r" rtl="1">
              <a:lnSpc>
                <a:spcPts val="2572"/>
              </a:lnSpc>
            </a:pPr>
            <a:r>
              <a:rPr sz="1700" b="0" i="0" lang="he-IL">
                <a:solidFill>
                  <a:srgbClr val="1D3557"/>
                </a:solidFill>
                <a:latin typeface="Assistant"/>
                <a:cs typeface="Assistant"/>
                <a:ea typeface="Assistant"/>
              </a:rPr>
              <a:t>סעיף א'</a:t>
            </a:r>
          </a:p>
          <a:p>
            <a:pPr algn="r" rtl="1">
              <a:lnSpc>
                <a:spcPts val="2572"/>
              </a:lnSpc>
            </a:pPr>
            <a:r>
              <a:rPr sz="1700" b="0" i="0" lang="he-IL">
                <a:solidFill>
                  <a:srgbClr val="1D3557"/>
                </a:solidFill>
                <a:latin typeface="Assistant"/>
                <a:cs typeface="Assistant"/>
                <a:ea typeface="Assistant"/>
              </a:rPr>
              <a:t>(1) הגורם לצעקת העם אל ה': בראותם את חיל מצרים המתקרב אליהם, והם לכודים בין הים לפניהם וההרים אחריהם. הם האשימו את משה, שהוציא אותם ממצרים כדי למות במדבר.</a:t>
            </a:r>
          </a:p>
          <a:p>
            <a:pPr algn="r" rtl="1">
              <a:lnSpc>
                <a:spcPts val="2572"/>
              </a:lnSpc>
            </a:pPr>
            <a:r>
              <a:rPr sz="1700" b="0" i="0" lang="he-IL">
                <a:solidFill>
                  <a:srgbClr val="1D3557"/>
                </a:solidFill>
                <a:latin typeface="Assistant"/>
                <a:cs typeface="Assistant"/>
                <a:ea typeface="Assistant"/>
              </a:rPr>
              <a:t>(2) כדי להרגיע את בני ישראל, משה הבטיח להם שהם יראו את הישועה הגדולה שה' יביא להם ושלאחר מכן הם לא יוסיפו לראות עוד את המצרים. כלומר, משה מבטיח לעם, שה' ישמיד את צבא מצרים הרודף אותם.</a:t>
            </a:r>
          </a:p>
          <a:p>
            <a:pPr algn="r" rtl="1">
              <a:lnSpc>
                <a:spcPts val="2572"/>
              </a:lnSpc>
            </a:pPr>
            <a:r>
              <a:rPr sz="1700" b="0" i="0" lang="he-IL">
                <a:solidFill>
                  <a:srgbClr val="1D3557"/>
                </a:solidFill>
                <a:latin typeface="Assistant"/>
                <a:cs typeface="Assistant"/>
                <a:ea typeface="Assistant"/>
              </a:rPr>
              <a:t>סעיף ב'</a:t>
            </a:r>
          </a:p>
          <a:p>
            <a:pPr algn="r" rtl="1">
              <a:lnSpc>
                <a:spcPts val="2572"/>
              </a:lnSpc>
            </a:pPr>
            <a:r>
              <a:rPr sz="1700" b="0" i="0" lang="he-IL">
                <a:solidFill>
                  <a:srgbClr val="1D3557"/>
                </a:solidFill>
                <a:latin typeface="Assistant"/>
                <a:cs typeface="Assistant"/>
                <a:ea typeface="Assistant"/>
              </a:rPr>
              <a:t>(1) בפסוקים ה'-ז' – לפרעה יש חופש בחירה. כאשר פרעה שמע שבני ישראל יצאו ממצרים, הוא חזר בו מהחלטתו והחליט לצאת לרדוף אותם. לביסוס: "... וייהפך לבב פרעה ועבדיו אל העם ויאמרו מה זאת עשינו... ויאסור את רכבו ואת עמו לקח עמו".</a:t>
            </a:r>
          </a:p>
          <a:p>
            <a:pPr algn="r" rtl="1">
              <a:lnSpc>
                <a:spcPts val="2572"/>
              </a:lnSpc>
            </a:pPr>
            <a:r>
              <a:rPr sz="1700" b="0" i="0" lang="he-IL">
                <a:solidFill>
                  <a:srgbClr val="1D3557"/>
                </a:solidFill>
                <a:latin typeface="Assistant"/>
                <a:cs typeface="Assistant"/>
                <a:ea typeface="Assistant"/>
              </a:rPr>
              <a:t>בפסוק ח' – לפרעה אין חופש בחירה. בפסוק זה נאמר שה' החליט "לחזק" את לב פרעה, לנחום לו לנהוג בעקשנות ובאכזריות, ולצאת לרדוף אחרי בני ישראל. לביסוס: "ויחזק ה' את לב פרעה וירדוף אחרי בני ישראל".</a:t>
            </a:r>
          </a:p>
          <a:p>
            <a:pPr algn="r" rtl="1">
              <a:lnSpc>
                <a:spcPts val="2572"/>
              </a:lnSpc>
            </a:pPr>
            <a:r>
              <a:rPr sz="1700" b="0" i="0" lang="he-IL">
                <a:solidFill>
                  <a:srgbClr val="1D3557"/>
                </a:solidFill>
                <a:latin typeface="Assistant"/>
                <a:cs typeface="Assistant"/>
                <a:ea typeface="Assistant"/>
              </a:rPr>
              <a:t>הסתירה: מן הצד האחד נאמר שזאת בחירתו והחלטתו החופשית של פרעה, לרדוף אחרי בני ישראל, ומצד שני נאמר שה' החליט זאת בשביל פרעה והוא שגרם לו לרדוף אחרי בני ישראל, כלומר מנע ממנו את הבחירה החופשית.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(2) לדעתי, על פי פירושו של רש"י, היה לפרעה חופש בחירה. לדברי רש"י, פרעה התלבט אם לרדוף אחרי בני ישראל או שלא. כלומר, ההחלטה הייתה בידיו, ה' רק "עודד" אותו לנקוט בהחלטה לרדוף אותם.</a:t>
            </a:r>
          </a:p>
          <a:p>
            <a:pPr algn="r" rtl="1">
              <a:lnSpc>
                <a:spcPts val="2850"/>
              </a:lnSpc>
            </a:pPr>
            <a:r>
              <a:rPr sz="1900" b="0" i="0" lang="he-IL">
                <a:solidFill>
                  <a:srgbClr val="1D3557"/>
                </a:solidFill>
                <a:latin typeface="Assistant"/>
                <a:cs typeface="Assistant"/>
                <a:ea typeface="Assistant"/>
              </a:rPr>
              <a:t>או: לדעתי, על פי פירושו של רש"י, לא היה לפרעה חופש בחירה. לדברי רש"י, ה' הוא ש"סייע" לפרעה בהחלטה לרדוף אחרי בני ישראל. כלומר, ה' כיוון את בחירת פרעה ובכך מנע ממנו את חופש הבחירה.</a:t>
            </a:r>
          </a:p>
          <a:p>
            <a:pPr algn="r" rtl="1">
              <a:lnSpc>
                <a:spcPts val="2850"/>
              </a:lnSpc>
            </a:pPr>
            <a:r>
              <a:rPr sz="1900" b="0" i="0" lang="he-IL">
                <a:solidFill>
                  <a:srgbClr val="1D3557"/>
                </a:solidFill>
                <a:latin typeface="Assistant"/>
                <a:cs typeface="Assistant"/>
                <a:ea typeface="Assistant"/>
              </a:rPr>
              <a:t>סעיף ג'</a:t>
            </a:r>
          </a:p>
          <a:p>
            <a:pPr algn="r" rtl="1">
              <a:lnSpc>
                <a:spcPts val="2850"/>
              </a:lnSpc>
            </a:pPr>
            <a:r>
              <a:rPr sz="1900" b="0" i="0" lang="he-IL">
                <a:solidFill>
                  <a:srgbClr val="1D3557"/>
                </a:solidFill>
                <a:latin typeface="Assistant"/>
                <a:cs typeface="Assistant"/>
                <a:ea typeface="Assistant"/>
              </a:rPr>
              <a:t>(1) העם ראה את גופותיהם של המצרים הנשטפות אל שפת הים, את הישועה הגדולה שחולל ה' למענו. התובנה של העם בנוגע לאלוהים ובנוגע למשה בעקבות מה שראה: העם ירא מה' ומאמין בו וביכולותיו וגם במשה כעבדו הנאמן של האלוהים.</a:t>
            </a:r>
          </a:p>
          <a:p>
            <a:pPr algn="r" rtl="1">
              <a:lnSpc>
                <a:spcPts val="2850"/>
              </a:lnSpc>
            </a:pPr>
            <a:r>
              <a:rPr sz="1900" b="0" i="0" lang="he-IL">
                <a:solidFill>
                  <a:srgbClr val="1D3557"/>
                </a:solidFill>
                <a:latin typeface="Assistant"/>
                <a:cs typeface="Assistant"/>
                <a:ea typeface="Assistant"/>
              </a:rPr>
              <a:t>(2) האמונה של העם במשה באה לידי ביטוי בפרק כ', בכך שהם מבקשים ממנו להיות נציגם לפני האלוהים. לאחר שהעם זכה להתגלות האלוהית במעמד הר סיני, העם חשש מלראות את האלוהים ולמות, לכן ביקש ממשה שהוא ידבר עם האלוהים ויעביר לעם את דבריו.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קריעת ים סוף – שאלון 1261</dc:title>
  <dc:subject/>
  <dc:creator/>
  <cp:keywords/>
  <dc:description/>
  <cp:lastModifiedBy/>
  <cp:revision>1</cp:revision>
  <dcterms:created xsi:type="dcterms:W3CDTF">2013-01-27T09:14:16Z</dcterms:created>
  <dcterms:modified xsi:type="dcterms:W3CDTF">2013-01-27T09:15:58Z</dcterms:modified>
  <cp:category/>
</cp:coreProperties>
</file>