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5821680" y="1460500"/>
            <a:ext cx="5755640" cy="444500"/>
          </a:xfrm>
          <a:prstGeom prst="rect">
            <a:avLst/>
          </a:prstGeom>
          <a:noFill/>
        </p:spPr>
        <p:txBody>
          <a:bodyPr wrap="square" lIns="0" rIns="0" tIns="0" bIns="0" anchor="t"/>
          <a:lstStyle/>
          <a:p>
            <a:pPr algn="r" rtl="1">
              <a:lnSpc>
                <a:spcPts val="3500"/>
              </a:lnSpc>
            </a:pPr>
            <a:r>
              <a:rPr sz="2400" b="0" i="0" lang="he-IL">
                <a:solidFill>
                  <a:srgbClr val="FFD166"/>
                </a:solidFill>
                <a:latin typeface="IBM Plex Sans Hebrew"/>
                <a:cs typeface="IBM Plex Sans Hebrew"/>
                <a:ea typeface="IBM Plex Sans Hebrew"/>
              </a:rPr>
              <a:t>שמות י״ט</a:t>
            </a:r>
          </a:p>
        </p:txBody>
      </p:sp>
      <p:sp>
        <p:nvSpPr>
          <p:cNvPr id="4" name="TextBox 3"/>
          <p:cNvSpPr txBox="1"/>
          <p:nvPr/>
        </p:nvSpPr>
        <p:spPr>
          <a:xfrm>
            <a:off x="5821680" y="1924050"/>
            <a:ext cx="5755640" cy="2374900"/>
          </a:xfrm>
          <a:prstGeom prst="rect">
            <a:avLst/>
          </a:prstGeom>
          <a:noFill/>
        </p:spPr>
        <p:txBody>
          <a:bodyPr wrap="square" lIns="0" rIns="0" tIns="0" bIns="0" anchor="ctr"/>
          <a:lstStyle/>
          <a:p>
            <a:pPr algn="r" rtl="1">
              <a:lnSpc>
                <a:spcPts val="7344"/>
              </a:lnSpc>
            </a:pPr>
            <a:r>
              <a:rPr sz="6800" b="1" i="0" lang="he-IL">
                <a:solidFill>
                  <a:srgbClr val="FFFFFF"/>
                </a:solidFill>
                <a:latin typeface="IBM Plex Sans Hebrew"/>
                <a:cs typeface="IBM Plex Sans Hebrew"/>
                <a:ea typeface="IBM Plex Sans Hebrew"/>
              </a:rPr>
              <a:t>מעמד הר סיני: ההכנה</a:t>
            </a:r>
          </a:p>
        </p:txBody>
      </p:sp>
      <p:sp>
        <p:nvSpPr>
          <p:cNvPr id="5" name="TextBox 4"/>
          <p:cNvSpPr txBox="1"/>
          <p:nvPr/>
        </p:nvSpPr>
        <p:spPr>
          <a:xfrm>
            <a:off x="5821680" y="4318000"/>
            <a:ext cx="5755640" cy="406400"/>
          </a:xfrm>
          <a:prstGeom prst="rect">
            <a:avLst/>
          </a:prstGeom>
          <a:noFill/>
        </p:spPr>
        <p:txBody>
          <a:bodyPr wrap="square" lIns="0" rIns="0" tIns="0" bIns="0" anchor="t"/>
          <a:lstStyle/>
          <a:p>
            <a:pPr algn="r" rtl="1">
              <a:lnSpc>
                <a:spcPts val="3200"/>
              </a:lnSpc>
            </a:pPr>
            <a:r>
              <a:rPr sz="2100" b="0" i="0" lang="he-IL">
                <a:solidFill>
                  <a:srgbClr val="DBEEFF"/>
                </a:solidFill>
                <a:latin typeface="IBM Plex Sans Hebrew"/>
                <a:cs typeface="IBM Plex Sans Hebrew"/>
                <a:ea typeface="IBM Plex Sans Hebrew"/>
              </a:rPr>
              <a:t>שאלון 1261 · שמות</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פתיחה</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מטרות השיעור</a:t>
            </a:r>
          </a:p>
        </p:txBody>
      </p:sp>
      <p:sp>
        <p:nvSpPr>
          <p:cNvPr id="5" name="TextBox 4"/>
          <p:cNvSpPr txBox="1"/>
          <p:nvPr/>
        </p:nvSpPr>
        <p:spPr>
          <a:xfrm>
            <a:off x="10731500" y="1866900"/>
            <a:ext cx="698500" cy="698500"/>
          </a:xfrm>
          <a:prstGeom prst="rect">
            <a:avLst/>
          </a:prstGeom>
          <a:noFill/>
        </p:spPr>
        <p:txBody>
          <a:bodyPr wrap="square" lIns="0" rIns="0" tIns="0" bIns="0" anchor="t"/>
          <a:lstStyle/>
          <a:p>
            <a:pPr algn="ctr" rtl="1">
              <a:lnSpc>
                <a:spcPts val="5500"/>
              </a:lnSpc>
            </a:pPr>
            <a:r>
              <a:rPr sz="3100" b="1" i="0" lang="he-IL">
                <a:solidFill>
                  <a:srgbClr val="FFD166"/>
                </a:solidFill>
                <a:latin typeface="IBM Plex Sans Hebrew"/>
                <a:cs typeface="IBM Plex Sans Hebrew"/>
                <a:ea typeface="IBM Plex Sans Hebrew"/>
              </a:rPr>
              <a:t>1</a:t>
            </a:r>
          </a:p>
        </p:txBody>
      </p:sp>
      <p:sp>
        <p:nvSpPr>
          <p:cNvPr id="6" name="TextBox 5"/>
          <p:cNvSpPr txBox="1"/>
          <p:nvPr/>
        </p:nvSpPr>
        <p:spPr>
          <a:xfrm>
            <a:off x="4860480" y="1758950"/>
            <a:ext cx="5480939" cy="863600"/>
          </a:xfrm>
          <a:prstGeom prst="rect">
            <a:avLst/>
          </a:prstGeom>
          <a:noFill/>
        </p:spPr>
        <p:txBody>
          <a:bodyPr wrap="square" lIns="0" rIns="0" tIns="0" bIns="0" anchor="ctr"/>
          <a:lstStyle/>
          <a:p>
            <a:pPr algn="r" rtl="1">
              <a:lnSpc>
                <a:spcPts val="3125"/>
              </a:lnSpc>
            </a:pPr>
            <a:r>
              <a:rPr sz="2500" b="0" i="0" lang="he-IL">
                <a:solidFill>
                  <a:srgbClr val="FFFFFF"/>
                </a:solidFill>
                <a:latin typeface="IBM Plex Sans Hebrew"/>
                <a:cs typeface="IBM Plex Sans Hebrew"/>
                <a:ea typeface="IBM Plex Sans Hebrew"/>
              </a:rPr>
              <a:t>נכיר את הסיפור «מעמד הר סיני: ההכנה» (שמות י״ט) ואת הדמויות בו</a:t>
            </a:r>
          </a:p>
        </p:txBody>
      </p:sp>
      <p:sp>
        <p:nvSpPr>
          <p:cNvPr id="7" name="TextBox 6"/>
          <p:cNvSpPr txBox="1"/>
          <p:nvPr/>
        </p:nvSpPr>
        <p:spPr>
          <a:xfrm>
            <a:off x="10731500" y="3035300"/>
            <a:ext cx="698500" cy="698500"/>
          </a:xfrm>
          <a:prstGeom prst="rect">
            <a:avLst/>
          </a:prstGeom>
          <a:noFill/>
        </p:spPr>
        <p:txBody>
          <a:bodyPr wrap="square" lIns="0" rIns="0" tIns="0" bIns="0" anchor="t"/>
          <a:lstStyle/>
          <a:p>
            <a:pPr algn="ctr" rtl="1">
              <a:lnSpc>
                <a:spcPts val="5500"/>
              </a:lnSpc>
            </a:pPr>
            <a:r>
              <a:rPr sz="3100" b="1" i="0" lang="he-IL">
                <a:solidFill>
                  <a:srgbClr val="FFD166"/>
                </a:solidFill>
                <a:latin typeface="IBM Plex Sans Hebrew"/>
                <a:cs typeface="IBM Plex Sans Hebrew"/>
                <a:ea typeface="IBM Plex Sans Hebrew"/>
              </a:rPr>
              <a:t>2</a:t>
            </a:r>
          </a:p>
        </p:txBody>
      </p:sp>
      <p:sp>
        <p:nvSpPr>
          <p:cNvPr id="8" name="TextBox 7"/>
          <p:cNvSpPr txBox="1"/>
          <p:nvPr/>
        </p:nvSpPr>
        <p:spPr>
          <a:xfrm>
            <a:off x="4860480" y="2927350"/>
            <a:ext cx="5480939" cy="863600"/>
          </a:xfrm>
          <a:prstGeom prst="rect">
            <a:avLst/>
          </a:prstGeom>
          <a:noFill/>
        </p:spPr>
        <p:txBody>
          <a:bodyPr wrap="square" lIns="0" rIns="0" tIns="0" bIns="0" anchor="ctr"/>
          <a:lstStyle/>
          <a:p>
            <a:pPr algn="r" rtl="1">
              <a:lnSpc>
                <a:spcPts val="3125"/>
              </a:lnSpc>
            </a:pPr>
            <a:r>
              <a:rPr sz="2500" b="0" i="0" lang="he-IL">
                <a:solidFill>
                  <a:srgbClr val="FFFFFF"/>
                </a:solidFill>
                <a:latin typeface="IBM Plex Sans Hebrew"/>
                <a:cs typeface="IBM Plex Sans Hebrew"/>
                <a:ea typeface="IBM Plex Sans Hebrew"/>
              </a:rPr>
              <a:t>נבחן כיצד הסיפור מבטא את התמה «שמות»</a:t>
            </a:r>
          </a:p>
        </p:txBody>
      </p:sp>
      <p:sp>
        <p:nvSpPr>
          <p:cNvPr id="9" name="TextBox 8"/>
          <p:cNvSpPr txBox="1"/>
          <p:nvPr/>
        </p:nvSpPr>
        <p:spPr>
          <a:xfrm>
            <a:off x="10731500" y="4203700"/>
            <a:ext cx="698500" cy="698500"/>
          </a:xfrm>
          <a:prstGeom prst="rect">
            <a:avLst/>
          </a:prstGeom>
          <a:noFill/>
        </p:spPr>
        <p:txBody>
          <a:bodyPr wrap="square" lIns="0" rIns="0" tIns="0" bIns="0" anchor="t"/>
          <a:lstStyle/>
          <a:p>
            <a:pPr algn="ctr" rtl="1">
              <a:lnSpc>
                <a:spcPts val="5500"/>
              </a:lnSpc>
            </a:pPr>
            <a:r>
              <a:rPr sz="3100" b="1" i="0" lang="he-IL">
                <a:solidFill>
                  <a:srgbClr val="FFD166"/>
                </a:solidFill>
                <a:latin typeface="IBM Plex Sans Hebrew"/>
                <a:cs typeface="IBM Plex Sans Hebrew"/>
                <a:ea typeface="IBM Plex Sans Hebrew"/>
              </a:rPr>
              <a:t>3</a:t>
            </a:r>
          </a:p>
        </p:txBody>
      </p:sp>
      <p:sp>
        <p:nvSpPr>
          <p:cNvPr id="10" name="TextBox 9"/>
          <p:cNvSpPr txBox="1"/>
          <p:nvPr/>
        </p:nvSpPr>
        <p:spPr>
          <a:xfrm>
            <a:off x="4860480" y="4095750"/>
            <a:ext cx="5480939" cy="863600"/>
          </a:xfrm>
          <a:prstGeom prst="rect">
            <a:avLst/>
          </a:prstGeom>
          <a:noFill/>
        </p:spPr>
        <p:txBody>
          <a:bodyPr wrap="square" lIns="0" rIns="0" tIns="0" bIns="0" anchor="ctr"/>
          <a:lstStyle/>
          <a:p>
            <a:pPr algn="r" rtl="1">
              <a:lnSpc>
                <a:spcPts val="3125"/>
              </a:lnSpc>
            </a:pPr>
            <a:r>
              <a:rPr sz="2500" b="0" i="0" lang="he-IL">
                <a:solidFill>
                  <a:srgbClr val="FFFFFF"/>
                </a:solidFill>
                <a:latin typeface="IBM Plex Sans Hebrew"/>
                <a:cs typeface="IBM Plex Sans Hebrew"/>
                <a:ea typeface="IBM Plex Sans Hebrew"/>
              </a:rPr>
              <a:t>נקרא פסוקי מפתח ונעמיק בפירוש רש"י ורמב"ן</a:t>
            </a:r>
          </a:p>
        </p:txBody>
      </p:sp>
      <p:sp>
        <p:nvSpPr>
          <p:cNvPr id="11" name="TextBox 10"/>
          <p:cNvSpPr txBox="1"/>
          <p:nvPr/>
        </p:nvSpPr>
        <p:spPr>
          <a:xfrm>
            <a:off x="10731500" y="5372100"/>
            <a:ext cx="698500" cy="698500"/>
          </a:xfrm>
          <a:prstGeom prst="rect">
            <a:avLst/>
          </a:prstGeom>
          <a:noFill/>
        </p:spPr>
        <p:txBody>
          <a:bodyPr wrap="square" lIns="0" rIns="0" tIns="0" bIns="0" anchor="t"/>
          <a:lstStyle/>
          <a:p>
            <a:pPr algn="ctr" rtl="1">
              <a:lnSpc>
                <a:spcPts val="5500"/>
              </a:lnSpc>
            </a:pPr>
            <a:r>
              <a:rPr sz="3100" b="1" i="0" lang="he-IL">
                <a:solidFill>
                  <a:srgbClr val="FFD166"/>
                </a:solidFill>
                <a:latin typeface="IBM Plex Sans Hebrew"/>
                <a:cs typeface="IBM Plex Sans Hebrew"/>
                <a:ea typeface="IBM Plex Sans Hebrew"/>
              </a:rPr>
              <a:t>4</a:t>
            </a:r>
          </a:p>
        </p:txBody>
      </p:sp>
      <p:sp>
        <p:nvSpPr>
          <p:cNvPr id="12" name="TextBox 11"/>
          <p:cNvSpPr txBox="1"/>
          <p:nvPr/>
        </p:nvSpPr>
        <p:spPr>
          <a:xfrm>
            <a:off x="4860480" y="5264150"/>
            <a:ext cx="5480939" cy="863600"/>
          </a:xfrm>
          <a:prstGeom prst="rect">
            <a:avLst/>
          </a:prstGeom>
          <a:noFill/>
        </p:spPr>
        <p:txBody>
          <a:bodyPr wrap="square" lIns="0" rIns="0" tIns="0" bIns="0" anchor="ctr"/>
          <a:lstStyle/>
          <a:p>
            <a:pPr algn="r" rtl="1">
              <a:lnSpc>
                <a:spcPts val="3125"/>
              </a:lnSpc>
            </a:pPr>
            <a:r>
              <a:rPr sz="2500" b="0" i="0" lang="he-IL">
                <a:solidFill>
                  <a:srgbClr val="FFFFFF"/>
                </a:solidFill>
                <a:latin typeface="IBM Plex Sans Hebrew"/>
                <a:cs typeface="IBM Plex Sans Hebrew"/>
                <a:ea typeface="IBM Plex Sans Hebrew"/>
              </a:rPr>
              <a:t>נתרגל שאלה בסגנון הבגרות ונבדוק את התשובות</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רקע</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הדמויות בסיפור</a:t>
            </a:r>
          </a:p>
        </p:txBody>
      </p:sp>
      <p:sp>
        <p:nvSpPr>
          <p:cNvPr id="5" name="TextBox 4"/>
          <p:cNvSpPr txBox="1"/>
          <p:nvPr/>
        </p:nvSpPr>
        <p:spPr>
          <a:xfrm>
            <a:off x="8256587" y="1924050"/>
            <a:ext cx="2943225" cy="482600"/>
          </a:xfrm>
          <a:prstGeom prst="rect">
            <a:avLst/>
          </a:prstGeom>
          <a:noFill/>
        </p:spPr>
        <p:txBody>
          <a:bodyPr wrap="square" lIns="0" rIns="0" tIns="0" bIns="0" anchor="t"/>
          <a:lstStyle/>
          <a:p>
            <a:pPr algn="r" rtl="1">
              <a:lnSpc>
                <a:spcPts val="3800"/>
              </a:lnSpc>
            </a:pPr>
            <a:r>
              <a:rPr sz="2800" b="1" i="0" lang="he-IL">
                <a:solidFill>
                  <a:srgbClr val="FFD166"/>
                </a:solidFill>
                <a:latin typeface="IBM Plex Sans Hebrew"/>
                <a:cs typeface="IBM Plex Sans Hebrew"/>
                <a:ea typeface="IBM Plex Sans Hebrew"/>
              </a:rPr>
              <a:t>משה</a:t>
            </a:r>
          </a:p>
        </p:txBody>
      </p:sp>
      <p:sp>
        <p:nvSpPr>
          <p:cNvPr id="6" name="TextBox 5"/>
          <p:cNvSpPr txBox="1"/>
          <p:nvPr/>
        </p:nvSpPr>
        <p:spPr>
          <a:xfrm>
            <a:off x="8256587" y="2482850"/>
            <a:ext cx="2943225" cy="3594100"/>
          </a:xfrm>
          <a:prstGeom prst="rect">
            <a:avLst/>
          </a:prstGeom>
          <a:noFill/>
        </p:spPr>
        <p:txBody>
          <a:bodyPr wrap="square" lIns="0" rIns="0" tIns="0" bIns="0" anchor="t"/>
          <a:lstStyle/>
          <a:p>
            <a:pPr algn="r" rtl="1">
              <a:lnSpc>
                <a:spcPts val="2565"/>
              </a:lnSpc>
            </a:pPr>
            <a:r>
              <a:rPr sz="1900" b="0" i="0" lang="he-IL">
                <a:solidFill>
                  <a:srgbClr val="FFFFFF"/>
                </a:solidFill>
                <a:latin typeface="IBM Plex Sans Hebrew"/>
                <a:cs typeface="IBM Plex Sans Hebrew"/>
                <a:ea typeface="IBM Plex Sans Hebrew"/>
              </a:rPr>
              <a:t>משה מסביר ההכנות: ״וקדשתם היום ומחר וכבסו שמלתם והיו נכנים ליום השלישי״.</a:t>
            </a:r>
          </a:p>
        </p:txBody>
      </p:sp>
      <p:sp>
        <p:nvSpPr>
          <p:cNvPr id="7" name="TextBox 6"/>
          <p:cNvSpPr txBox="1"/>
          <p:nvPr/>
        </p:nvSpPr>
        <p:spPr>
          <a:xfrm>
            <a:off x="4624387" y="1924050"/>
            <a:ext cx="2943225" cy="482600"/>
          </a:xfrm>
          <a:prstGeom prst="rect">
            <a:avLst/>
          </a:prstGeom>
          <a:noFill/>
        </p:spPr>
        <p:txBody>
          <a:bodyPr wrap="square" lIns="0" rIns="0" tIns="0" bIns="0" anchor="t"/>
          <a:lstStyle/>
          <a:p>
            <a:pPr algn="r" rtl="1">
              <a:lnSpc>
                <a:spcPts val="3800"/>
              </a:lnSpc>
            </a:pPr>
            <a:r>
              <a:rPr sz="2800" b="1" i="0" lang="he-IL">
                <a:solidFill>
                  <a:srgbClr val="FFD166"/>
                </a:solidFill>
                <a:latin typeface="IBM Plex Sans Hebrew"/>
                <a:cs typeface="IBM Plex Sans Hebrew"/>
                <a:ea typeface="IBM Plex Sans Hebrew"/>
              </a:rPr>
              <a:t>יעקב</a:t>
            </a:r>
          </a:p>
        </p:txBody>
      </p:sp>
      <p:sp>
        <p:nvSpPr>
          <p:cNvPr id="8" name="TextBox 7"/>
          <p:cNvSpPr txBox="1"/>
          <p:nvPr/>
        </p:nvSpPr>
        <p:spPr>
          <a:xfrm>
            <a:off x="4624387" y="2482850"/>
            <a:ext cx="2943225" cy="3594100"/>
          </a:xfrm>
          <a:prstGeom prst="rect">
            <a:avLst/>
          </a:prstGeom>
          <a:noFill/>
        </p:spPr>
        <p:txBody>
          <a:bodyPr wrap="square" lIns="0" rIns="0" tIns="0" bIns="0" anchor="t"/>
          <a:lstStyle/>
          <a:p>
            <a:pPr algn="r" rtl="1">
              <a:lnSpc>
                <a:spcPts val="2565"/>
              </a:lnSpc>
            </a:pPr>
            <a:r>
              <a:rPr sz="1900" b="0" i="0" lang="he-IL">
                <a:solidFill>
                  <a:srgbClr val="FFFFFF"/>
                </a:solidFill>
                <a:latin typeface="IBM Plex Sans Hebrew"/>
                <a:cs typeface="IBM Plex Sans Hebrew"/>
                <a:ea typeface="IBM Plex Sans Hebrew"/>
              </a:rPr>
              <a:t>משה עולה אל האל, והאל אומר לו ״כה תאמר לבית יעקב ותגיד לבני ישראל״ - תקבולת נרדפת: בית…</a:t>
            </a:r>
          </a:p>
        </p:txBody>
      </p:sp>
      <p:sp>
        <p:nvSpPr>
          <p:cNvPr id="9" name="TextBox 8"/>
          <p:cNvSpPr txBox="1"/>
          <p:nvPr/>
        </p:nvSpPr>
        <p:spPr>
          <a:xfrm>
            <a:off x="992187" y="1924050"/>
            <a:ext cx="2943225" cy="482600"/>
          </a:xfrm>
          <a:prstGeom prst="rect">
            <a:avLst/>
          </a:prstGeom>
          <a:noFill/>
        </p:spPr>
        <p:txBody>
          <a:bodyPr wrap="square" lIns="0" rIns="0" tIns="0" bIns="0" anchor="t"/>
          <a:lstStyle/>
          <a:p>
            <a:pPr algn="r" rtl="1">
              <a:lnSpc>
                <a:spcPts val="3800"/>
              </a:lnSpc>
            </a:pPr>
            <a:r>
              <a:rPr sz="2800" b="1" i="0" lang="he-IL">
                <a:solidFill>
                  <a:srgbClr val="FFD166"/>
                </a:solidFill>
                <a:latin typeface="IBM Plex Sans Hebrew"/>
                <a:cs typeface="IBM Plex Sans Hebrew"/>
                <a:ea typeface="IBM Plex Sans Hebrew"/>
              </a:rPr>
              <a:t>אהרן</a:t>
            </a:r>
          </a:p>
        </p:txBody>
      </p:sp>
      <p:sp>
        <p:nvSpPr>
          <p:cNvPr id="10" name="TextBox 9"/>
          <p:cNvSpPr txBox="1"/>
          <p:nvPr/>
        </p:nvSpPr>
        <p:spPr>
          <a:xfrm>
            <a:off x="992187" y="2482850"/>
            <a:ext cx="2943225" cy="3594100"/>
          </a:xfrm>
          <a:prstGeom prst="rect">
            <a:avLst/>
          </a:prstGeom>
          <a:noFill/>
        </p:spPr>
        <p:txBody>
          <a:bodyPr wrap="square" lIns="0" rIns="0" tIns="0" bIns="0" anchor="t"/>
          <a:lstStyle/>
          <a:p>
            <a:pPr algn="r" rtl="1">
              <a:lnSpc>
                <a:spcPts val="2565"/>
              </a:lnSpc>
            </a:pPr>
            <a:r>
              <a:rPr sz="1900" b="0" i="0" lang="he-IL">
                <a:solidFill>
                  <a:srgbClr val="FFFFFF"/>
                </a:solidFill>
                <a:latin typeface="IBM Plex Sans Hebrew"/>
                <a:cs typeface="IBM Plex Sans Hebrew"/>
                <a:ea typeface="IBM Plex Sans Hebrew"/>
              </a:rPr>
              <a:t>משה עונה שהעם לא יוכל לעלות כי הוזהר, אבל האל מורה לו שוב לרדת ולהעלות את אהרן אתו,…</a:t>
            </a:r>
          </a:p>
        </p:txBody>
      </p:sp>
      <p:sp>
        <p:nvSpPr>
          <p:cNvPr id="11" name="TextBox 10"/>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רקע</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רצף האירועים</a:t>
            </a:r>
          </a:p>
        </p:txBody>
      </p:sp>
      <p:sp>
        <p:nvSpPr>
          <p:cNvPr id="5" name="TextBox 4"/>
          <p:cNvSpPr txBox="1"/>
          <p:nvPr/>
        </p:nvSpPr>
        <p:spPr>
          <a:xfrm>
            <a:off x="9929812" y="1892300"/>
            <a:ext cx="495300" cy="482600"/>
          </a:xfrm>
          <a:prstGeom prst="rect">
            <a:avLst/>
          </a:prstGeom>
          <a:noFill/>
        </p:spPr>
        <p:txBody>
          <a:bodyPr wrap="square" lIns="0" rIns="0" tIns="0" bIns="0" anchor="t"/>
          <a:lstStyle/>
          <a:p>
            <a:pPr algn="ctr" rtl="1">
              <a:lnSpc>
                <a:spcPts val="3800"/>
              </a:lnSpc>
            </a:pPr>
            <a:r>
              <a:rPr sz="2100" b="1" i="0" lang="he-IL">
                <a:solidFill>
                  <a:srgbClr val="FFD166"/>
                </a:solidFill>
                <a:latin typeface="IBM Plex Sans Hebrew"/>
                <a:cs typeface="IBM Plex Sans Hebrew"/>
                <a:ea typeface="IBM Plex Sans Hebrew"/>
              </a:rPr>
              <a:t>1</a:t>
            </a:r>
          </a:p>
        </p:txBody>
      </p:sp>
      <p:sp>
        <p:nvSpPr>
          <p:cNvPr id="6" name="TextBox 5"/>
          <p:cNvSpPr txBox="1"/>
          <p:nvPr/>
        </p:nvSpPr>
        <p:spPr>
          <a:xfrm>
            <a:off x="9077023" y="2432050"/>
            <a:ext cx="2200878" cy="1282700"/>
          </a:xfrm>
          <a:prstGeom prst="rect">
            <a:avLst/>
          </a:prstGeom>
          <a:noFill/>
        </p:spPr>
        <p:txBody>
          <a:bodyPr wrap="square" lIns="0" rIns="0" tIns="0" bIns="0" anchor="t"/>
          <a:lstStyle/>
          <a:p>
            <a:pPr algn="ctr" rtl="1">
              <a:lnSpc>
                <a:spcPts val="2340"/>
              </a:lnSpc>
            </a:pPr>
            <a:r>
              <a:rPr sz="1800" b="0" i="0" lang="he-IL">
                <a:solidFill>
                  <a:srgbClr val="FFFFFF"/>
                </a:solidFill>
                <a:latin typeface="IBM Plex Sans Hebrew"/>
                <a:cs typeface="IBM Plex Sans Hebrew"/>
                <a:ea typeface="IBM Plex Sans Hebrew"/>
              </a:rPr>
              <a:t>ה׳ מציע לעם להיות ״ממלכת כהנים וגוי קדוש״ והעם עונה ״כל אשר דבר ה׳ נעשה״.</a:t>
            </a:r>
          </a:p>
        </p:txBody>
      </p:sp>
      <p:sp>
        <p:nvSpPr>
          <p:cNvPr id="7" name="TextBox 6"/>
          <p:cNvSpPr txBox="1"/>
          <p:nvPr/>
        </p:nvSpPr>
        <p:spPr>
          <a:xfrm>
            <a:off x="7208837" y="1892300"/>
            <a:ext cx="495300" cy="482600"/>
          </a:xfrm>
          <a:prstGeom prst="rect">
            <a:avLst/>
          </a:prstGeom>
          <a:noFill/>
        </p:spPr>
        <p:txBody>
          <a:bodyPr wrap="square" lIns="0" rIns="0" tIns="0" bIns="0" anchor="t"/>
          <a:lstStyle/>
          <a:p>
            <a:pPr algn="ctr" rtl="1">
              <a:lnSpc>
                <a:spcPts val="3800"/>
              </a:lnSpc>
            </a:pPr>
            <a:r>
              <a:rPr sz="2100" b="1" i="0" lang="he-IL">
                <a:solidFill>
                  <a:srgbClr val="FFD166"/>
                </a:solidFill>
                <a:latin typeface="IBM Plex Sans Hebrew"/>
                <a:cs typeface="IBM Plex Sans Hebrew"/>
                <a:ea typeface="IBM Plex Sans Hebrew"/>
              </a:rPr>
              <a:t>2</a:t>
            </a:r>
          </a:p>
        </p:txBody>
      </p:sp>
      <p:sp>
        <p:nvSpPr>
          <p:cNvPr id="8" name="TextBox 7"/>
          <p:cNvSpPr txBox="1"/>
          <p:nvPr/>
        </p:nvSpPr>
        <p:spPr>
          <a:xfrm>
            <a:off x="6356048" y="2432050"/>
            <a:ext cx="2200878" cy="1282700"/>
          </a:xfrm>
          <a:prstGeom prst="rect">
            <a:avLst/>
          </a:prstGeom>
          <a:noFill/>
        </p:spPr>
        <p:txBody>
          <a:bodyPr wrap="square" lIns="0" rIns="0" tIns="0" bIns="0" anchor="t"/>
          <a:lstStyle/>
          <a:p>
            <a:pPr algn="ctr" rtl="1">
              <a:lnSpc>
                <a:spcPts val="2340"/>
              </a:lnSpc>
            </a:pPr>
            <a:r>
              <a:rPr sz="1800" b="0" i="0" lang="he-IL">
                <a:solidFill>
                  <a:srgbClr val="FFFFFF"/>
                </a:solidFill>
                <a:latin typeface="IBM Plex Sans Hebrew"/>
                <a:cs typeface="IBM Plex Sans Hebrew"/>
                <a:ea typeface="IBM Plex Sans Hebrew"/>
              </a:rPr>
              <a:t>הכנה: קידוש העם, כיבוס שמלות, גבולות להר.</a:t>
            </a:r>
          </a:p>
        </p:txBody>
      </p:sp>
      <p:sp>
        <p:nvSpPr>
          <p:cNvPr id="9" name="TextBox 8"/>
          <p:cNvSpPr txBox="1"/>
          <p:nvPr/>
        </p:nvSpPr>
        <p:spPr>
          <a:xfrm>
            <a:off x="4487862" y="1892300"/>
            <a:ext cx="495300" cy="482600"/>
          </a:xfrm>
          <a:prstGeom prst="rect">
            <a:avLst/>
          </a:prstGeom>
          <a:noFill/>
        </p:spPr>
        <p:txBody>
          <a:bodyPr wrap="square" lIns="0" rIns="0" tIns="0" bIns="0" anchor="t"/>
          <a:lstStyle/>
          <a:p>
            <a:pPr algn="ctr" rtl="1">
              <a:lnSpc>
                <a:spcPts val="3800"/>
              </a:lnSpc>
            </a:pPr>
            <a:r>
              <a:rPr sz="2100" b="1" i="0" lang="he-IL">
                <a:solidFill>
                  <a:srgbClr val="FFD166"/>
                </a:solidFill>
                <a:latin typeface="IBM Plex Sans Hebrew"/>
                <a:cs typeface="IBM Plex Sans Hebrew"/>
                <a:ea typeface="IBM Plex Sans Hebrew"/>
              </a:rPr>
              <a:t>3</a:t>
            </a:r>
          </a:p>
        </p:txBody>
      </p:sp>
      <p:sp>
        <p:nvSpPr>
          <p:cNvPr id="10" name="TextBox 9"/>
          <p:cNvSpPr txBox="1"/>
          <p:nvPr/>
        </p:nvSpPr>
        <p:spPr>
          <a:xfrm>
            <a:off x="3635073" y="2432050"/>
            <a:ext cx="2200878" cy="1282700"/>
          </a:xfrm>
          <a:prstGeom prst="rect">
            <a:avLst/>
          </a:prstGeom>
          <a:noFill/>
        </p:spPr>
        <p:txBody>
          <a:bodyPr wrap="square" lIns="0" rIns="0" tIns="0" bIns="0" anchor="t"/>
          <a:lstStyle/>
          <a:p>
            <a:pPr algn="ctr" rtl="1">
              <a:lnSpc>
                <a:spcPts val="2340"/>
              </a:lnSpc>
            </a:pPr>
            <a:r>
              <a:rPr sz="1800" b="0" i="0" lang="he-IL">
                <a:solidFill>
                  <a:srgbClr val="FFFFFF"/>
                </a:solidFill>
                <a:latin typeface="IBM Plex Sans Hebrew"/>
                <a:cs typeface="IBM Plex Sans Hebrew"/>
                <a:ea typeface="IBM Plex Sans Hebrew"/>
              </a:rPr>
              <a:t>ביום השלישי: קולות, ברקים, ענן כבד וקול שופר חזק.</a:t>
            </a:r>
          </a:p>
        </p:txBody>
      </p:sp>
      <p:sp>
        <p:nvSpPr>
          <p:cNvPr id="11" name="TextBox 10"/>
          <p:cNvSpPr txBox="1"/>
          <p:nvPr/>
        </p:nvSpPr>
        <p:spPr>
          <a:xfrm>
            <a:off x="1766887" y="1892300"/>
            <a:ext cx="495300" cy="482600"/>
          </a:xfrm>
          <a:prstGeom prst="rect">
            <a:avLst/>
          </a:prstGeom>
          <a:noFill/>
        </p:spPr>
        <p:txBody>
          <a:bodyPr wrap="square" lIns="0" rIns="0" tIns="0" bIns="0" anchor="t"/>
          <a:lstStyle/>
          <a:p>
            <a:pPr algn="ctr" rtl="1">
              <a:lnSpc>
                <a:spcPts val="3800"/>
              </a:lnSpc>
            </a:pPr>
            <a:r>
              <a:rPr sz="2100" b="1" i="0" lang="he-IL">
                <a:solidFill>
                  <a:srgbClr val="FFD166"/>
                </a:solidFill>
                <a:latin typeface="IBM Plex Sans Hebrew"/>
                <a:cs typeface="IBM Plex Sans Hebrew"/>
                <a:ea typeface="IBM Plex Sans Hebrew"/>
              </a:rPr>
              <a:t>4</a:t>
            </a:r>
          </a:p>
        </p:txBody>
      </p:sp>
      <p:sp>
        <p:nvSpPr>
          <p:cNvPr id="12" name="TextBox 11"/>
          <p:cNvSpPr txBox="1"/>
          <p:nvPr/>
        </p:nvSpPr>
        <p:spPr>
          <a:xfrm>
            <a:off x="914098" y="2432050"/>
            <a:ext cx="2200878" cy="1282700"/>
          </a:xfrm>
          <a:prstGeom prst="rect">
            <a:avLst/>
          </a:prstGeom>
          <a:noFill/>
        </p:spPr>
        <p:txBody>
          <a:bodyPr wrap="square" lIns="0" rIns="0" tIns="0" bIns="0" anchor="t"/>
          <a:lstStyle/>
          <a:p>
            <a:pPr algn="ctr" rtl="1">
              <a:lnSpc>
                <a:spcPts val="2340"/>
              </a:lnSpc>
            </a:pPr>
            <a:r>
              <a:rPr sz="1800" b="0" i="0" lang="he-IL">
                <a:solidFill>
                  <a:srgbClr val="FFFFFF"/>
                </a:solidFill>
                <a:latin typeface="IBM Plex Sans Hebrew"/>
                <a:cs typeface="IBM Plex Sans Hebrew"/>
                <a:ea typeface="IBM Plex Sans Hebrew"/>
              </a:rPr>
              <a:t>ה׳ יורד על הר סיני באש, ומשה עולה.</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קוראים בפסוקים · 1/4</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שמות י"ט, ג'</a:t>
            </a:r>
          </a:p>
        </p:txBody>
      </p:sp>
      <p:sp>
        <p:nvSpPr>
          <p:cNvPr id="5" name="TextBox 4"/>
          <p:cNvSpPr txBox="1"/>
          <p:nvPr/>
        </p:nvSpPr>
        <p:spPr>
          <a:xfrm>
            <a:off x="1079436" y="2581275"/>
            <a:ext cx="10033127" cy="1822450"/>
          </a:xfrm>
          <a:prstGeom prst="rect">
            <a:avLst/>
          </a:prstGeom>
          <a:noFill/>
        </p:spPr>
        <p:txBody>
          <a:bodyPr wrap="square" lIns="0" rIns="0" tIns="0" bIns="0" anchor="t"/>
          <a:lstStyle/>
          <a:p>
            <a:pPr algn="ctr" rtl="1">
              <a:lnSpc>
                <a:spcPts val="7175"/>
              </a:lnSpc>
            </a:pPr>
            <a:r>
              <a:rPr sz="4100" b="0" i="0" lang="he-IL">
                <a:solidFill>
                  <a:srgbClr val="FFFFFF"/>
                </a:solidFill>
                <a:latin typeface="Frank Ruhl Libre"/>
                <a:cs typeface="Frank Ruhl Libre"/>
                <a:ea typeface="Frank Ruhl Libre"/>
              </a:rPr>
              <a:t>וּמֹשֶׁה עָלָה אֶל־הָאֱלֹהִים וַיִּקְרָא אֵלָיו ה' מִן־הָהָר לֵאמֹר </a:t>
            </a:r>
            <a:r>
              <a:rPr sz="4100" b="1" i="0" lang="he-IL">
                <a:solidFill>
                  <a:srgbClr val="FFD166"/>
                </a:solidFill>
                <a:latin typeface="Frank Ruhl Libre"/>
                <a:cs typeface="Frank Ruhl Libre"/>
                <a:ea typeface="Frank Ruhl Libre"/>
              </a:rPr>
              <a:t>כֹּה תֹאמַר לְבֵית יַעֲקֹב וְתַגֵּיד לִבְנֵי יִשְׂרָאֵל</a:t>
            </a:r>
          </a:p>
        </p:txBody>
      </p:sp>
      <p:sp>
        <p:nvSpPr>
          <p:cNvPr id="6" name="TextBox 5"/>
          <p:cNvSpPr txBox="1"/>
          <p:nvPr/>
        </p:nvSpPr>
        <p:spPr>
          <a:xfrm>
            <a:off x="863600" y="5473700"/>
            <a:ext cx="10464800" cy="812800"/>
          </a:xfrm>
          <a:prstGeom prst="rect">
            <a:avLst/>
          </a:prstGeom>
          <a:noFill/>
        </p:spPr>
        <p:txBody>
          <a:bodyPr wrap="square" lIns="0" rIns="0" tIns="0" bIns="0" anchor="ctr"/>
          <a:lstStyle/>
          <a:p>
            <a:pPr algn="r" rtl="1">
              <a:lnSpc>
                <a:spcPts val="2565"/>
              </a:lnSpc>
            </a:pPr>
            <a:r>
              <a:rPr sz="1900" b="0" i="0" lang="he-IL">
                <a:solidFill>
                  <a:srgbClr val="DBEEFF"/>
                </a:solidFill>
                <a:latin typeface="IBM Plex Sans Hebrew"/>
                <a:cs typeface="IBM Plex Sans Hebrew"/>
                <a:ea typeface="IBM Plex Sans Hebrew"/>
              </a:rPr>
              <a:t>בחודש השלישי אחרי היציאה בני ישראל מגיעים למדבר סיני אחרי רפידים וחונים ״נגד ההר״.</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קוראים בפסוקים · 2/4</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שמות י"ט, י'</a:t>
            </a:r>
          </a:p>
        </p:txBody>
      </p:sp>
      <p:sp>
        <p:nvSpPr>
          <p:cNvPr id="5" name="TextBox 4"/>
          <p:cNvSpPr txBox="1"/>
          <p:nvPr/>
        </p:nvSpPr>
        <p:spPr>
          <a:xfrm>
            <a:off x="1079436" y="2581275"/>
            <a:ext cx="10033127" cy="1822450"/>
          </a:xfrm>
          <a:prstGeom prst="rect">
            <a:avLst/>
          </a:prstGeom>
          <a:noFill/>
        </p:spPr>
        <p:txBody>
          <a:bodyPr wrap="square" lIns="0" rIns="0" tIns="0" bIns="0" anchor="t"/>
          <a:lstStyle/>
          <a:p>
            <a:pPr algn="ctr" rtl="1">
              <a:lnSpc>
                <a:spcPts val="7175"/>
              </a:lnSpc>
            </a:pPr>
            <a:r>
              <a:rPr sz="4100" b="0" i="0" lang="he-IL">
                <a:solidFill>
                  <a:srgbClr val="FFFFFF"/>
                </a:solidFill>
                <a:latin typeface="Frank Ruhl Libre"/>
                <a:cs typeface="Frank Ruhl Libre"/>
                <a:ea typeface="Frank Ruhl Libre"/>
              </a:rPr>
              <a:t>וַיֹּאמֶר ה' אֶל־מֹשֶׁה לֵךְ אֶל־הָעָם </a:t>
            </a:r>
            <a:r>
              <a:rPr sz="4100" b="1" i="0" lang="he-IL">
                <a:solidFill>
                  <a:srgbClr val="FFD166"/>
                </a:solidFill>
                <a:latin typeface="Frank Ruhl Libre"/>
                <a:cs typeface="Frank Ruhl Libre"/>
                <a:ea typeface="Frank Ruhl Libre"/>
              </a:rPr>
              <a:t>וְקִדַּשְׁתָּם הַיּוֹם וּמָחָר וְכִבְּסוּ שִׂמְלֹתָם</a:t>
            </a:r>
          </a:p>
        </p:txBody>
      </p:sp>
      <p:sp>
        <p:nvSpPr>
          <p:cNvPr id="6" name="TextBox 5"/>
          <p:cNvSpPr txBox="1"/>
          <p:nvPr/>
        </p:nvSpPr>
        <p:spPr>
          <a:xfrm>
            <a:off x="863600" y="5473700"/>
            <a:ext cx="10464800" cy="812800"/>
          </a:xfrm>
          <a:prstGeom prst="rect">
            <a:avLst/>
          </a:prstGeom>
          <a:noFill/>
        </p:spPr>
        <p:txBody>
          <a:bodyPr wrap="square" lIns="0" rIns="0" tIns="0" bIns="0" anchor="ctr"/>
          <a:lstStyle/>
          <a:p>
            <a:pPr algn="r" rtl="1">
              <a:lnSpc>
                <a:spcPts val="2565"/>
              </a:lnSpc>
            </a:pPr>
            <a:r>
              <a:rPr sz="1900" b="0" i="0" lang="he-IL">
                <a:solidFill>
                  <a:srgbClr val="DBEEFF"/>
                </a:solidFill>
                <a:latin typeface="IBM Plex Sans Hebrew"/>
                <a:cs typeface="IBM Plex Sans Hebrew"/>
                <a:ea typeface="IBM Plex Sans Hebrew"/>
              </a:rPr>
              <a:t>האל אומר שיבוא למשה ״בעב הענן״ כדי שהעם ישמע בדברו עמו ״וגם בך יאמינו לעולם״.</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קוראים בפסוקים · 3/4</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שמות י"ט, י"ח</a:t>
            </a:r>
          </a:p>
        </p:txBody>
      </p:sp>
      <p:sp>
        <p:nvSpPr>
          <p:cNvPr id="5" name="TextBox 4"/>
          <p:cNvSpPr txBox="1"/>
          <p:nvPr/>
        </p:nvSpPr>
        <p:spPr>
          <a:xfrm>
            <a:off x="1079436" y="2581275"/>
            <a:ext cx="10033127" cy="1822450"/>
          </a:xfrm>
          <a:prstGeom prst="rect">
            <a:avLst/>
          </a:prstGeom>
          <a:noFill/>
        </p:spPr>
        <p:txBody>
          <a:bodyPr wrap="square" lIns="0" rIns="0" tIns="0" bIns="0" anchor="t"/>
          <a:lstStyle/>
          <a:p>
            <a:pPr algn="ctr" rtl="1">
              <a:lnSpc>
                <a:spcPts val="7175"/>
              </a:lnSpc>
            </a:pPr>
            <a:r>
              <a:rPr sz="4100" b="0" i="0" lang="he-IL">
                <a:solidFill>
                  <a:srgbClr val="FFFFFF"/>
                </a:solidFill>
                <a:latin typeface="Frank Ruhl Libre"/>
                <a:cs typeface="Frank Ruhl Libre"/>
                <a:ea typeface="Frank Ruhl Libre"/>
              </a:rPr>
              <a:t>וְהַר סִינַי עָשַׁן כֻּלּוֹ מִפְּנֵי אֲשֶׁר יָרַד עָלָיו ה' </a:t>
            </a:r>
            <a:r>
              <a:rPr sz="4100" b="1" i="0" lang="he-IL">
                <a:solidFill>
                  <a:srgbClr val="FFD166"/>
                </a:solidFill>
                <a:latin typeface="Frank Ruhl Libre"/>
                <a:cs typeface="Frank Ruhl Libre"/>
                <a:ea typeface="Frank Ruhl Libre"/>
              </a:rPr>
              <a:t>בָּאֵשׁ וַיַּעַל עֲשָׁנוֹ כְּעֶשֶׁן הַכִּבְשָׁן וַיֶּחֱרַד כָּל</a:t>
            </a:r>
            <a:r>
              <a:rPr sz="4100" b="0" i="0" lang="he-IL">
                <a:solidFill>
                  <a:srgbClr val="FFFFFF"/>
                </a:solidFill>
                <a:latin typeface="Frank Ruhl Libre"/>
                <a:cs typeface="Frank Ruhl Libre"/>
                <a:ea typeface="Frank Ruhl Libre"/>
              </a:rPr>
              <a:t>־הָהָר מְאֹד</a:t>
            </a:r>
          </a:p>
        </p:txBody>
      </p:sp>
      <p:sp>
        <p:nvSpPr>
          <p:cNvPr id="6" name="TextBox 5"/>
          <p:cNvSpPr txBox="1"/>
          <p:nvPr/>
        </p:nvSpPr>
        <p:spPr>
          <a:xfrm>
            <a:off x="863600" y="5473700"/>
            <a:ext cx="10464800" cy="812800"/>
          </a:xfrm>
          <a:prstGeom prst="rect">
            <a:avLst/>
          </a:prstGeom>
          <a:noFill/>
        </p:spPr>
        <p:txBody>
          <a:bodyPr wrap="square" lIns="0" rIns="0" tIns="0" bIns="0" anchor="ctr"/>
          <a:lstStyle/>
          <a:p>
            <a:pPr algn="r" rtl="1">
              <a:lnSpc>
                <a:spcPts val="2565"/>
              </a:lnSpc>
            </a:pPr>
            <a:r>
              <a:rPr sz="1900" b="0" i="0" lang="he-IL">
                <a:solidFill>
                  <a:srgbClr val="DBEEFF"/>
                </a:solidFill>
                <a:latin typeface="IBM Plex Sans Hebrew"/>
                <a:cs typeface="IBM Plex Sans Hebrew"/>
                <a:ea typeface="IBM Plex Sans Hebrew"/>
              </a:rPr>
              <a:t>ביום השלישי בבוקר ״ויהי קלת וברקים וענן כבד על ההר וקל שפר חזק מאד ויחרד כל העם אשר במחנה״.</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קוראים בפסוקים · 4/4</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שמות י"ט, כ'</a:t>
            </a:r>
          </a:p>
        </p:txBody>
      </p:sp>
      <p:sp>
        <p:nvSpPr>
          <p:cNvPr id="5" name="TextBox 4"/>
          <p:cNvSpPr txBox="1"/>
          <p:nvPr/>
        </p:nvSpPr>
        <p:spPr>
          <a:xfrm>
            <a:off x="1079436" y="2581275"/>
            <a:ext cx="10033127" cy="1822450"/>
          </a:xfrm>
          <a:prstGeom prst="rect">
            <a:avLst/>
          </a:prstGeom>
          <a:noFill/>
        </p:spPr>
        <p:txBody>
          <a:bodyPr wrap="square" lIns="0" rIns="0" tIns="0" bIns="0" anchor="t"/>
          <a:lstStyle/>
          <a:p>
            <a:pPr algn="ctr" rtl="1">
              <a:lnSpc>
                <a:spcPts val="7175"/>
              </a:lnSpc>
            </a:pPr>
            <a:r>
              <a:rPr sz="4100" b="1" i="0" lang="he-IL">
                <a:solidFill>
                  <a:srgbClr val="FFD166"/>
                </a:solidFill>
                <a:latin typeface="Frank Ruhl Libre"/>
                <a:cs typeface="Frank Ruhl Libre"/>
                <a:ea typeface="Frank Ruhl Libre"/>
              </a:rPr>
              <a:t>וַיֵּרֶד ה' עַל־הַר סִינַי</a:t>
            </a:r>
            <a:r>
              <a:rPr sz="4100" b="0" i="0" lang="he-IL">
                <a:solidFill>
                  <a:srgbClr val="FFFFFF"/>
                </a:solidFill>
                <a:latin typeface="Frank Ruhl Libre"/>
                <a:cs typeface="Frank Ruhl Libre"/>
                <a:ea typeface="Frank Ruhl Libre"/>
              </a:rPr>
              <a:t> אֶל־רֹאשׁ הָהָר וַיִּקְרָא ה' לְמֹשֶׁה אֶל־רֹאשׁ הָהָר וַיַּעַל מֹשֶׁה</a:t>
            </a:r>
          </a:p>
        </p:txBody>
      </p:sp>
      <p:sp>
        <p:nvSpPr>
          <p:cNvPr id="6" name="TextBox 5"/>
          <p:cNvSpPr txBox="1"/>
          <p:nvPr/>
        </p:nvSpPr>
        <p:spPr>
          <a:xfrm>
            <a:off x="863600" y="5473700"/>
            <a:ext cx="10464800" cy="812800"/>
          </a:xfrm>
          <a:prstGeom prst="rect">
            <a:avLst/>
          </a:prstGeom>
          <a:noFill/>
        </p:spPr>
        <p:txBody>
          <a:bodyPr wrap="square" lIns="0" rIns="0" tIns="0" bIns="0" anchor="ctr"/>
          <a:lstStyle/>
          <a:p>
            <a:pPr algn="r" rtl="1">
              <a:lnSpc>
                <a:spcPts val="2565"/>
              </a:lnSpc>
            </a:pPr>
            <a:r>
              <a:rPr sz="1900" b="0" i="0" lang="he-IL">
                <a:solidFill>
                  <a:srgbClr val="DBEEFF"/>
                </a:solidFill>
                <a:latin typeface="IBM Plex Sans Hebrew"/>
                <a:cs typeface="IBM Plex Sans Hebrew"/>
                <a:ea typeface="IBM Plex Sans Hebrew"/>
              </a:rPr>
              <a:t>האל יורד על ראש ההר וקורא למשה לעלות.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מילים ומושגים</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ביאורי מילים</a:t>
            </a:r>
          </a:p>
        </p:txBody>
      </p:sp>
      <p:sp>
        <p:nvSpPr>
          <p:cNvPr id="5" name="TextBox 4"/>
          <p:cNvSpPr txBox="1"/>
          <p:nvPr/>
        </p:nvSpPr>
        <p:spPr>
          <a:xfrm>
            <a:off x="8165401" y="1898650"/>
            <a:ext cx="3100197" cy="406400"/>
          </a:xfrm>
          <a:prstGeom prst="rect">
            <a:avLst/>
          </a:prstGeom>
          <a:noFill/>
        </p:spPr>
        <p:txBody>
          <a:bodyPr wrap="square" lIns="0" rIns="0" tIns="0" bIns="0" anchor="t"/>
          <a:lstStyle/>
          <a:p>
            <a:pPr algn="r" rtl="1">
              <a:lnSpc>
                <a:spcPts val="3200"/>
              </a:lnSpc>
            </a:pPr>
            <a:r>
              <a:rPr sz="2300" b="1" i="0" lang="he-IL">
                <a:solidFill>
                  <a:srgbClr val="FFD166"/>
                </a:solidFill>
                <a:latin typeface="IBM Plex Sans Hebrew"/>
                <a:cs typeface="IBM Plex Sans Hebrew"/>
                <a:ea typeface="IBM Plex Sans Hebrew"/>
              </a:rPr>
              <a:t>ומשה עלה</a:t>
            </a:r>
          </a:p>
        </p:txBody>
      </p:sp>
      <p:sp>
        <p:nvSpPr>
          <p:cNvPr id="6" name="TextBox 5"/>
          <p:cNvSpPr txBox="1"/>
          <p:nvPr/>
        </p:nvSpPr>
        <p:spPr>
          <a:xfrm>
            <a:off x="8165401" y="2368550"/>
            <a:ext cx="3100197" cy="1352550"/>
          </a:xfrm>
          <a:prstGeom prst="rect">
            <a:avLst/>
          </a:prstGeom>
          <a:noFill/>
        </p:spPr>
        <p:txBody>
          <a:bodyPr wrap="square" lIns="0" rIns="0" tIns="0" bIns="0" anchor="t"/>
          <a:lstStyle/>
          <a:p>
            <a:pPr algn="r" rtl="1">
              <a:lnSpc>
                <a:spcPts val="2227"/>
              </a:lnSpc>
            </a:pPr>
            <a:r>
              <a:rPr sz="1650" b="0" i="0" lang="he-IL">
                <a:solidFill>
                  <a:srgbClr val="FFFFFF"/>
                </a:solidFill>
                <a:latin typeface="IBM Plex Sans Hebrew"/>
                <a:cs typeface="IBM Plex Sans Hebrew"/>
                <a:ea typeface="IBM Plex Sans Hebrew"/>
              </a:rPr>
              <a:t>בַּיּוֹם הַשֵּׁנִי; וְכָל עֲלִיּוֹתָיו בְּהַשְׁכָּמָה הָיוּ, שֶׁנֶּאֱמַר "וַיַּשְׁכֵּם מֹשֶׁה בַבֹּקֶר" (שמות ל"ד).</a:t>
            </a:r>
          </a:p>
        </p:txBody>
      </p:sp>
      <p:sp>
        <p:nvSpPr>
          <p:cNvPr id="7" name="TextBox 6"/>
          <p:cNvSpPr txBox="1"/>
          <p:nvPr/>
        </p:nvSpPr>
        <p:spPr>
          <a:xfrm>
            <a:off x="4545901" y="1898650"/>
            <a:ext cx="3100197" cy="406400"/>
          </a:xfrm>
          <a:prstGeom prst="rect">
            <a:avLst/>
          </a:prstGeom>
          <a:noFill/>
        </p:spPr>
        <p:txBody>
          <a:bodyPr wrap="square" lIns="0" rIns="0" tIns="0" bIns="0" anchor="t"/>
          <a:lstStyle/>
          <a:p>
            <a:pPr algn="r" rtl="1">
              <a:lnSpc>
                <a:spcPts val="3200"/>
              </a:lnSpc>
            </a:pPr>
            <a:r>
              <a:rPr sz="2300" b="1" i="0" lang="he-IL">
                <a:solidFill>
                  <a:srgbClr val="FFD166"/>
                </a:solidFill>
                <a:latin typeface="IBM Plex Sans Hebrew"/>
                <a:cs typeface="IBM Plex Sans Hebrew"/>
                <a:ea typeface="IBM Plex Sans Hebrew"/>
              </a:rPr>
              <a:t>כה תאמר</a:t>
            </a:r>
          </a:p>
        </p:txBody>
      </p:sp>
      <p:sp>
        <p:nvSpPr>
          <p:cNvPr id="8" name="TextBox 7"/>
          <p:cNvSpPr txBox="1"/>
          <p:nvPr/>
        </p:nvSpPr>
        <p:spPr>
          <a:xfrm>
            <a:off x="4545901" y="2368550"/>
            <a:ext cx="3100197" cy="1352550"/>
          </a:xfrm>
          <a:prstGeom prst="rect">
            <a:avLst/>
          </a:prstGeom>
          <a:noFill/>
        </p:spPr>
        <p:txBody>
          <a:bodyPr wrap="square" lIns="0" rIns="0" tIns="0" bIns="0" anchor="t"/>
          <a:lstStyle/>
          <a:p>
            <a:pPr algn="r" rtl="1">
              <a:lnSpc>
                <a:spcPts val="2227"/>
              </a:lnSpc>
            </a:pPr>
            <a:r>
              <a:rPr sz="1650" b="0" i="0" lang="he-IL">
                <a:solidFill>
                  <a:srgbClr val="FFFFFF"/>
                </a:solidFill>
                <a:latin typeface="IBM Plex Sans Hebrew"/>
                <a:cs typeface="IBM Plex Sans Hebrew"/>
                <a:ea typeface="IBM Plex Sans Hebrew"/>
              </a:rPr>
              <a:t>בַּלָּשׁוֹן הַזֶּה וְכַסֵּדֶר הַזֶּה.</a:t>
            </a:r>
          </a:p>
        </p:txBody>
      </p:sp>
      <p:sp>
        <p:nvSpPr>
          <p:cNvPr id="9" name="TextBox 8"/>
          <p:cNvSpPr txBox="1"/>
          <p:nvPr/>
        </p:nvSpPr>
        <p:spPr>
          <a:xfrm>
            <a:off x="926401" y="1898650"/>
            <a:ext cx="3100197" cy="406400"/>
          </a:xfrm>
          <a:prstGeom prst="rect">
            <a:avLst/>
          </a:prstGeom>
          <a:noFill/>
        </p:spPr>
        <p:txBody>
          <a:bodyPr wrap="square" lIns="0" rIns="0" tIns="0" bIns="0" anchor="t"/>
          <a:lstStyle/>
          <a:p>
            <a:pPr algn="r" rtl="1">
              <a:lnSpc>
                <a:spcPts val="3200"/>
              </a:lnSpc>
            </a:pPr>
            <a:r>
              <a:rPr sz="2300" b="1" i="0" lang="he-IL">
                <a:solidFill>
                  <a:srgbClr val="FFD166"/>
                </a:solidFill>
                <a:latin typeface="IBM Plex Sans Hebrew"/>
                <a:cs typeface="IBM Plex Sans Hebrew"/>
                <a:ea typeface="IBM Plex Sans Hebrew"/>
              </a:rPr>
              <a:t>לבית יעקב</a:t>
            </a:r>
          </a:p>
        </p:txBody>
      </p:sp>
      <p:sp>
        <p:nvSpPr>
          <p:cNvPr id="10" name="TextBox 9"/>
          <p:cNvSpPr txBox="1"/>
          <p:nvPr/>
        </p:nvSpPr>
        <p:spPr>
          <a:xfrm>
            <a:off x="926401" y="2368550"/>
            <a:ext cx="3100197" cy="1352550"/>
          </a:xfrm>
          <a:prstGeom prst="rect">
            <a:avLst/>
          </a:prstGeom>
          <a:noFill/>
        </p:spPr>
        <p:txBody>
          <a:bodyPr wrap="square" lIns="0" rIns="0" tIns="0" bIns="0" anchor="t"/>
          <a:lstStyle/>
          <a:p>
            <a:pPr algn="r" rtl="1">
              <a:lnSpc>
                <a:spcPts val="2227"/>
              </a:lnSpc>
            </a:pPr>
            <a:r>
              <a:rPr sz="1650" b="0" i="0" lang="he-IL">
                <a:solidFill>
                  <a:srgbClr val="FFFFFF"/>
                </a:solidFill>
                <a:latin typeface="IBM Plex Sans Hebrew"/>
                <a:cs typeface="IBM Plex Sans Hebrew"/>
                <a:ea typeface="IBM Plex Sans Hebrew"/>
              </a:rPr>
              <a:t>אֵלּוּ הַנָּשִׁים, תֹּאמַר לָהֶן בְּלָשׁוֹן רַכָּה (מכילתא).</a:t>
            </a:r>
          </a:p>
        </p:txBody>
      </p:sp>
      <p:sp>
        <p:nvSpPr>
          <p:cNvPr id="11" name="TextBox 10"/>
          <p:cNvSpPr txBox="1"/>
          <p:nvPr/>
        </p:nvSpPr>
        <p:spPr>
          <a:xfrm>
            <a:off x="8165401" y="4279900"/>
            <a:ext cx="3100197" cy="406400"/>
          </a:xfrm>
          <a:prstGeom prst="rect">
            <a:avLst/>
          </a:prstGeom>
          <a:noFill/>
        </p:spPr>
        <p:txBody>
          <a:bodyPr wrap="square" lIns="0" rIns="0" tIns="0" bIns="0" anchor="t"/>
          <a:lstStyle/>
          <a:p>
            <a:pPr algn="r" rtl="1">
              <a:lnSpc>
                <a:spcPts val="3200"/>
              </a:lnSpc>
            </a:pPr>
            <a:r>
              <a:rPr sz="2300" b="1" i="0" lang="he-IL">
                <a:solidFill>
                  <a:srgbClr val="FFD166"/>
                </a:solidFill>
                <a:latin typeface="IBM Plex Sans Hebrew"/>
                <a:cs typeface="IBM Plex Sans Hebrew"/>
                <a:ea typeface="IBM Plex Sans Hebrew"/>
              </a:rPr>
              <a:t>ותגיד לבני ישראל</a:t>
            </a:r>
          </a:p>
        </p:txBody>
      </p:sp>
      <p:sp>
        <p:nvSpPr>
          <p:cNvPr id="12" name="TextBox 11"/>
          <p:cNvSpPr txBox="1"/>
          <p:nvPr/>
        </p:nvSpPr>
        <p:spPr>
          <a:xfrm>
            <a:off x="8165401" y="4749800"/>
            <a:ext cx="3100197" cy="1352550"/>
          </a:xfrm>
          <a:prstGeom prst="rect">
            <a:avLst/>
          </a:prstGeom>
          <a:noFill/>
        </p:spPr>
        <p:txBody>
          <a:bodyPr wrap="square" lIns="0" rIns="0" tIns="0" bIns="0" anchor="t"/>
          <a:lstStyle/>
          <a:p>
            <a:pPr algn="r" rtl="1">
              <a:lnSpc>
                <a:spcPts val="2227"/>
              </a:lnSpc>
            </a:pPr>
            <a:r>
              <a:rPr sz="1650" b="0" i="0" lang="he-IL">
                <a:solidFill>
                  <a:srgbClr val="FFFFFF"/>
                </a:solidFill>
                <a:latin typeface="IBM Plex Sans Hebrew"/>
                <a:cs typeface="IBM Plex Sans Hebrew"/>
                <a:ea typeface="IBM Plex Sans Hebrew"/>
              </a:rPr>
              <a:t>עֳנָשִׁין וְדִקְדּוּקִים פָּרֵשׁ לַזְּכָרִים, דְּבָרִים הַקָּשִׁין כְּגִידִין (שבת פ"ז).</a:t>
            </a:r>
          </a:p>
        </p:txBody>
      </p:sp>
      <p:sp>
        <p:nvSpPr>
          <p:cNvPr id="13" name="TextBox 12"/>
          <p:cNvSpPr txBox="1"/>
          <p:nvPr/>
        </p:nvSpPr>
        <p:spPr>
          <a:xfrm>
            <a:off x="4545901" y="4279900"/>
            <a:ext cx="3100197" cy="406400"/>
          </a:xfrm>
          <a:prstGeom prst="rect">
            <a:avLst/>
          </a:prstGeom>
          <a:noFill/>
        </p:spPr>
        <p:txBody>
          <a:bodyPr wrap="square" lIns="0" rIns="0" tIns="0" bIns="0" anchor="t"/>
          <a:lstStyle/>
          <a:p>
            <a:pPr algn="r" rtl="1">
              <a:lnSpc>
                <a:spcPts val="3200"/>
              </a:lnSpc>
            </a:pPr>
            <a:r>
              <a:rPr sz="2300" b="1" i="0" lang="he-IL">
                <a:solidFill>
                  <a:srgbClr val="FFD166"/>
                </a:solidFill>
                <a:latin typeface="IBM Plex Sans Hebrew"/>
                <a:cs typeface="IBM Plex Sans Hebrew"/>
                <a:ea typeface="IBM Plex Sans Hebrew"/>
              </a:rPr>
              <a:t>ויאמר ה' אל משה</a:t>
            </a:r>
          </a:p>
        </p:txBody>
      </p:sp>
      <p:sp>
        <p:nvSpPr>
          <p:cNvPr id="14" name="TextBox 13"/>
          <p:cNvSpPr txBox="1"/>
          <p:nvPr/>
        </p:nvSpPr>
        <p:spPr>
          <a:xfrm>
            <a:off x="4545901" y="4749800"/>
            <a:ext cx="3100197" cy="1352550"/>
          </a:xfrm>
          <a:prstGeom prst="rect">
            <a:avLst/>
          </a:prstGeom>
          <a:noFill/>
        </p:spPr>
        <p:txBody>
          <a:bodyPr wrap="square" lIns="0" rIns="0" tIns="0" bIns="0" anchor="t"/>
          <a:lstStyle/>
          <a:p>
            <a:pPr algn="r" rtl="1">
              <a:lnSpc>
                <a:spcPts val="2227"/>
              </a:lnSpc>
            </a:pPr>
            <a:r>
              <a:rPr sz="1650" b="0" i="0" lang="he-IL">
                <a:solidFill>
                  <a:srgbClr val="FFFFFF"/>
                </a:solidFill>
                <a:latin typeface="IBM Plex Sans Hebrew"/>
                <a:cs typeface="IBM Plex Sans Hebrew"/>
                <a:ea typeface="IBM Plex Sans Hebrew"/>
              </a:rPr>
              <a:t>אם כן שמזקיקין לְדַבֵּר עמם, לך אל העם.</a:t>
            </a:r>
          </a:p>
        </p:txBody>
      </p:sp>
      <p:sp>
        <p:nvSpPr>
          <p:cNvPr id="15" name="TextBox 14"/>
          <p:cNvSpPr txBox="1"/>
          <p:nvPr/>
        </p:nvSpPr>
        <p:spPr>
          <a:xfrm>
            <a:off x="926401" y="4279900"/>
            <a:ext cx="3100197" cy="406400"/>
          </a:xfrm>
          <a:prstGeom prst="rect">
            <a:avLst/>
          </a:prstGeom>
          <a:noFill/>
        </p:spPr>
        <p:txBody>
          <a:bodyPr wrap="square" lIns="0" rIns="0" tIns="0" bIns="0" anchor="t"/>
          <a:lstStyle/>
          <a:p>
            <a:pPr algn="r" rtl="1">
              <a:lnSpc>
                <a:spcPts val="3200"/>
              </a:lnSpc>
            </a:pPr>
            <a:r>
              <a:rPr sz="2300" b="1" i="0" lang="he-IL">
                <a:solidFill>
                  <a:srgbClr val="FFD166"/>
                </a:solidFill>
                <a:latin typeface="IBM Plex Sans Hebrew"/>
                <a:cs typeface="IBM Plex Sans Hebrew"/>
                <a:ea typeface="IBM Plex Sans Hebrew"/>
              </a:rPr>
              <a:t>וקדשתם</a:t>
            </a:r>
          </a:p>
        </p:txBody>
      </p:sp>
      <p:sp>
        <p:nvSpPr>
          <p:cNvPr id="16" name="TextBox 15"/>
          <p:cNvSpPr txBox="1"/>
          <p:nvPr/>
        </p:nvSpPr>
        <p:spPr>
          <a:xfrm>
            <a:off x="926401" y="4749800"/>
            <a:ext cx="3100197" cy="1352550"/>
          </a:xfrm>
          <a:prstGeom prst="rect">
            <a:avLst/>
          </a:prstGeom>
          <a:noFill/>
        </p:spPr>
        <p:txBody>
          <a:bodyPr wrap="square" lIns="0" rIns="0" tIns="0" bIns="0" anchor="t"/>
          <a:lstStyle/>
          <a:p>
            <a:pPr algn="r" rtl="1">
              <a:lnSpc>
                <a:spcPts val="2227"/>
              </a:lnSpc>
            </a:pPr>
            <a:r>
              <a:rPr sz="1650" b="0" i="0" lang="he-IL">
                <a:solidFill>
                  <a:srgbClr val="FFFFFF"/>
                </a:solidFill>
                <a:latin typeface="IBM Plex Sans Hebrew"/>
                <a:cs typeface="IBM Plex Sans Hebrew"/>
                <a:ea typeface="IBM Plex Sans Hebrew"/>
              </a:rPr>
              <a:t>וְזִמַּנְתָּם, שֶׁיָּכִינוּ עַצְמָם הַיּוֹם וּמָחָר.</a:t>
            </a:r>
          </a:p>
        </p:txBody>
      </p:sp>
      <p:sp>
        <p:nvSpPr>
          <p:cNvPr id="17" name="TextBox 1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0.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פרשנים</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רש"י</a:t>
            </a:r>
          </a:p>
        </p:txBody>
      </p:sp>
      <p:sp>
        <p:nvSpPr>
          <p:cNvPr id="5" name="TextBox 4"/>
          <p:cNvSpPr txBox="1"/>
          <p:nvPr/>
        </p:nvSpPr>
        <p:spPr>
          <a:xfrm>
            <a:off x="1080674" y="2381250"/>
            <a:ext cx="9948100" cy="304800"/>
          </a:xfrm>
          <a:prstGeom prst="rect">
            <a:avLst/>
          </a:prstGeom>
          <a:noFill/>
        </p:spPr>
        <p:txBody>
          <a:bodyPr wrap="square" lIns="0" rIns="0" tIns="0" bIns="0" anchor="t"/>
          <a:lstStyle/>
          <a:p>
            <a:pPr algn="r" rtl="1">
              <a:lnSpc>
                <a:spcPts val="2400"/>
              </a:lnSpc>
            </a:pPr>
            <a:r>
              <a:rPr sz="1700" b="1" i="0" lang="he-IL">
                <a:solidFill>
                  <a:srgbClr val="FFD166"/>
                </a:solidFill>
                <a:latin typeface="IBM Plex Sans Hebrew"/>
                <a:cs typeface="IBM Plex Sans Hebrew"/>
                <a:ea typeface="IBM Plex Sans Hebrew"/>
              </a:rPr>
              <a:t>רש"י על שמות י"ט, ג'</a:t>
            </a:r>
          </a:p>
        </p:txBody>
      </p:sp>
      <p:sp>
        <p:nvSpPr>
          <p:cNvPr id="6" name="TextBox 5"/>
          <p:cNvSpPr txBox="1"/>
          <p:nvPr/>
        </p:nvSpPr>
        <p:spPr>
          <a:xfrm>
            <a:off x="1080674" y="2813050"/>
            <a:ext cx="9948100" cy="1219200"/>
          </a:xfrm>
          <a:prstGeom prst="rect">
            <a:avLst/>
          </a:prstGeom>
          <a:noFill/>
        </p:spPr>
        <p:txBody>
          <a:bodyPr wrap="square" lIns="0" rIns="0" tIns="0" bIns="0" anchor="t"/>
          <a:lstStyle/>
          <a:p>
            <a:pPr algn="r" rtl="1">
              <a:lnSpc>
                <a:spcPts val="4800"/>
              </a:lnSpc>
            </a:pPr>
            <a:r>
              <a:rPr sz="3000" b="1" i="0" lang="he-IL">
                <a:solidFill>
                  <a:srgbClr val="FFD166"/>
                </a:solidFill>
                <a:latin typeface="Noto Serif Hebrew"/>
                <a:cs typeface="Noto Serif Hebrew"/>
                <a:ea typeface="Noto Serif Hebrew"/>
              </a:rPr>
              <a:t>ותגיד לבני ישראל</a:t>
            </a:r>
            <a:r>
              <a:rPr sz="3000" b="0" i="0" lang="he-IL">
                <a:solidFill>
                  <a:srgbClr val="FFFFFF"/>
                </a:solidFill>
                <a:latin typeface="Noto Serif Hebrew"/>
                <a:cs typeface="Noto Serif Hebrew"/>
                <a:ea typeface="Noto Serif Hebrew"/>
              </a:rPr>
              <a:t>. עֳנָשִׁין וְדִקְדּוּקִים פָּרֵשׁ לַזְּכָרִים, דְּבָרִים הַקָּשִׁין כְּגִידִין (שבת פ"ז):</a:t>
            </a:r>
          </a:p>
        </p:txBody>
      </p:sp>
      <p:sp>
        <p:nvSpPr>
          <p:cNvPr id="7" name="TextBox 6"/>
          <p:cNvSpPr txBox="1"/>
          <p:nvPr/>
        </p:nvSpPr>
        <p:spPr>
          <a:xfrm>
            <a:off x="929005" y="5207000"/>
            <a:ext cx="10333990" cy="1079500"/>
          </a:xfrm>
          <a:prstGeom prst="rect">
            <a:avLst/>
          </a:prstGeom>
          <a:noFill/>
        </p:spPr>
        <p:txBody>
          <a:bodyPr wrap="square" lIns="0" rIns="0" tIns="0" bIns="0" anchor="ctr"/>
          <a:lstStyle/>
          <a:p>
            <a:pPr algn="r" rtl="1">
              <a:lnSpc>
                <a:spcPts val="2860"/>
              </a:lnSpc>
            </a:pPr>
            <a:r>
              <a:rPr sz="2200" b="1" i="0" lang="he-IL">
                <a:solidFill>
                  <a:srgbClr val="0B569A"/>
                </a:solidFill>
                <a:latin typeface="IBM Plex Sans Hebrew"/>
                <a:cs typeface="IBM Plex Sans Hebrew"/>
                <a:ea typeface="IBM Plex Sans Hebrew"/>
              </a:rPr>
              <a:t>מה מסביר רש"י על «ותגיד לבני ישראל»? הסבירו בלשונכם.</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10</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0.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פרשנים</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רמב"ן</a:t>
            </a:r>
          </a:p>
        </p:txBody>
      </p:sp>
      <p:sp>
        <p:nvSpPr>
          <p:cNvPr id="5" name="TextBox 4"/>
          <p:cNvSpPr txBox="1"/>
          <p:nvPr/>
        </p:nvSpPr>
        <p:spPr>
          <a:xfrm>
            <a:off x="1080674" y="2206922"/>
            <a:ext cx="9948100" cy="304800"/>
          </a:xfrm>
          <a:prstGeom prst="rect">
            <a:avLst/>
          </a:prstGeom>
          <a:noFill/>
        </p:spPr>
        <p:txBody>
          <a:bodyPr wrap="square" lIns="0" rIns="0" tIns="0" bIns="0" anchor="t"/>
          <a:lstStyle/>
          <a:p>
            <a:pPr algn="r" rtl="1">
              <a:lnSpc>
                <a:spcPts val="2400"/>
              </a:lnSpc>
            </a:pPr>
            <a:r>
              <a:rPr sz="1700" b="1" i="0" lang="he-IL">
                <a:solidFill>
                  <a:srgbClr val="FFD166"/>
                </a:solidFill>
                <a:latin typeface="IBM Plex Sans Hebrew"/>
                <a:cs typeface="IBM Plex Sans Hebrew"/>
                <a:ea typeface="IBM Plex Sans Hebrew"/>
              </a:rPr>
              <a:t>רמב"ן על שמות י"ט, י'</a:t>
            </a:r>
          </a:p>
        </p:txBody>
      </p:sp>
      <p:sp>
        <p:nvSpPr>
          <p:cNvPr id="6" name="TextBox 5"/>
          <p:cNvSpPr txBox="1"/>
          <p:nvPr/>
        </p:nvSpPr>
        <p:spPr>
          <a:xfrm>
            <a:off x="1080674" y="2638722"/>
            <a:ext cx="9948100" cy="1567755"/>
          </a:xfrm>
          <a:prstGeom prst="rect">
            <a:avLst/>
          </a:prstGeom>
          <a:noFill/>
        </p:spPr>
        <p:txBody>
          <a:bodyPr wrap="square" lIns="0" rIns="0" tIns="0" bIns="0" anchor="t"/>
          <a:lstStyle/>
          <a:p>
            <a:pPr algn="r" rtl="1">
              <a:lnSpc>
                <a:spcPts val="4115"/>
              </a:lnSpc>
            </a:pPr>
            <a:r>
              <a:rPr sz="2550" b="1" i="0" lang="he-IL">
                <a:solidFill>
                  <a:srgbClr val="FFD166"/>
                </a:solidFill>
                <a:latin typeface="Noto Serif Hebrew"/>
                <a:cs typeface="Noto Serif Hebrew"/>
                <a:ea typeface="Noto Serif Hebrew"/>
              </a:rPr>
              <a:t>וְקִדַּשְׁתָּם הַיּוֹם וּמָחָר</a:t>
            </a:r>
            <a:r>
              <a:rPr sz="2550" b="0" i="0" lang="he-IL">
                <a:solidFill>
                  <a:srgbClr val="FFFFFF"/>
                </a:solidFill>
                <a:latin typeface="Noto Serif Hebrew"/>
                <a:cs typeface="Noto Serif Hebrew"/>
                <a:ea typeface="Noto Serif Hebrew"/>
              </a:rPr>
              <a:t> פֵּרֵשׁ רַשִׁ"י וְזִמַּנְתָּם. וְכֵן דַּעַת אוּנְקְלוֹס (תרגום אונקלוס על שמות י"ט:י'). וְכָמֹהוּ "אֲנִי צִוִּיתִי לִמְקֻדָּשַׁי" (ישעיה יג ג), וְכֵן "הִתְקַדְּשׁוּ לְמָחָר" (במדבר יא יח). ור"א אָמַר (אבן עזרא על שמות י"ט:י') שֶׁיִּרְחֲצוּ בַּמַּיִם.</a:t>
            </a:r>
          </a:p>
        </p:txBody>
      </p:sp>
      <p:sp>
        <p:nvSpPr>
          <p:cNvPr id="7" name="TextBox 6"/>
          <p:cNvSpPr txBox="1"/>
          <p:nvPr/>
        </p:nvSpPr>
        <p:spPr>
          <a:xfrm>
            <a:off x="929005" y="5207000"/>
            <a:ext cx="10333990" cy="1079500"/>
          </a:xfrm>
          <a:prstGeom prst="rect">
            <a:avLst/>
          </a:prstGeom>
          <a:noFill/>
        </p:spPr>
        <p:txBody>
          <a:bodyPr wrap="square" lIns="0" rIns="0" tIns="0" bIns="0" anchor="ctr"/>
          <a:lstStyle/>
          <a:p>
            <a:pPr algn="r" rtl="1">
              <a:lnSpc>
                <a:spcPts val="2860"/>
              </a:lnSpc>
            </a:pPr>
            <a:r>
              <a:rPr sz="2200" b="1" i="0" lang="he-IL">
                <a:solidFill>
                  <a:srgbClr val="0B569A"/>
                </a:solidFill>
                <a:latin typeface="IBM Plex Sans Hebrew"/>
                <a:cs typeface="IBM Plex Sans Hebrew"/>
                <a:ea typeface="IBM Plex Sans Hebrew"/>
              </a:rPr>
              <a:t>מה מוסיף פירושו של רמב"ן להבנת הפסוק? בססו את תשובתכם על הציטוט.</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11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שאלות הבנה ופרשנות · 1/3</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שאלה 1</a:t>
            </a:r>
          </a:p>
        </p:txBody>
      </p:sp>
      <p:sp>
        <p:nvSpPr>
          <p:cNvPr id="5" name="TextBox 4"/>
          <p:cNvSpPr txBox="1"/>
          <p:nvPr/>
        </p:nvSpPr>
        <p:spPr>
          <a:xfrm>
            <a:off x="883221" y="1733550"/>
            <a:ext cx="10425557" cy="3517900"/>
          </a:xfrm>
          <a:prstGeom prst="rect">
            <a:avLst/>
          </a:prstGeom>
          <a:noFill/>
        </p:spPr>
        <p:txBody>
          <a:bodyPr wrap="square" lIns="0" rIns="0" tIns="0" bIns="0" anchor="ctr"/>
          <a:lstStyle/>
          <a:p>
            <a:pPr algn="r" rtl="1">
              <a:lnSpc>
                <a:spcPts val="4200"/>
              </a:lnSpc>
            </a:pPr>
            <a:r>
              <a:rPr sz="3000" b="0" i="0" lang="he-IL">
                <a:solidFill>
                  <a:srgbClr val="FFFFFF"/>
                </a:solidFill>
                <a:latin typeface="IBM Plex Sans Hebrew"/>
                <a:cs typeface="IBM Plex Sans Hebrew"/>
                <a:ea typeface="IBM Plex Sans Hebrew"/>
              </a:rPr>
              <a:t>קראו פסוקים א׳–ח׳ («ההצעה והמענה»). מה מתואר בקטע? הביאו ראיה מן הכתוב.</a:t>
            </a:r>
          </a:p>
        </p:txBody>
      </p:sp>
      <p:sp>
        <p:nvSpPr>
          <p:cNvPr id="6" name="TextBox 5"/>
          <p:cNvSpPr txBox="1"/>
          <p:nvPr/>
        </p:nvSpPr>
        <p:spPr>
          <a:xfrm>
            <a:off x="889000" y="5969000"/>
            <a:ext cx="807442" cy="317500"/>
          </a:xfrm>
          <a:prstGeom prst="rect">
            <a:avLst/>
          </a:prstGeom>
          <a:noFill/>
        </p:spPr>
        <p:txBody>
          <a:bodyPr wrap="square" lIns="0" rIns="0" tIns="0" bIns="0" anchor="t"/>
          <a:lstStyle/>
          <a:p>
            <a:pPr algn="r" rtl="1">
              <a:lnSpc>
                <a:spcPts val="2500"/>
              </a:lnSpc>
            </a:pPr>
            <a:r>
              <a:rPr sz="1700" b="0" i="0" lang="he-IL">
                <a:solidFill>
                  <a:srgbClr val="FFD166"/>
                </a:solidFill>
                <a:latin typeface="IBM Plex Sans Hebrew"/>
                <a:cs typeface="IBM Plex Sans Hebrew"/>
                <a:ea typeface="IBM Plex Sans Hebrew"/>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12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שאלות הבנה ופרשנות · 2/3</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שאלה 2</a:t>
            </a:r>
          </a:p>
        </p:txBody>
      </p:sp>
      <p:sp>
        <p:nvSpPr>
          <p:cNvPr id="5" name="TextBox 4"/>
          <p:cNvSpPr txBox="1"/>
          <p:nvPr/>
        </p:nvSpPr>
        <p:spPr>
          <a:xfrm>
            <a:off x="883221" y="1733550"/>
            <a:ext cx="10425557" cy="3517900"/>
          </a:xfrm>
          <a:prstGeom prst="rect">
            <a:avLst/>
          </a:prstGeom>
          <a:noFill/>
        </p:spPr>
        <p:txBody>
          <a:bodyPr wrap="square" lIns="0" rIns="0" tIns="0" bIns="0" anchor="ctr"/>
          <a:lstStyle/>
          <a:p>
            <a:pPr algn="r" rtl="1">
              <a:lnSpc>
                <a:spcPts val="4200"/>
              </a:lnSpc>
            </a:pPr>
            <a:r>
              <a:rPr sz="3000" b="0" i="0" lang="he-IL">
                <a:solidFill>
                  <a:srgbClr val="FFFFFF"/>
                </a:solidFill>
                <a:latin typeface="IBM Plex Sans Hebrew"/>
                <a:cs typeface="IBM Plex Sans Hebrew"/>
                <a:ea typeface="IBM Plex Sans Hebrew"/>
              </a:rPr>
              <a:t>קראו פסוקים ט״ז–י״ט («המעמד»). מה מתואר בקטע? הביאו ראיה מן הכתוב.</a:t>
            </a:r>
          </a:p>
        </p:txBody>
      </p:sp>
      <p:sp>
        <p:nvSpPr>
          <p:cNvPr id="6" name="TextBox 5"/>
          <p:cNvSpPr txBox="1"/>
          <p:nvPr/>
        </p:nvSpPr>
        <p:spPr>
          <a:xfrm>
            <a:off x="889000" y="5969000"/>
            <a:ext cx="807442" cy="317500"/>
          </a:xfrm>
          <a:prstGeom prst="rect">
            <a:avLst/>
          </a:prstGeom>
          <a:noFill/>
        </p:spPr>
        <p:txBody>
          <a:bodyPr wrap="square" lIns="0" rIns="0" tIns="0" bIns="0" anchor="t"/>
          <a:lstStyle/>
          <a:p>
            <a:pPr algn="r" rtl="1">
              <a:lnSpc>
                <a:spcPts val="2500"/>
              </a:lnSpc>
            </a:pPr>
            <a:r>
              <a:rPr sz="1700" b="0" i="0" lang="he-IL">
                <a:solidFill>
                  <a:srgbClr val="FFD166"/>
                </a:solidFill>
                <a:latin typeface="IBM Plex Sans Hebrew"/>
                <a:cs typeface="IBM Plex Sans Hebrew"/>
                <a:ea typeface="IBM Plex Sans Hebrew"/>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13</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שאלות הבנה ופרשנות · 3/3</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שאלה 3</a:t>
            </a:r>
          </a:p>
        </p:txBody>
      </p:sp>
      <p:sp>
        <p:nvSpPr>
          <p:cNvPr id="5" name="TextBox 4"/>
          <p:cNvSpPr txBox="1"/>
          <p:nvPr/>
        </p:nvSpPr>
        <p:spPr>
          <a:xfrm>
            <a:off x="883221" y="1733550"/>
            <a:ext cx="10425557" cy="3517900"/>
          </a:xfrm>
          <a:prstGeom prst="rect">
            <a:avLst/>
          </a:prstGeom>
          <a:noFill/>
        </p:spPr>
        <p:txBody>
          <a:bodyPr wrap="square" lIns="0" rIns="0" tIns="0" bIns="0" anchor="ctr"/>
          <a:lstStyle/>
          <a:p>
            <a:pPr algn="r" rtl="1">
              <a:lnSpc>
                <a:spcPts val="4200"/>
              </a:lnSpc>
            </a:pPr>
            <a:r>
              <a:rPr sz="3000" b="0" i="0" lang="he-IL">
                <a:solidFill>
                  <a:srgbClr val="FFFFFF"/>
                </a:solidFill>
                <a:latin typeface="IBM Plex Sans Hebrew"/>
                <a:cs typeface="IBM Plex Sans Hebrew"/>
                <a:ea typeface="IBM Plex Sans Hebrew"/>
              </a:rPr>
              <a:t>קראו פסוקים כ׳–כ״ה («הירידה בהר»). מה מתואר בקטע? הביאו ראיה מן הכתוב.</a:t>
            </a:r>
          </a:p>
        </p:txBody>
      </p:sp>
      <p:sp>
        <p:nvSpPr>
          <p:cNvPr id="6" name="TextBox 5"/>
          <p:cNvSpPr txBox="1"/>
          <p:nvPr/>
        </p:nvSpPr>
        <p:spPr>
          <a:xfrm>
            <a:off x="889000" y="5969000"/>
            <a:ext cx="807442" cy="317500"/>
          </a:xfrm>
          <a:prstGeom prst="rect">
            <a:avLst/>
          </a:prstGeom>
          <a:noFill/>
        </p:spPr>
        <p:txBody>
          <a:bodyPr wrap="square" lIns="0" rIns="0" tIns="0" bIns="0" anchor="t"/>
          <a:lstStyle/>
          <a:p>
            <a:pPr algn="r" rtl="1">
              <a:lnSpc>
                <a:spcPts val="2500"/>
              </a:lnSpc>
            </a:pPr>
            <a:r>
              <a:rPr sz="1700" b="0" i="0" lang="he-IL">
                <a:solidFill>
                  <a:srgbClr val="FFD166"/>
                </a:solidFill>
                <a:latin typeface="IBM Plex Sans Hebrew"/>
                <a:cs typeface="IBM Plex Sans Hebrew"/>
                <a:ea typeface="IBM Plex Sans Hebrew"/>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14</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דיון בכיתה</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מה דעתכם?</a:t>
            </a:r>
          </a:p>
        </p:txBody>
      </p:sp>
      <p:sp>
        <p:nvSpPr>
          <p:cNvPr id="5" name="TextBox 4"/>
          <p:cNvSpPr txBox="1"/>
          <p:nvPr/>
        </p:nvSpPr>
        <p:spPr>
          <a:xfrm>
            <a:off x="4944681" y="1860550"/>
            <a:ext cx="6239637" cy="1422400"/>
          </a:xfrm>
          <a:prstGeom prst="rect">
            <a:avLst/>
          </a:prstGeom>
          <a:noFill/>
        </p:spPr>
        <p:txBody>
          <a:bodyPr wrap="square" lIns="0" rIns="0" tIns="0" bIns="0" anchor="ctr"/>
          <a:lstStyle/>
          <a:p>
            <a:pPr algn="r" rtl="1">
              <a:lnSpc>
                <a:spcPts val="3105"/>
              </a:lnSpc>
            </a:pPr>
            <a:r>
              <a:rPr sz="2300" b="0" i="0" lang="he-IL">
                <a:solidFill>
                  <a:srgbClr val="FFFFFF"/>
                </a:solidFill>
                <a:latin typeface="IBM Plex Sans Hebrew"/>
                <a:cs typeface="IBM Plex Sans Hebrew"/>
                <a:ea typeface="IBM Plex Sans Hebrew"/>
              </a:rPr>
              <a:t>מה לדעתכם המסר המרכזי של שמות י״ט? נמקו את דעתכם.</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15</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סיכום</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מפת מושגים</a:t>
            </a:r>
          </a:p>
        </p:txBody>
      </p:sp>
      <p:sp>
        <p:nvSpPr>
          <p:cNvPr id="5" name="TextBox 4"/>
          <p:cNvSpPr txBox="1"/>
          <p:nvPr/>
        </p:nvSpPr>
        <p:spPr>
          <a:xfrm>
            <a:off x="4853305" y="3524250"/>
            <a:ext cx="2485390" cy="952500"/>
          </a:xfrm>
          <a:prstGeom prst="rect">
            <a:avLst/>
          </a:prstGeom>
          <a:noFill/>
        </p:spPr>
        <p:txBody>
          <a:bodyPr wrap="square" lIns="0" rIns="0" tIns="0" bIns="0" anchor="ctr"/>
          <a:lstStyle/>
          <a:p>
            <a:pPr algn="ctr" rtl="1">
              <a:lnSpc>
                <a:spcPts val="3105"/>
              </a:lnSpc>
            </a:pPr>
            <a:r>
              <a:rPr sz="2700" b="1" i="0" lang="he-IL">
                <a:solidFill>
                  <a:srgbClr val="0B569A"/>
                </a:solidFill>
                <a:latin typeface="IBM Plex Sans Hebrew"/>
                <a:cs typeface="IBM Plex Sans Hebrew"/>
                <a:ea typeface="IBM Plex Sans Hebrew"/>
              </a:rPr>
              <a:t>מעמד הר סיני: ההכנה</a:t>
            </a:r>
          </a:p>
        </p:txBody>
      </p:sp>
      <p:sp>
        <p:nvSpPr>
          <p:cNvPr id="6" name="TextBox 5"/>
          <p:cNvSpPr txBox="1"/>
          <p:nvPr/>
        </p:nvSpPr>
        <p:spPr>
          <a:xfrm>
            <a:off x="8010334" y="1847850"/>
            <a:ext cx="3283330" cy="1003300"/>
          </a:xfrm>
          <a:prstGeom prst="rect">
            <a:avLst/>
          </a:prstGeom>
          <a:noFill/>
        </p:spPr>
        <p:txBody>
          <a:bodyPr wrap="square" lIns="0" rIns="0" tIns="0" bIns="0" anchor="ctr"/>
          <a:lstStyle/>
          <a:p>
            <a:pPr algn="r" rtl="1">
              <a:lnSpc>
                <a:spcPts val="2014"/>
              </a:lnSpc>
            </a:pPr>
            <a:r>
              <a:rPr sz="1550" b="0" i="0" lang="he-IL">
                <a:solidFill>
                  <a:srgbClr val="FFFFFF"/>
                </a:solidFill>
                <a:latin typeface="IBM Plex Sans Hebrew"/>
                <a:cs typeface="IBM Plex Sans Hebrew"/>
                <a:ea typeface="IBM Plex Sans Hebrew"/>
              </a:rPr>
              <a:t>ההצעה והמענה</a:t>
            </a:r>
          </a:p>
        </p:txBody>
      </p:sp>
      <p:sp>
        <p:nvSpPr>
          <p:cNvPr id="7" name="TextBox 6"/>
          <p:cNvSpPr txBox="1"/>
          <p:nvPr/>
        </p:nvSpPr>
        <p:spPr>
          <a:xfrm>
            <a:off x="898334" y="1847850"/>
            <a:ext cx="3283330" cy="1003300"/>
          </a:xfrm>
          <a:prstGeom prst="rect">
            <a:avLst/>
          </a:prstGeom>
          <a:noFill/>
        </p:spPr>
        <p:txBody>
          <a:bodyPr wrap="square" lIns="0" rIns="0" tIns="0" bIns="0" anchor="ctr"/>
          <a:lstStyle/>
          <a:p>
            <a:pPr algn="r" rtl="1">
              <a:lnSpc>
                <a:spcPts val="2014"/>
              </a:lnSpc>
            </a:pPr>
            <a:r>
              <a:rPr sz="1550" b="0" i="0" lang="he-IL">
                <a:solidFill>
                  <a:srgbClr val="FFFFFF"/>
                </a:solidFill>
                <a:latin typeface="IBM Plex Sans Hebrew"/>
                <a:cs typeface="IBM Plex Sans Hebrew"/>
                <a:ea typeface="IBM Plex Sans Hebrew"/>
              </a:rPr>
              <a:t>ההכנה</a:t>
            </a:r>
          </a:p>
        </p:txBody>
      </p:sp>
      <p:sp>
        <p:nvSpPr>
          <p:cNvPr id="8" name="TextBox 7"/>
          <p:cNvSpPr txBox="1"/>
          <p:nvPr/>
        </p:nvSpPr>
        <p:spPr>
          <a:xfrm>
            <a:off x="8010334" y="3498850"/>
            <a:ext cx="3283330" cy="1003300"/>
          </a:xfrm>
          <a:prstGeom prst="rect">
            <a:avLst/>
          </a:prstGeom>
          <a:noFill/>
        </p:spPr>
        <p:txBody>
          <a:bodyPr wrap="square" lIns="0" rIns="0" tIns="0" bIns="0" anchor="ctr"/>
          <a:lstStyle/>
          <a:p>
            <a:pPr algn="r" rtl="1">
              <a:lnSpc>
                <a:spcPts val="2014"/>
              </a:lnSpc>
            </a:pPr>
            <a:r>
              <a:rPr sz="1550" b="0" i="0" lang="he-IL">
                <a:solidFill>
                  <a:srgbClr val="FFFFFF"/>
                </a:solidFill>
                <a:latin typeface="IBM Plex Sans Hebrew"/>
                <a:cs typeface="IBM Plex Sans Hebrew"/>
                <a:ea typeface="IBM Plex Sans Hebrew"/>
              </a:rPr>
              <a:t>המעמד</a:t>
            </a:r>
          </a:p>
        </p:txBody>
      </p:sp>
      <p:sp>
        <p:nvSpPr>
          <p:cNvPr id="9" name="TextBox 8"/>
          <p:cNvSpPr txBox="1"/>
          <p:nvPr/>
        </p:nvSpPr>
        <p:spPr>
          <a:xfrm>
            <a:off x="898334" y="3498850"/>
            <a:ext cx="3283330" cy="1003300"/>
          </a:xfrm>
          <a:prstGeom prst="rect">
            <a:avLst/>
          </a:prstGeom>
          <a:noFill/>
        </p:spPr>
        <p:txBody>
          <a:bodyPr wrap="square" lIns="0" rIns="0" tIns="0" bIns="0" anchor="ctr"/>
          <a:lstStyle/>
          <a:p>
            <a:pPr algn="r" rtl="1">
              <a:lnSpc>
                <a:spcPts val="2014"/>
              </a:lnSpc>
            </a:pPr>
            <a:r>
              <a:rPr sz="1550" b="0" i="0" lang="he-IL">
                <a:solidFill>
                  <a:srgbClr val="FFFFFF"/>
                </a:solidFill>
                <a:latin typeface="IBM Plex Sans Hebrew"/>
                <a:cs typeface="IBM Plex Sans Hebrew"/>
                <a:ea typeface="IBM Plex Sans Hebrew"/>
              </a:rPr>
              <a:t>הירידה בהר</a:t>
            </a:r>
          </a:p>
        </p:txBody>
      </p:sp>
      <p:sp>
        <p:nvSpPr>
          <p:cNvPr id="10" name="TextBox 9"/>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16</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תרגול לקראת הבגרות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שאלה בסגנון בגרות (1/2)</a:t>
            </a:r>
          </a:p>
        </p:txBody>
      </p:sp>
      <p:sp>
        <p:nvSpPr>
          <p:cNvPr id="5" name="TextBox 4"/>
          <p:cNvSpPr txBox="1"/>
          <p:nvPr/>
        </p:nvSpPr>
        <p:spPr>
          <a:xfrm>
            <a:off x="942086" y="1917700"/>
            <a:ext cx="10307828" cy="4165600"/>
          </a:xfrm>
          <a:prstGeom prst="rect">
            <a:avLst/>
          </a:prstGeom>
          <a:noFill/>
        </p:spPr>
        <p:txBody>
          <a:bodyPr wrap="square" lIns="0" rIns="0" tIns="0" bIns="0" anchor="t"/>
          <a:lstStyle/>
          <a:p>
            <a:pPr algn="r" rtl="1">
              <a:lnSpc>
                <a:spcPts val="3000"/>
              </a:lnSpc>
            </a:pPr>
            <a:r>
              <a:rPr sz="2000" b="0" i="0" lang="he-IL">
                <a:solidFill>
                  <a:srgbClr val="FFFFFF"/>
                </a:solidFill>
                <a:latin typeface="IBM Plex Sans Hebrew"/>
                <a:cs typeface="IBM Plex Sans Hebrew"/>
                <a:ea typeface="IBM Plex Sans Hebrew"/>
              </a:rPr>
              <a:t>(קיץ תשפ"ג (שאלון 1261))</a:t>
            </a:r>
          </a:p>
          <a:p>
            <a:pPr algn="r" rtl="1">
              <a:lnSpc>
                <a:spcPts val="3000"/>
              </a:lnSpc>
            </a:pPr>
            <a:r>
              <a:rPr sz="2000" b="0" i="0" lang="he-IL">
                <a:solidFill>
                  <a:srgbClr val="FFFFFF"/>
                </a:solidFill>
                <a:latin typeface="IBM Plex Sans Hebrew"/>
                <a:cs typeface="IBM Plex Sans Hebrew"/>
                <a:ea typeface="IBM Plex Sans Hebrew"/>
              </a:rPr>
              <a:t>4. קראו שמות, פרק י"ט.</a:t>
            </a:r>
          </a:p>
          <a:p>
            <a:pPr algn="r" rtl="1">
              <a:lnSpc>
                <a:spcPts val="3000"/>
              </a:lnSpc>
            </a:pPr>
            <a:r>
              <a:rPr sz="2000" b="0" i="0" lang="he-IL">
                <a:solidFill>
                  <a:srgbClr val="FFFFFF"/>
                </a:solidFill>
                <a:latin typeface="IBM Plex Sans Hebrew"/>
                <a:cs typeface="IBM Plex Sans Hebrew"/>
                <a:ea typeface="IBM Plex Sans Hebrew"/>
              </a:rPr>
              <a:t>א. קראו פסוקים א'-י"א.</a:t>
            </a:r>
          </a:p>
          <a:p>
            <a:pPr algn="r" rtl="1">
              <a:lnSpc>
                <a:spcPts val="3000"/>
              </a:lnSpc>
            </a:pPr>
            <a:r>
              <a:rPr sz="2000" b="0" i="0" lang="he-IL">
                <a:solidFill>
                  <a:srgbClr val="FFFFFF"/>
                </a:solidFill>
                <a:latin typeface="IBM Plex Sans Hebrew"/>
                <a:cs typeface="IBM Plex Sans Hebrew"/>
                <a:ea typeface="IBM Plex Sans Hebrew"/>
              </a:rPr>
              <a:t>על פי פסוקים ג'-י', הסבירו כיצד נמנע המגע הישיר בין ה' לעם. (4 נקודות)</a:t>
            </a:r>
          </a:p>
          <a:p>
            <a:pPr algn="r" rtl="1">
              <a:lnSpc>
                <a:spcPts val="3000"/>
              </a:lnSpc>
            </a:pPr>
            <a:r>
              <a:rPr sz="2000" b="0" i="0" lang="he-IL">
                <a:solidFill>
                  <a:srgbClr val="FFFFFF"/>
                </a:solidFill>
                <a:latin typeface="IBM Plex Sans Hebrew"/>
                <a:cs typeface="IBM Plex Sans Hebrew"/>
                <a:ea typeface="IBM Plex Sans Hebrew"/>
              </a:rPr>
              <a:t>על פי פסוק י"א, מהו השינוי שיחול ביום השלישי? (4 נקודות)</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17</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תרגול לקראת הבגרות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שאלה בסגנון בגרות (2/2)</a:t>
            </a:r>
          </a:p>
        </p:txBody>
      </p:sp>
      <p:sp>
        <p:nvSpPr>
          <p:cNvPr id="5" name="TextBox 4"/>
          <p:cNvSpPr txBox="1"/>
          <p:nvPr/>
        </p:nvSpPr>
        <p:spPr>
          <a:xfrm>
            <a:off x="942086" y="1917700"/>
            <a:ext cx="10307828" cy="4165600"/>
          </a:xfrm>
          <a:prstGeom prst="rect">
            <a:avLst/>
          </a:prstGeom>
          <a:noFill/>
        </p:spPr>
        <p:txBody>
          <a:bodyPr wrap="square" lIns="0" rIns="0" tIns="0" bIns="0" anchor="t"/>
          <a:lstStyle/>
          <a:p>
            <a:pPr algn="r" rtl="1">
              <a:lnSpc>
                <a:spcPts val="3000"/>
              </a:lnSpc>
            </a:pPr>
            <a:r>
              <a:rPr sz="2000" b="0" i="0" lang="he-IL">
                <a:solidFill>
                  <a:srgbClr val="FFFFFF"/>
                </a:solidFill>
                <a:latin typeface="IBM Plex Sans Hebrew"/>
                <a:cs typeface="IBM Plex Sans Hebrew"/>
                <a:ea typeface="IBM Plex Sans Hebrew"/>
              </a:rPr>
              <a:t>(קיץ תשפ"ג (שאלון 1261))</a:t>
            </a:r>
          </a:p>
          <a:p>
            <a:pPr algn="r" rtl="1">
              <a:lnSpc>
                <a:spcPts val="3000"/>
              </a:lnSpc>
            </a:pPr>
            <a:r>
              <a:rPr sz="2000" b="0" i="0" lang="he-IL">
                <a:solidFill>
                  <a:srgbClr val="FFFFFF"/>
                </a:solidFill>
                <a:latin typeface="IBM Plex Sans Hebrew"/>
                <a:cs typeface="IBM Plex Sans Hebrew"/>
                <a:ea typeface="IBM Plex Sans Hebrew"/>
              </a:rPr>
              <a:t>ב. קראו פסוקים י"ט-כ"ה וגם שמות, פרק כ', פסוקים א'-ב'.</a:t>
            </a:r>
          </a:p>
          <a:p>
            <a:pPr algn="r" rtl="1">
              <a:lnSpc>
                <a:spcPts val="3000"/>
              </a:lnSpc>
            </a:pPr>
            <a:r>
              <a:rPr sz="2000" b="0" i="0" lang="he-IL">
                <a:solidFill>
                  <a:srgbClr val="FFFFFF"/>
                </a:solidFill>
                <a:latin typeface="IBM Plex Sans Hebrew"/>
                <a:cs typeface="IBM Plex Sans Hebrew"/>
                <a:ea typeface="IBM Plex Sans Hebrew"/>
              </a:rPr>
              <a:t>על פי פסוקים י"ט-כ"ה, נראה כי ה' תקיף בדעתו שמשה ירד מן ההר. בססו קביעה זו על ראיה אחת מן הפסוקים, והסבירו את הראיה. (3 נקודות)</a:t>
            </a:r>
          </a:p>
          <a:p>
            <a:pPr algn="r" rtl="1">
              <a:lnSpc>
                <a:spcPts val="3000"/>
              </a:lnSpc>
            </a:pPr>
            <a:r>
              <a:rPr sz="2000" b="0" i="0" lang="he-IL">
                <a:solidFill>
                  <a:srgbClr val="FFFFFF"/>
                </a:solidFill>
                <a:latin typeface="IBM Plex Sans Hebrew"/>
                <a:cs typeface="IBM Plex Sans Hebrew"/>
                <a:ea typeface="IBM Plex Sans Hebrew"/>
              </a:rPr>
              <a:t>קראו גם את המדרש שלפניכם.</a:t>
            </a:r>
          </a:p>
          <a:p>
            <a:pPr algn="r" rtl="1">
              <a:lnSpc>
                <a:spcPts val="3000"/>
              </a:lnSpc>
            </a:pPr>
            <a:r>
              <a:rPr sz="2000" b="0" i="0" lang="he-IL">
                <a:solidFill>
                  <a:srgbClr val="FFFFFF"/>
                </a:solidFill>
                <a:latin typeface="IBM Plex Sans Hebrew"/>
                <a:cs typeface="IBM Plex Sans Hebrew"/>
                <a:ea typeface="IBM Plex Sans Hebrew"/>
              </a:rPr>
              <a:t>"[...] ביקש הקדוש ברוך הוא ליתן עשרת דברות, היה משה עומד מצידו (לצידו), אמר הקדוש ברוך הוא: [...] אנוכי ה' אלוהיך.</a:t>
            </a:r>
          </a:p>
          <a:p>
            <a:pPr algn="r" rtl="1">
              <a:lnSpc>
                <a:spcPts val="3000"/>
              </a:lnSpc>
            </a:pPr>
            <a:r>
              <a:rPr sz="2000" b="0" i="0" lang="he-IL">
                <a:solidFill>
                  <a:srgbClr val="FFFFFF"/>
                </a:solidFill>
                <a:latin typeface="IBM Plex Sans Hebrew"/>
                <a:cs typeface="IBM Plex Sans Hebrew"/>
                <a:ea typeface="IBM Plex Sans Hebrew"/>
              </a:rPr>
              <a:t>הם אומרים: מי אמר, הקדוש ברוך הוא או משה?</a:t>
            </a:r>
          </a:p>
          <a:p>
            <a:pPr algn="r" rtl="1">
              <a:lnSpc>
                <a:spcPts val="3000"/>
              </a:lnSpc>
            </a:pPr>
            <a:r>
              <a:rPr sz="2000" b="0" i="0" lang="he-IL">
                <a:solidFill>
                  <a:srgbClr val="FFFFFF"/>
                </a:solidFill>
                <a:latin typeface="IBM Plex Sans Hebrew"/>
                <a:cs typeface="IBM Plex Sans Hebrew"/>
                <a:ea typeface="IBM Plex Sans Hebrew"/>
              </a:rPr>
              <a:t>אלא ירד משה, ואחר כך אני אומר אנוכי ה' אלוהיך."</a:t>
            </a:r>
          </a:p>
          <a:p>
            <a:pPr algn="r" rtl="1">
              <a:lnSpc>
                <a:spcPts val="3000"/>
              </a:lnSpc>
            </a:pPr>
            <a:r>
              <a:rPr sz="2000" b="0" i="0" lang="he-IL">
                <a:solidFill>
                  <a:srgbClr val="FFFFFF"/>
                </a:solidFill>
                <a:latin typeface="IBM Plex Sans Hebrew"/>
                <a:cs typeface="IBM Plex Sans Hebrew"/>
                <a:ea typeface="IBM Plex Sans Hebrew"/>
              </a:rPr>
              <a:t>(שמות רבה, פרשת יתרו, כ"ח, ג')</a:t>
            </a:r>
          </a:p>
          <a:p>
            <a:pPr algn="r" rtl="1">
              <a:lnSpc>
                <a:spcPts val="3000"/>
              </a:lnSpc>
            </a:pPr>
            <a:r>
              <a:rPr sz="2000" b="0" i="0" lang="he-IL">
                <a:solidFill>
                  <a:srgbClr val="FFFFFF"/>
                </a:solidFill>
                <a:latin typeface="IBM Plex Sans Hebrew"/>
                <a:cs typeface="IBM Plex Sans Hebrew"/>
                <a:ea typeface="IBM Plex Sans Hebrew"/>
              </a:rPr>
              <a:t>על פי המדרש, הסבירו מדוע ה' תקיף בדעתו שמשה ירד מן ההר. (5 נקודות)</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18</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תשובה לשאלה 1</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025"/>
              </a:lnSpc>
            </a:pPr>
            <a:r>
              <a:rPr sz="1500" b="0" i="0" lang="he-IL">
                <a:solidFill>
                  <a:srgbClr val="FFD166"/>
                </a:solidFill>
                <a:latin typeface="IBM Plex Sans Hebrew"/>
                <a:cs typeface="IBM Plex Sans Hebrew"/>
                <a:ea typeface="IBM Plex Sans Hebrew"/>
              </a:rPr>
              <a:t>קראו פסוקים א׳–ח׳ («ההצעה והמענה»). מה מתואר בקטע? הביאו ראיה מן הכתוב.</a:t>
            </a:r>
          </a:p>
        </p:txBody>
      </p:sp>
      <p:sp>
        <p:nvSpPr>
          <p:cNvPr id="6" name="TextBox 5"/>
          <p:cNvSpPr txBox="1"/>
          <p:nvPr/>
        </p:nvSpPr>
        <p:spPr>
          <a:xfrm>
            <a:off x="876681" y="2933700"/>
            <a:ext cx="10438638" cy="3086100"/>
          </a:xfrm>
          <a:prstGeom prst="rect">
            <a:avLst/>
          </a:prstGeom>
          <a:noFill/>
        </p:spPr>
        <p:txBody>
          <a:bodyPr wrap="square" lIns="0" rIns="0" tIns="0" bIns="0" anchor="t"/>
          <a:lstStyle/>
          <a:p>
            <a:pPr algn="r" rtl="1">
              <a:lnSpc>
                <a:spcPts val="2850"/>
              </a:lnSpc>
            </a:pPr>
            <a:r>
              <a:rPr sz="1900" b="0" i="0" lang="he-IL">
                <a:solidFill>
                  <a:srgbClr val="FFFFFF"/>
                </a:solidFill>
                <a:latin typeface="IBM Plex Sans Hebrew"/>
                <a:cs typeface="IBM Plex Sans Hebrew"/>
                <a:ea typeface="IBM Plex Sans Hebrew"/>
              </a:rPr>
              <a:t>בחודש השלישי אחרי היציאה בני ישראל מגיעים למדבר סיני אחרי רפידים וחונים ״נגד ההר״. משה עולה אל האל, והאל אומר לו ״כה תאמר לבית יעקב ותגיד לבני ישראל״ - תקבולת נרדפת: בית יעקב הם בני ישראל (לפי פרשנות: הנשים והגברים).</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19</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תשובה לשאלה 2</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025"/>
              </a:lnSpc>
            </a:pPr>
            <a:r>
              <a:rPr sz="1500" b="0" i="0" lang="he-IL">
                <a:solidFill>
                  <a:srgbClr val="FFD166"/>
                </a:solidFill>
                <a:latin typeface="IBM Plex Sans Hebrew"/>
                <a:cs typeface="IBM Plex Sans Hebrew"/>
                <a:ea typeface="IBM Plex Sans Hebrew"/>
              </a:rPr>
              <a:t>קראו פסוקים ט״ז–י״ט («המעמד»). מה מתואר בקטע? הביאו ראיה מן הכתוב.</a:t>
            </a:r>
          </a:p>
        </p:txBody>
      </p:sp>
      <p:sp>
        <p:nvSpPr>
          <p:cNvPr id="6" name="TextBox 5"/>
          <p:cNvSpPr txBox="1"/>
          <p:nvPr/>
        </p:nvSpPr>
        <p:spPr>
          <a:xfrm>
            <a:off x="876681" y="2933700"/>
            <a:ext cx="10438638" cy="3086100"/>
          </a:xfrm>
          <a:prstGeom prst="rect">
            <a:avLst/>
          </a:prstGeom>
          <a:noFill/>
        </p:spPr>
        <p:txBody>
          <a:bodyPr wrap="square" lIns="0" rIns="0" tIns="0" bIns="0" anchor="t"/>
          <a:lstStyle/>
          <a:p>
            <a:pPr algn="r" rtl="1">
              <a:lnSpc>
                <a:spcPts val="2850"/>
              </a:lnSpc>
            </a:pPr>
            <a:r>
              <a:rPr sz="1900" b="0" i="0" lang="he-IL">
                <a:solidFill>
                  <a:srgbClr val="FFFFFF"/>
                </a:solidFill>
                <a:latin typeface="IBM Plex Sans Hebrew"/>
                <a:cs typeface="IBM Plex Sans Hebrew"/>
                <a:ea typeface="IBM Plex Sans Hebrew"/>
              </a:rPr>
              <a:t>ביום השלישי בבוקר ״ויהי קלת וברקים וענן כבד על ההר וקל שפר חזק מאד ויחרד כל העם אשר במחנה״. משה מוציא את העם מהמחנה ״לקראת האלוהים״ ו״יתיצבו בתחתית ההר״.</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20</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תשובה לשאלה 3</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025"/>
              </a:lnSpc>
            </a:pPr>
            <a:r>
              <a:rPr sz="1500" b="0" i="0" lang="he-IL">
                <a:solidFill>
                  <a:srgbClr val="FFD166"/>
                </a:solidFill>
                <a:latin typeface="IBM Plex Sans Hebrew"/>
                <a:cs typeface="IBM Plex Sans Hebrew"/>
                <a:ea typeface="IBM Plex Sans Hebrew"/>
              </a:rPr>
              <a:t>קראו פסוקים כ׳–כ״ה («הירידה בהר»). מה מתואר בקטע? הביאו ראיה מן הכתוב.</a:t>
            </a:r>
          </a:p>
        </p:txBody>
      </p:sp>
      <p:sp>
        <p:nvSpPr>
          <p:cNvPr id="6" name="TextBox 5"/>
          <p:cNvSpPr txBox="1"/>
          <p:nvPr/>
        </p:nvSpPr>
        <p:spPr>
          <a:xfrm>
            <a:off x="876681" y="2933700"/>
            <a:ext cx="10438638" cy="3086100"/>
          </a:xfrm>
          <a:prstGeom prst="rect">
            <a:avLst/>
          </a:prstGeom>
          <a:noFill/>
        </p:spPr>
        <p:txBody>
          <a:bodyPr wrap="square" lIns="0" rIns="0" tIns="0" bIns="0" anchor="t"/>
          <a:lstStyle/>
          <a:p>
            <a:pPr algn="r" rtl="1">
              <a:lnSpc>
                <a:spcPts val="2850"/>
              </a:lnSpc>
            </a:pPr>
            <a:r>
              <a:rPr sz="1900" b="0" i="0" lang="he-IL">
                <a:solidFill>
                  <a:srgbClr val="FFFFFF"/>
                </a:solidFill>
                <a:latin typeface="IBM Plex Sans Hebrew"/>
                <a:cs typeface="IBM Plex Sans Hebrew"/>
                <a:ea typeface="IBM Plex Sans Hebrew"/>
              </a:rPr>
              <a:t>האל יורד על ראש ההר וקורא למשה לעלות. הוא מצווה עליו לרדת ולהזהיר את העם ״פן יהרסו אל ה׳ לראות ונפל ממנו רב״. גם הכהנים ״יתקדשו פן יפרץ בהם ה׳״.</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21</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מחוון – שאלת הבגרות (1/2)</a:t>
            </a:r>
          </a:p>
        </p:txBody>
      </p:sp>
      <p:sp>
        <p:nvSpPr>
          <p:cNvPr id="5" name="TextBox 4"/>
          <p:cNvSpPr txBox="1"/>
          <p:nvPr/>
        </p:nvSpPr>
        <p:spPr>
          <a:xfrm>
            <a:off x="876681" y="1854200"/>
            <a:ext cx="10438638" cy="4292600"/>
          </a:xfrm>
          <a:prstGeom prst="rect">
            <a:avLst/>
          </a:prstGeom>
          <a:noFill/>
        </p:spPr>
        <p:txBody>
          <a:bodyPr wrap="square" lIns="0" rIns="0" tIns="0" bIns="0" anchor="t"/>
          <a:lstStyle/>
          <a:p>
            <a:pPr algn="r" rtl="1">
              <a:lnSpc>
                <a:spcPts val="2572"/>
              </a:lnSpc>
            </a:pPr>
            <a:r>
              <a:rPr sz="1700" b="0" i="0" lang="he-IL">
                <a:solidFill>
                  <a:srgbClr val="FFFFFF"/>
                </a:solidFill>
                <a:latin typeface="IBM Plex Sans Hebrew"/>
                <a:cs typeface="IBM Plex Sans Hebrew"/>
                <a:ea typeface="IBM Plex Sans Hebrew"/>
              </a:rPr>
              <a:t>שאלה 4</a:t>
            </a:r>
          </a:p>
          <a:p>
            <a:pPr algn="r" rtl="1">
              <a:lnSpc>
                <a:spcPts val="2572"/>
              </a:lnSpc>
            </a:pPr>
            <a:r>
              <a:rPr sz="1700" b="0" i="0" lang="he-IL">
                <a:solidFill>
                  <a:srgbClr val="FFFFFF"/>
                </a:solidFill>
                <a:latin typeface="IBM Plex Sans Hebrew"/>
                <a:cs typeface="IBM Plex Sans Hebrew"/>
                <a:ea typeface="IBM Plex Sans Hebrew"/>
              </a:rPr>
              <a:t>סעיף א'</a:t>
            </a:r>
          </a:p>
          <a:p>
            <a:pPr algn="r" rtl="1">
              <a:lnSpc>
                <a:spcPts val="2572"/>
              </a:lnSpc>
            </a:pPr>
            <a:r>
              <a:rPr sz="1700" b="0" i="0" lang="he-IL">
                <a:solidFill>
                  <a:srgbClr val="FFFFFF"/>
                </a:solidFill>
                <a:latin typeface="IBM Plex Sans Hebrew"/>
                <a:cs typeface="IBM Plex Sans Hebrew"/>
                <a:ea typeface="IBM Plex Sans Hebrew"/>
              </a:rPr>
              <a:t>(1) על פי פסוקים ג'-י', המגע הישיר בין ה' לעם נמנע על ידי תיווך משה. משה עלה אל הר חורב כדי לקבל את דברי ה' והוא העביר אותם אל העם.</a:t>
            </a:r>
          </a:p>
          <a:p>
            <a:pPr algn="r" rtl="1">
              <a:lnSpc>
                <a:spcPts val="2572"/>
              </a:lnSpc>
            </a:pPr>
            <a:r>
              <a:rPr sz="1700" b="0" i="0" lang="he-IL">
                <a:solidFill>
                  <a:srgbClr val="FFFFFF"/>
                </a:solidFill>
                <a:latin typeface="IBM Plex Sans Hebrew"/>
                <a:cs typeface="IBM Plex Sans Hebrew"/>
                <a:ea typeface="IBM Plex Sans Hebrew"/>
              </a:rPr>
              <a:t>(2) על פי פסוק י"א, ביום השלישי יחול שינוי, ה' בעצמו יתגלה לעם וידבר אליו ישירות ולא באמצעות תיווכו של משה.</a:t>
            </a:r>
          </a:p>
          <a:p>
            <a:pPr algn="r" rtl="1">
              <a:lnSpc>
                <a:spcPts val="2572"/>
              </a:lnSpc>
            </a:pPr>
            <a:r>
              <a:rPr sz="1700" b="0" i="0" lang="he-IL">
                <a:solidFill>
                  <a:srgbClr val="FFFFFF"/>
                </a:solidFill>
                <a:latin typeface="IBM Plex Sans Hebrew"/>
                <a:cs typeface="IBM Plex Sans Hebrew"/>
                <a:ea typeface="IBM Plex Sans Hebrew"/>
              </a:rPr>
              <a:t>סעיף ב'</a:t>
            </a:r>
          </a:p>
          <a:p>
            <a:pPr algn="r" rtl="1">
              <a:lnSpc>
                <a:spcPts val="2572"/>
              </a:lnSpc>
            </a:pPr>
            <a:r>
              <a:rPr sz="1700" b="0" i="0" lang="he-IL">
                <a:solidFill>
                  <a:srgbClr val="FFFFFF"/>
                </a:solidFill>
                <a:latin typeface="IBM Plex Sans Hebrew"/>
                <a:cs typeface="IBM Plex Sans Hebrew"/>
                <a:ea typeface="IBM Plex Sans Hebrew"/>
              </a:rPr>
              <a:t>(1) ה' תקיף בדעתו שמשה ירד מן ההר (על התלמיד לבסס קביעה זו על ראיה אחת ולהסבירה):</a:t>
            </a:r>
          </a:p>
          <a:p>
            <a:pPr algn="r" rtl="1">
              <a:lnSpc>
                <a:spcPts val="2572"/>
              </a:lnSpc>
            </a:pPr>
            <a:r>
              <a:rPr sz="1700" b="0" i="0" lang="he-IL">
                <a:solidFill>
                  <a:srgbClr val="FFFFFF"/>
                </a:solidFill>
                <a:latin typeface="IBM Plex Sans Hebrew"/>
                <a:cs typeface="IBM Plex Sans Hebrew"/>
                <a:ea typeface="IBM Plex Sans Hebrew"/>
              </a:rPr>
              <a:t>"ויאמר ה' אל משה רד העד בעם..." – ה' פונה אל משה ודורש ממנו, שירד מן ההר.</a:t>
            </a:r>
          </a:p>
          <a:p>
            <a:pPr algn="r" rtl="1">
              <a:lnSpc>
                <a:spcPts val="2572"/>
              </a:lnSpc>
            </a:pPr>
            <a:r>
              <a:rPr sz="1700" b="0" i="0" lang="he-IL">
                <a:solidFill>
                  <a:srgbClr val="FFFFFF"/>
                </a:solidFill>
                <a:latin typeface="IBM Plex Sans Hebrew"/>
                <a:cs typeface="IBM Plex Sans Hebrew"/>
                <a:ea typeface="IBM Plex Sans Hebrew"/>
              </a:rPr>
              <a:t>"ויאמר אליו ה' לך רד..." – לאחר שה' דרש ממשה לרדת מן ההר ולהזהיר את העם שלא יתקרב אל ההר, משה אמר לה' שהוא כבר הזהיר את העם, אך ה' מתעקש וחוזר על דרישתו שמשה ירד מההר.</a:t>
            </a:r>
          </a:p>
          <a:p>
            <a:pPr algn="r" rtl="1">
              <a:lnSpc>
                <a:spcPts val="2572"/>
              </a:lnSpc>
            </a:pPr>
            <a:r>
              <a:rPr sz="1700" b="0" i="0" lang="he-IL">
                <a:solidFill>
                  <a:srgbClr val="FFFFFF"/>
                </a:solidFill>
                <a:latin typeface="IBM Plex Sans Hebrew"/>
                <a:cs typeface="IBM Plex Sans Hebrew"/>
                <a:ea typeface="IBM Plex Sans Hebrew"/>
              </a:rPr>
              <a:t>(2) על פי המדרש, ה' תקיף בדעתו שמשה ירד מן ההר, כדי שהעם לא יתבלבל ויחשוב שהדובר האומר את עשרת הדיברות הוא משה. רק לאחר שמשה ירד מן ההר, ה' אמר את עשרת הדיברות, כדי שהעם יאמין שה' עצמו מדבר אליהם בגוף ראשון.</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22</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מחוון – שאלת הבגרות (2/2)</a:t>
            </a:r>
          </a:p>
        </p:txBody>
      </p:sp>
      <p:sp>
        <p:nvSpPr>
          <p:cNvPr id="5" name="TextBox 4"/>
          <p:cNvSpPr txBox="1"/>
          <p:nvPr/>
        </p:nvSpPr>
        <p:spPr>
          <a:xfrm>
            <a:off x="876681" y="1854200"/>
            <a:ext cx="10438638" cy="4292600"/>
          </a:xfrm>
          <a:prstGeom prst="rect">
            <a:avLst/>
          </a:prstGeom>
          <a:noFill/>
        </p:spPr>
        <p:txBody>
          <a:bodyPr wrap="square" lIns="0" rIns="0" tIns="0" bIns="0" anchor="t"/>
          <a:lstStyle/>
          <a:p>
            <a:pPr algn="r" rtl="1">
              <a:lnSpc>
                <a:spcPts val="2850"/>
              </a:lnSpc>
            </a:pPr>
            <a:r>
              <a:rPr sz="1900" b="0" i="0" lang="he-IL">
                <a:solidFill>
                  <a:srgbClr val="FFFFFF"/>
                </a:solidFill>
                <a:latin typeface="IBM Plex Sans Hebrew"/>
                <a:cs typeface="IBM Plex Sans Hebrew"/>
                <a:ea typeface="IBM Plex Sans Hebrew"/>
              </a:rPr>
              <a:t>יואל גבע | לא מתפשרים.</a:t>
            </a:r>
          </a:p>
          <a:p>
            <a:pPr algn="r" rtl="1">
              <a:lnSpc>
                <a:spcPts val="2850"/>
              </a:lnSpc>
            </a:pPr>
            <a:r>
              <a:rPr sz="1900" b="0" i="0" lang="he-IL">
                <a:solidFill>
                  <a:srgbClr val="FFFFFF"/>
                </a:solidFill>
                <a:latin typeface="IBM Plex Sans Hebrew"/>
                <a:cs typeface="IBM Plex Sans Hebrew"/>
                <a:ea typeface="IBM Plex Sans Hebrew"/>
              </a:rPr>
              <a:t>סעיף ג'</a:t>
            </a:r>
          </a:p>
          <a:p>
            <a:pPr algn="r" rtl="1">
              <a:lnSpc>
                <a:spcPts val="2850"/>
              </a:lnSpc>
            </a:pPr>
            <a:r>
              <a:rPr sz="1900" b="0" i="0" lang="he-IL">
                <a:solidFill>
                  <a:srgbClr val="FFFFFF"/>
                </a:solidFill>
                <a:latin typeface="IBM Plex Sans Hebrew"/>
                <a:cs typeface="IBM Plex Sans Hebrew"/>
                <a:ea typeface="IBM Plex Sans Hebrew"/>
              </a:rPr>
              <a:t>(1) על פי הרב קרליבך, רעיון הבחירה פסול כאשר העם הנבחר דורש לעצמו זכויות יתר. כלומר, כאשר העם הנבחר הופך למתנשא ומתיר לעצמו לנהוג בעליונות, דבר זה אינו ראוי.</a:t>
            </a:r>
          </a:p>
          <a:p>
            <a:pPr algn="r" rtl="1">
              <a:lnSpc>
                <a:spcPts val="2850"/>
              </a:lnSpc>
            </a:pPr>
            <a:r>
              <a:rPr sz="1900" b="0" i="0" lang="he-IL">
                <a:solidFill>
                  <a:srgbClr val="FFFFFF"/>
                </a:solidFill>
                <a:latin typeface="IBM Plex Sans Hebrew"/>
                <a:cs typeface="IBM Plex Sans Hebrew"/>
                <a:ea typeface="IBM Plex Sans Hebrew"/>
              </a:rPr>
              <a:t>רעיון הבחירה ראוי לדבריו, כאשר העם הנבחר מבין שהנבחרות נועדה לשם קיום מצוות האלוהים. כלומר, להיות נבחר כרוך בקיום עול המצוות האלוהיות.</a:t>
            </a:r>
          </a:p>
          <a:p>
            <a:pPr algn="r" rtl="1">
              <a:lnSpc>
                <a:spcPts val="2850"/>
              </a:lnSpc>
            </a:pPr>
            <a:r>
              <a:rPr sz="1900" b="0" i="0" lang="he-IL">
                <a:solidFill>
                  <a:srgbClr val="FFFFFF"/>
                </a:solidFill>
                <a:latin typeface="IBM Plex Sans Hebrew"/>
                <a:cs typeface="IBM Plex Sans Hebrew"/>
                <a:ea typeface="IBM Plex Sans Hebrew"/>
              </a:rPr>
              <a:t>(2) כן, אפשר לבסס את עמדתו של הרב קרליבך על דברי עמוס. לפי עמוס, ה' מכריז שמאחר ועם ישראל הוא עמו הנבחר של ה', ה' יעניש אותו על מעשיו. בדומה לדברי הרב קרליבך, שהעם הנבחר נועד למלא את מצוות האלוהים.</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23</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מעמד הר סיני: ההכנה – שאלון 1261</dc:title>
  <dc:subject/>
  <dc:creator/>
  <cp:keywords/>
  <dc:description/>
  <cp:lastModifiedBy/>
  <cp:revision>1</cp:revision>
  <dcterms:created xsi:type="dcterms:W3CDTF">2013-01-27T09:14:16Z</dcterms:created>
  <dcterms:modified xsi:type="dcterms:W3CDTF">2013-01-27T09:15:58Z</dcterms:modified>
  <cp:category/>
</cp:coreProperties>
</file>