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שמות כ׳</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עשרת הדברות</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«עשרת הדברות» (שמות כ׳)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«שמות»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משה</a:t>
            </a:r>
          </a:p>
        </p:txBody>
      </p:sp>
      <p:sp>
        <p:nvSpPr>
          <p:cNvPr id="6" name="TextBox 5"/>
          <p:cNvSpPr txBox="1"/>
          <p:nvPr/>
        </p:nvSpPr>
        <p:spPr>
          <a:xfrm>
            <a:off x="63936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הם מבקשים ממשה: ״דבר אתה עמנו ונשמעה ואל ידבר עמנו אלוהים פן נמות״.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הדברות מתחילות ב״אנכי ה׳ אלוהיך אשר הוצאתיך מארץ מצרים״.</a:t>
            </a:r>
          </a:p>
        </p:txBody>
      </p:sp>
      <p:sp>
        <p:nvSpPr>
          <p:cNvPr id="7" name="TextBox 6"/>
          <p:cNvSpPr txBox="1"/>
          <p:nvPr/>
        </p:nvSpPr>
        <p:spPr>
          <a:xfrm>
            <a:off x="718978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633642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דברות בין אדם למקום: אין אלוהים אחרים, לא תשא, זכור את יום השבת.</a:t>
            </a:r>
          </a:p>
        </p:txBody>
      </p:sp>
      <p:sp>
        <p:nvSpPr>
          <p:cNvPr id="9" name="TextBox 8"/>
          <p:cNvSpPr txBox="1"/>
          <p:nvPr/>
        </p:nvSpPr>
        <p:spPr>
          <a:xfrm>
            <a:off x="446881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3615451" y="2413000"/>
            <a:ext cx="2240121" cy="1320800"/>
          </a:xfrm>
          <a:prstGeom prst="rect">
            <a:avLst/>
          </a:prstGeom>
          <a:noFill/>
        </p:spPr>
        <p:txBody>
          <a:bodyPr wrap="square" lIns="0" rIns="0" tIns="0" bIns="0" anchor="t"/>
          <a:lstStyle/>
          <a:p>
            <a:pPr algn="ctr" rtl="1">
              <a:lnSpc>
                <a:spcPts val="2223"/>
              </a:lnSpc>
            </a:pPr>
            <a:r>
              <a:rPr sz="1700" b="0" i="0" lang="he-IL">
                <a:solidFill>
                  <a:srgbClr val="3F4A52"/>
                </a:solidFill>
                <a:latin typeface="David Libre"/>
                <a:cs typeface="David Libre"/>
                <a:ea typeface="David Libre"/>
              </a:rPr>
              <a:t>דברות בין אדם לחברו: כבד את אביך, לא תרצח, לא תנאף, לא תגנוב, לא תענה, לא תחמוד.</a:t>
            </a:r>
          </a:p>
        </p:txBody>
      </p:sp>
      <p:sp>
        <p:nvSpPr>
          <p:cNvPr id="11" name="TextBox 10"/>
          <p:cNvSpPr txBox="1"/>
          <p:nvPr/>
        </p:nvSpPr>
        <p:spPr>
          <a:xfrm>
            <a:off x="174783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9447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העם מפחד ואומר למשה ״דבר אתה עמנו ונשמעה״.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שמות כ', 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אָנֹכִי ה' אֱלֹהֶיךָ </a:t>
            </a:r>
            <a:r>
              <a:rPr sz="4100" b="1" i="0" lang="he-IL">
                <a:solidFill>
                  <a:srgbClr val="33414A"/>
                </a:solidFill>
                <a:latin typeface="Frank Ruhl Libre"/>
                <a:cs typeface="Frank Ruhl Libre"/>
                <a:ea typeface="Frank Ruhl Libre"/>
              </a:rPr>
              <a:t>אֲשֶׁר הוֹצֵאתִיךָ מֵאֶרֶץ מִצְרַיִם מִבֵּית עֲבָדִ͏ים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מעמד הר סיני: האל פונה לעם בעשרת הדיברות, הציוויים הבסיסיים.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שמות כ', ז'</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לֹא תִשָּׂא אֶת־שֵׁם־ה' אֱלֹהֶיךָ לַשָּׁוְא כִּי לֹא יְנַקֶּה ה' </a:t>
            </a:r>
            <a:r>
              <a:rPr sz="4100" b="1" i="0" lang="he-IL">
                <a:solidFill>
                  <a:srgbClr val="33414A"/>
                </a:solidFill>
                <a:latin typeface="Frank Ruhl Libre"/>
                <a:cs typeface="Frank Ruhl Libre"/>
                <a:ea typeface="Frank Ruhl Libre"/>
              </a:rPr>
              <a:t>אֵת אֲשֶׁר־יִשָּׂא אֶת־שְׁמוֹ לַשָּׁוְא</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הציווי השלישי: ״לא תשא את שם ה׳ אלוהיך לשוא״ - לא לשקר ולא להשתמש בשם האל ללא סיבה מתאימה, ״כי לא ינקה…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שמות כ', י"ב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כַּבֵּד אֶת־אָבִיךָ וְאֶת־אִמֶּךָ לְמַעַן</a:t>
            </a:r>
            <a:r>
              <a:rPr sz="4100" b="0" i="0" lang="he-IL">
                <a:solidFill>
                  <a:srgbClr val="33414A"/>
                </a:solidFill>
                <a:latin typeface="Frank Ruhl Libre"/>
                <a:cs typeface="Frank Ruhl Libre"/>
                <a:ea typeface="Frank Ruhl Libre"/>
              </a:rPr>
              <a:t> יַאֲרִכוּן יָמֶיךָ עַל הָאֲדָמָה אֲשֶׁר־ה' אֱלֹהֶיךָ נֹתֵן לָךְ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הציווי החמישי: ״כבד את אביך ואת אמך למען יאריכון ימיך על האדמה״.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שמות כ', י"ט</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וַיֹּאמֶר ה' אֶל־מֹשֶׁה כֹּה</a:t>
            </a:r>
            <a:r>
              <a:rPr sz="4100" b="0" i="0" lang="he-IL">
                <a:solidFill>
                  <a:srgbClr val="33414A"/>
                </a:solidFill>
                <a:latin typeface="Frank Ruhl Libre"/>
                <a:cs typeface="Frank Ruhl Libre"/>
                <a:ea typeface="Frank Ruhl Libre"/>
              </a:rPr>
              <a:t> תֹאמַר אֶל־בְּנֵי יִשְׂרָאֵל אַתֶּם רְאִיתֶם כִּי מִן־הַשָּׁמַיִם דִּבַּרְתִּי עִמָּכֶם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העם רואה את הקולות, הלפידים, קול השופר וההר עשן, והם נבהלים: ״וינעו ויעמדו מרחוק״.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כה תאמר</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בַּלָּשׁוֹן הַזֶּה.</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קורבנות</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מתנה מן החי או מן הצומח שמביא אדם למקדש לכבוד האל.</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פולחן</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עבודה לאלוהות באמצעות קורבנות, תפילות וצומות במקדש או מחוצה לו.</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התגלות האל</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האלוהים הוא יישות מופשטת, הבוחרת להתגלות לנביאיו ולנבחריו בלבד.</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ברית</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הסכם בין שני צדדים שווים במעמדם או שאינם שווים, המתחייבים זה לזה או שרק צד אחד מתחייב.</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122289"/>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שמות כ', ב'</a:t>
            </a:r>
          </a:p>
        </p:txBody>
      </p:sp>
      <p:sp>
        <p:nvSpPr>
          <p:cNvPr id="6" name="TextBox 5"/>
          <p:cNvSpPr txBox="1"/>
          <p:nvPr/>
        </p:nvSpPr>
        <p:spPr>
          <a:xfrm>
            <a:off x="1059815" y="2554089"/>
            <a:ext cx="10072370" cy="1737121"/>
          </a:xfrm>
          <a:prstGeom prst="rect">
            <a:avLst/>
          </a:prstGeom>
          <a:noFill/>
        </p:spPr>
        <p:txBody>
          <a:bodyPr wrap="square" lIns="0" rIns="0" tIns="0" bIns="0" anchor="t"/>
          <a:lstStyle/>
          <a:p>
            <a:pPr algn="r" rtl="1">
              <a:lnSpc>
                <a:spcPts val="4560"/>
              </a:lnSpc>
            </a:pPr>
            <a:r>
              <a:rPr sz="2850" b="1" i="0" lang="he-IL">
                <a:solidFill>
                  <a:srgbClr val="C4665A"/>
                </a:solidFill>
                <a:latin typeface="Noto Serif Hebrew"/>
                <a:cs typeface="Noto Serif Hebrew"/>
                <a:ea typeface="Noto Serif Hebrew"/>
              </a:rPr>
              <a:t>אשר הוצאתיך מארץ מצרים</a:t>
            </a:r>
            <a:r>
              <a:rPr sz="2850" b="0" i="0" lang="he-IL">
                <a:solidFill>
                  <a:srgbClr val="33414A"/>
                </a:solidFill>
                <a:latin typeface="Noto Serif Hebrew"/>
                <a:cs typeface="Noto Serif Hebrew"/>
                <a:ea typeface="Noto Serif Hebrew"/>
              </a:rPr>
              <a:t>. כְּדַאי הִיא הַהוֹצָאָה שֶׁתִּהְיוּ מְשֻׁעְבָּדִים לִי; דָּ"אַ, לְפִי שֶׁנִּגְלָה בַיָּם כְּגִבּוֹר מִלְחָמָה וְנִגְלָה כָּאן כְּזָקֵן מָלֵא רַחֲמִים, – שֶׁנֶּאֱמַר וְתַחַת רַגְלָיו כְּמַעֲשֵׂה לִבְנַת הַסַּפִּיר (שמות כ"ד), זוֹ הָיְתָה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«אשר הוצאתיך מארץ מצרים»?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רמב"ן</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רמב"ן על שמות כ', ז'</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לֹא תִשָּׂא אֶת שֵׁם ה' אֱלֹהֶיךָ לַשָּׁוְא</a:t>
            </a:r>
            <a:r>
              <a:rPr sz="3000" b="0" i="0" lang="he-IL">
                <a:solidFill>
                  <a:srgbClr val="33414A"/>
                </a:solidFill>
                <a:latin typeface="Noto Serif Hebrew"/>
                <a:cs typeface="Noto Serif Hebrew"/>
                <a:ea typeface="Noto Serif Hebrew"/>
              </a:rPr>
              <a:t> כְּבָר נִתְפָּרֵשׁ זֶה הַכָּתוּב בְּדִבְרֵי רַבּוֹתֵינוּ (שבועות כא.) שֶׁהוּא אוֹסֵר לְהִשָּׁבַע בַּשֵּׁם הַנִּכְבָּד לָרִיק, כְּגוֹן הַנִּשְׁבָּע עַל הַיָּדוּעַ לָאָדָם לְשַׁנּוֹתוֹ אוֹ לְקַיְּמוֹ, עַל עַמּוּד שֶׁל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א׳–ו׳ («אנכי ולא יהיה»).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י״ב–י״ד («דברות בין אדם לחברו»).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ט״ו–כ״ג («העם וההר»).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לדעתכם, האם הזכרת האישה בדיבר זה שומרת על כבודה ומעמדה או פוגעת בהם?</a:t>
            </a:r>
          </a:p>
        </p:txBody>
      </p:sp>
      <p:sp>
        <p:nvSpPr>
          <p:cNvPr id="6" name="TextBox 5"/>
          <p:cNvSpPr txBox="1"/>
          <p:nvPr/>
        </p:nvSpPr>
        <p:spPr>
          <a:xfrm>
            <a:off x="4925060" y="38100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האם לדעתך הפירוש של אבן עזרא מחזק או מחליש את האיסור לרצוח אדם?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עשרת הדברות</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אנכי ולא יהיה</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שם ושבת</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דברות בין אדם לחברו</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העם וההר</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 (1/2)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(חורף תשפ"ו (שאלון 1261))</a:t>
            </a:r>
          </a:p>
          <a:p>
            <a:pPr algn="r" rtl="1">
              <a:lnSpc>
                <a:spcPts val="3000"/>
              </a:lnSpc>
            </a:pPr>
            <a:r>
              <a:rPr sz="2000" b="0" i="0" lang="he-IL">
                <a:solidFill>
                  <a:srgbClr val="3F4A52"/>
                </a:solidFill>
                <a:latin typeface="David Libre"/>
                <a:cs typeface="David Libre"/>
                <a:ea typeface="David Libre"/>
              </a:rPr>
              <a:t>4. קראו שמות, פרק כ', פסוקים א'–י"ד (שימו לב: מספור הפסוקים בפרק זה אינו אחיד בכל מהדורות התנ"ך. קראו מן המילים "וַיְדַבֵּר אֱלֹהִים" ועד המילים "וְכֹל אֲשֶׁר לְרֵעֶךָ").</a:t>
            </a:r>
          </a:p>
          <a:p>
            <a:pPr algn="r" rtl="1">
              <a:lnSpc>
                <a:spcPts val="3000"/>
              </a:lnSpc>
            </a:pPr>
            <a:r>
              <a:rPr sz="2000" b="0" i="0" lang="he-IL">
                <a:solidFill>
                  <a:srgbClr val="3F4A52"/>
                </a:solidFill>
                <a:latin typeface="David Libre"/>
                <a:cs typeface="David Libre"/>
                <a:ea typeface="David Libre"/>
              </a:rPr>
              <a:t>עשרת הדיברות הם אבני היסוד של החוק המקראי.</a:t>
            </a:r>
          </a:p>
          <a:p>
            <a:pPr algn="r" rtl="1">
              <a:lnSpc>
                <a:spcPts val="3000"/>
              </a:lnSpc>
            </a:pPr>
            <a:r>
              <a:rPr sz="2000" b="0" i="0" lang="he-IL">
                <a:solidFill>
                  <a:srgbClr val="3F4A52"/>
                </a:solidFill>
                <a:latin typeface="David Libre"/>
                <a:cs typeface="David Libre"/>
                <a:ea typeface="David Libre"/>
              </a:rPr>
              <a:t>א. קראו פסוקים א'–ז'.</a:t>
            </a:r>
          </a:p>
          <a:p>
            <a:pPr algn="r" rtl="1">
              <a:lnSpc>
                <a:spcPts val="3000"/>
              </a:lnSpc>
            </a:pPr>
            <a:r>
              <a:rPr sz="2000" b="0" i="0" lang="he-IL">
                <a:solidFill>
                  <a:srgbClr val="3F4A52"/>
                </a:solidFill>
                <a:latin typeface="David Libre"/>
                <a:cs typeface="David Libre"/>
                <a:ea typeface="David Libre"/>
              </a:rPr>
              <a:t>הביאו שתי הוכחות מפסוקים שונים המעידות כי אלוהים דורש שמערכת היחסים בינו ובין העם תהיה מבוססת על נאמנות מוחלטת אליו. הסבירו את דבריכם. (5 נקודות)</a:t>
            </a:r>
          </a:p>
          <a:p>
            <a:pPr algn="r" rtl="1">
              <a:lnSpc>
                <a:spcPts val="3000"/>
              </a:lnSpc>
            </a:pPr>
            <a:r>
              <a:rPr sz="2000" b="0" i="0" lang="he-IL">
                <a:solidFill>
                  <a:srgbClr val="3F4A52"/>
                </a:solidFill>
                <a:latin typeface="David Libre"/>
                <a:cs typeface="David Libre"/>
                <a:ea typeface="David Libre"/>
              </a:rPr>
              <a:t>קראו את פסוק ז' שלפניכם.</a:t>
            </a:r>
          </a:p>
          <a:p>
            <a:pPr algn="r" rtl="1">
              <a:lnSpc>
                <a:spcPts val="3000"/>
              </a:lnSpc>
            </a:pPr>
            <a:r>
              <a:rPr sz="2000" b="0" i="0" lang="he-IL">
                <a:solidFill>
                  <a:srgbClr val="3F4A52"/>
                </a:solidFill>
                <a:latin typeface="David Libre"/>
                <a:cs typeface="David Libre"/>
                <a:ea typeface="David Libre"/>
              </a:rPr>
              <a:t>לֹא תִשָּׂא אֶת שֵׁם ה' אֱלֹהֶיךָ לַשָּׁוְא כִּי לֹא יְנַקֶּה ה' אֵת אֲשֶׁר יִשָּׂא אֶת שְׁמוֹ לַשָּׁוְא.</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 (2/2)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יש המפרשים את המילה "לַשָּׁוְא" בפסוק זה במובן של שקר, ואילו אחרים מפרשים אותה במובן של חינם. הסבירו את האיסור על פי אחד מן הפירושים למילה "לַשָּׁוְא". (3 נקודות)</a:t>
            </a:r>
          </a:p>
          <a:p>
            <a:pPr algn="r" rtl="1">
              <a:lnSpc>
                <a:spcPts val="2850"/>
              </a:lnSpc>
            </a:pPr>
            <a:r>
              <a:rPr sz="1900" b="0" i="0" lang="he-IL">
                <a:solidFill>
                  <a:srgbClr val="3F4A52"/>
                </a:solidFill>
                <a:latin typeface="David Libre"/>
                <a:cs typeface="David Libre"/>
                <a:ea typeface="David Libre"/>
              </a:rPr>
              <a:t>4. קראו שמות, פרק כ', פסוקים א'-י"ד (שימו לב: מספור הפסוקים בפרק זה אינו אחיד בכל מהדורות התנ"ך. קראו מן המילים "וַיְדַבֵּר אֱלֹהִים" ועד המילים "וְכֹל אֲשֶׁר לְרֵעֶךָ").</a:t>
            </a:r>
          </a:p>
          <a:p>
            <a:pPr algn="r" rtl="1">
              <a:lnSpc>
                <a:spcPts val="2850"/>
              </a:lnSpc>
            </a:pPr>
            <a:r>
              <a:rPr sz="1900" b="0" i="0" lang="he-IL">
                <a:solidFill>
                  <a:srgbClr val="3F4A52"/>
                </a:solidFill>
                <a:latin typeface="David Libre"/>
                <a:cs typeface="David Libre"/>
                <a:ea typeface="David Libre"/>
              </a:rPr>
              <a:t>עשרת הדיברות הם אבני היסוד של החוק המקראי.</a:t>
            </a:r>
          </a:p>
          <a:p>
            <a:pPr algn="r" rtl="1">
              <a:lnSpc>
                <a:spcPts val="2850"/>
              </a:lnSpc>
            </a:pPr>
            <a:r>
              <a:rPr sz="1900" b="0" i="0" lang="he-IL">
                <a:solidFill>
                  <a:srgbClr val="3F4A52"/>
                </a:solidFill>
                <a:latin typeface="David Libre"/>
                <a:cs typeface="David Libre"/>
                <a:ea typeface="David Libre"/>
              </a:rPr>
              <a:t>א. קראו פסוקים א'-ז'.</a:t>
            </a:r>
          </a:p>
          <a:p>
            <a:pPr algn="r" rtl="1">
              <a:lnSpc>
                <a:spcPts val="2850"/>
              </a:lnSpc>
            </a:pPr>
            <a:r>
              <a:rPr sz="1900" b="0" i="0" lang="he-IL">
                <a:solidFill>
                  <a:srgbClr val="3F4A52"/>
                </a:solidFill>
                <a:latin typeface="David Libre"/>
                <a:cs typeface="David Libre"/>
                <a:ea typeface="David Libre"/>
              </a:rPr>
              <a:t>(1) הביאו שתי הוכחות מפסוקים שונים המעידות כי אלוהים דורש שמערכת היחסים בינו ובין העם תהיה מבוססת על נאמנות מוחלטת אליו. הסבירו את דבריכם. (5 נקודות)</a:t>
            </a:r>
          </a:p>
          <a:p>
            <a:pPr algn="r" rtl="1">
              <a:lnSpc>
                <a:spcPts val="2850"/>
              </a:lnSpc>
            </a:pPr>
            <a:r>
              <a:rPr sz="1900" b="0" i="0" lang="he-IL">
                <a:solidFill>
                  <a:srgbClr val="3F4A52"/>
                </a:solidFill>
                <a:latin typeface="David Libre"/>
                <a:cs typeface="David Libre"/>
                <a:ea typeface="David Libre"/>
              </a:rPr>
              <a:t>(2) קראו את פסוק ז' שלפניכם:</a:t>
            </a:r>
          </a:p>
          <a:p>
            <a:pPr algn="r" rtl="1">
              <a:lnSpc>
                <a:spcPts val="2850"/>
              </a:lnSpc>
            </a:pPr>
            <a:r>
              <a:rPr sz="1900" b="0" i="0" lang="he-IL">
                <a:solidFill>
                  <a:srgbClr val="3F4A52"/>
                </a:solidFill>
                <a:latin typeface="David Libre"/>
                <a:cs typeface="David Libre"/>
                <a:ea typeface="David Libre"/>
              </a:rPr>
              <a:t>לֹא תִשָּׂא אֶת שֵׁם ה' אֱלֹהֶיךָ לַשָּׁוְא כִּי לֹא יְנַקֶּה ה' אֵת אֲשֶׁר יִשָּׂא אֶת שְׁמוֹ לַשָּׁוְא.</a:t>
            </a:r>
          </a:p>
          <a:p>
            <a:pPr algn="r" rtl="1">
              <a:lnSpc>
                <a:spcPts val="2850"/>
              </a:lnSpc>
            </a:pPr>
            <a:r>
              <a:rPr sz="1900" b="0" i="0" lang="he-IL">
                <a:solidFill>
                  <a:srgbClr val="3F4A52"/>
                </a:solidFill>
                <a:latin typeface="David Libre"/>
                <a:cs typeface="David Libre"/>
                <a:ea typeface="David Libre"/>
              </a:rPr>
              <a:t>יש המפרשים את המילה "לַשָּׁוְא" בפסוק זה במובן של שקר, ואילו אחרים מפרשים אותה במובן של חינם. הסבירו את האיסור על פי אחד מן הפירושים למילה "לַשָּׁוְא". (3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א׳–ו׳ («אנכי ולא יהיה»).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מעמד הר סיני: האל פונה לעם בעשרת הדיברות, הציוויים הבסיסיים. הפנייה היא ליחיד (״אנכי ה׳ אלוהיך... לא יהיה לך״): כל אחד מקבל את הציוויים כאילו האל מדבר רק אתו (סוף פסוק).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י״ב–י״ד («דברות בין אדם לחברו»).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הציווי החמישי: ״כבד את אביך ואת אמך למען יאריכון ימיך על האדמה״. זו אחת המצוות הבודדות שמופיע בה שכר. היא מחברת בין אדם לאל לאדם לחברו: האל, האב והאם שותפים ביצירת האדם.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ט״ו–כ״ג («העם וההר»).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העם רואה את הקולות, הלפידים, קול השופר וההר עשן, והם נבהלים: ״וינעו ויעמדו מרחוק״. הם מבקשים ממשה: ״דבר אתה עמנו ונשמעה ואל ידבר עמנו אלוהים פן נמות״.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1540"/>
              </a:lnSpc>
            </a:pPr>
            <a:r>
              <a:rPr sz="1050" b="0" i="0" lang="he-IL">
                <a:solidFill>
                  <a:srgbClr val="3F4A52"/>
                </a:solidFill>
                <a:latin typeface="David Libre"/>
                <a:cs typeface="David Libre"/>
                <a:ea typeface="David Libre"/>
              </a:rPr>
              <a:t>שאלה 4</a:t>
            </a:r>
          </a:p>
          <a:p>
            <a:pPr algn="r" rtl="1">
              <a:lnSpc>
                <a:spcPts val="1540"/>
              </a:lnSpc>
            </a:pPr>
            <a:r>
              <a:rPr sz="1050" b="0" i="0" lang="he-IL">
                <a:solidFill>
                  <a:srgbClr val="3F4A52"/>
                </a:solidFill>
                <a:latin typeface="David Libre"/>
                <a:cs typeface="David Libre"/>
                <a:ea typeface="David Libre"/>
              </a:rPr>
              <a:t>סעיף א'</a:t>
            </a:r>
          </a:p>
          <a:p>
            <a:pPr algn="r" rtl="1">
              <a:lnSpc>
                <a:spcPts val="1540"/>
              </a:lnSpc>
            </a:pPr>
            <a:r>
              <a:rPr sz="1050" b="0" i="0" lang="he-IL">
                <a:solidFill>
                  <a:srgbClr val="3F4A52"/>
                </a:solidFill>
                <a:latin typeface="David Libre"/>
                <a:cs typeface="David Libre"/>
                <a:ea typeface="David Libre"/>
              </a:rPr>
              <a:t>(1) ההוכחות המעידות כי אלוהים דורש שמערכת היחסים בינו ובין העם תהיה מבוססת על נאמנות מוחלטת כלפיו (על התלמיד להביא שתי הוכחות מפסוקים שונים):</a:t>
            </a:r>
          </a:p>
          <a:p>
            <a:pPr algn="r" rtl="1">
              <a:lnSpc>
                <a:spcPts val="1540"/>
              </a:lnSpc>
            </a:pPr>
            <a:r>
              <a:rPr sz="1050" b="0" i="0" lang="he-IL">
                <a:solidFill>
                  <a:srgbClr val="3F4A52"/>
                </a:solidFill>
                <a:latin typeface="David Libre"/>
                <a:cs typeface="David Libre"/>
                <a:ea typeface="David Libre"/>
              </a:rPr>
              <a:t>"לֹא יִהְיֶה לְךָ אֱלֹהִים אֲחֵרִים עַל פָּנָי" – ה' דורש את נאמנותו הבלעדית של העם כלפיו, שלא יהיה להם אל אחר במקומו או בנוסף לו.</a:t>
            </a:r>
          </a:p>
          <a:p>
            <a:pPr algn="r" rtl="1">
              <a:lnSpc>
                <a:spcPts val="1540"/>
              </a:lnSpc>
            </a:pPr>
            <a:r>
              <a:rPr sz="1050" b="0" i="0" lang="he-IL">
                <a:solidFill>
                  <a:srgbClr val="3F4A52"/>
                </a:solidFill>
                <a:latin typeface="David Libre"/>
                <a:cs typeface="David Libre"/>
                <a:ea typeface="David Libre"/>
              </a:rPr>
              <a:t>"לֹא תַעֲשֶׂה לְךָ פֶסֶל וְכָל תְּמוּנָה..." – ה' אוסר על העם ליצור תמונות או פסלים לסגוד להם (העלולים להוות תחליף לאל).</a:t>
            </a:r>
          </a:p>
          <a:p>
            <a:pPr algn="r" rtl="1">
              <a:lnSpc>
                <a:spcPts val="1540"/>
              </a:lnSpc>
            </a:pPr>
            <a:r>
              <a:rPr sz="1050" b="0" i="0" lang="he-IL">
                <a:solidFill>
                  <a:srgbClr val="3F4A52"/>
                </a:solidFill>
                <a:latin typeface="David Libre"/>
                <a:cs typeface="David Libre"/>
                <a:ea typeface="David Libre"/>
              </a:rPr>
              <a:t>"לֹא תִשְׁתַּחֲוֶה לָהֶם וְלֹא תָעָבְדֵם" – ה' אוסר על העם לעבוד אלים אחרים, אלא רק אותו.</a:t>
            </a:r>
          </a:p>
          <a:p>
            <a:pPr algn="r" rtl="1">
              <a:lnSpc>
                <a:spcPts val="1540"/>
              </a:lnSpc>
            </a:pPr>
            <a:r>
              <a:rPr sz="1050" b="0" i="0" lang="he-IL">
                <a:solidFill>
                  <a:srgbClr val="3F4A52"/>
                </a:solidFill>
                <a:latin typeface="David Libre"/>
                <a:cs typeface="David Libre"/>
                <a:ea typeface="David Libre"/>
              </a:rPr>
              <a:t>(2) על התלמיד להסביר את האיסור בפסוק ז' לפי אחד מן הפירושים למילה "לַשָּׁוְא":</a:t>
            </a:r>
          </a:p>
          <a:p>
            <a:pPr algn="r" rtl="1">
              <a:lnSpc>
                <a:spcPts val="1540"/>
              </a:lnSpc>
            </a:pPr>
            <a:r>
              <a:rPr sz="1050" b="0" i="0" lang="he-IL">
                <a:solidFill>
                  <a:srgbClr val="3F4A52"/>
                </a:solidFill>
                <a:latin typeface="David Libre"/>
                <a:cs typeface="David Libre"/>
                <a:ea typeface="David Libre"/>
              </a:rPr>
              <a:t>"לַשָּׁוְא" – במובן של שקר: ה' אוסר להשתמש בשמו של ה' לאמירת דברי שקר, ה' לא יסלח לאיש המשתמש בשמו לדברים שקריים.</a:t>
            </a:r>
          </a:p>
          <a:p>
            <a:pPr algn="r" rtl="1">
              <a:lnSpc>
                <a:spcPts val="1540"/>
              </a:lnSpc>
            </a:pPr>
            <a:r>
              <a:rPr sz="1050" b="0" i="0" lang="he-IL">
                <a:solidFill>
                  <a:srgbClr val="3F4A52"/>
                </a:solidFill>
                <a:latin typeface="David Libre"/>
                <a:cs typeface="David Libre"/>
                <a:ea typeface="David Libre"/>
              </a:rPr>
              <a:t>"לַשָּׁוְא" – במובן של חינם: ה' אוסר לשאת/לומר את שמו לחינם, לדברי סרק ולא קודש, כי יש בזה מן הזילות של שם ה'.</a:t>
            </a:r>
          </a:p>
          <a:p>
            <a:pPr algn="r" rtl="1">
              <a:lnSpc>
                <a:spcPts val="1540"/>
              </a:lnSpc>
            </a:pPr>
            <a:r>
              <a:rPr sz="1050" b="0" i="0" lang="he-IL">
                <a:solidFill>
                  <a:srgbClr val="3F4A52"/>
                </a:solidFill>
                <a:latin typeface="David Libre"/>
                <a:cs typeface="David Libre"/>
                <a:ea typeface="David Libre"/>
              </a:rPr>
              <a:t>סעיף ב'</a:t>
            </a:r>
          </a:p>
          <a:p>
            <a:pPr algn="r" rtl="1">
              <a:lnSpc>
                <a:spcPts val="1540"/>
              </a:lnSpc>
            </a:pPr>
            <a:r>
              <a:rPr sz="1050" b="0" i="0" lang="he-IL">
                <a:solidFill>
                  <a:srgbClr val="3F4A52"/>
                </a:solidFill>
                <a:latin typeface="David Libre"/>
                <a:cs typeface="David Libre"/>
                <a:ea typeface="David Libre"/>
              </a:rPr>
              <a:t>(1) עקרון "מידה כנגד מידה" בתיאור הגמול בפסוק י"ב:</a:t>
            </a:r>
          </a:p>
          <a:p>
            <a:pPr algn="r" rtl="1">
              <a:lnSpc>
                <a:spcPts val="1540"/>
              </a:lnSpc>
            </a:pPr>
            <a:r>
              <a:rPr sz="1050" b="0" i="0" lang="he-IL">
                <a:solidFill>
                  <a:srgbClr val="3F4A52"/>
                </a:solidFill>
                <a:latin typeface="David Libre"/>
                <a:cs typeface="David Libre"/>
                <a:ea typeface="David Libre"/>
              </a:rPr>
              <a:t>אדם שיכבד את אביו ואת אמו, שהעניקו לו חיים, יזכה לגמול של אריכות ימים, לחיים ארוכים. לביסוס: "כַּבֵּד אֶת אָבִיךָ וְאֶת אִמֶּךָ – לְמַעַן יַאֲרִכוּן יָמֶיךָ". או: אדם שיכבד את אביו ואת אמו, ידאג להם לחיים טובים עלי אדמות, יזכה לגמול מעם ה', להמשיך ולחיות טוב על האדמה שהעניק לבני ישראל. לביסוס: "כַּבֵּד אֶת אָבִיךָ וְאֶת אִמֶּךָ – לְמַעַן יַאֲרִכוּן יָמֶיךָ עַל הָאֲדָמָה אֲשֶׁר ה' אֱלֹהֶיךָ נֹתֵן לָךְ".</a:t>
            </a:r>
          </a:p>
          <a:p>
            <a:pPr algn="r" rtl="1">
              <a:lnSpc>
                <a:spcPts val="1540"/>
              </a:lnSpc>
            </a:pPr>
            <a:r>
              <a:rPr sz="1050" b="0" i="0" lang="he-IL">
                <a:solidFill>
                  <a:srgbClr val="3F4A52"/>
                </a:solidFill>
                <a:latin typeface="David Libre"/>
                <a:cs typeface="David Libre"/>
                <a:ea typeface="David Libre"/>
              </a:rPr>
              <a:t>(2) דיבר נוסף הקשור במשפחה + הסבר על תרומתו לחיים המשפחתיים:</a:t>
            </a:r>
          </a:p>
          <a:p>
            <a:pPr algn="r" rtl="1">
              <a:lnSpc>
                <a:spcPts val="1540"/>
              </a:lnSpc>
            </a:pPr>
            <a:r>
              <a:rPr sz="1050" b="0" i="0" lang="he-IL">
                <a:solidFill>
                  <a:srgbClr val="3F4A52"/>
                </a:solidFill>
                <a:latin typeface="David Libre"/>
                <a:cs typeface="David Libre"/>
                <a:ea typeface="David Libre"/>
              </a:rPr>
              <a:t>"לֹא תִנְאָף" – האיסור לשכב עם אשת איש. לשמור על חיי המשפחה ולמנוע בגידות בין בני הזוג. יש בכך לשמור על קדושת התא המשפחתי.</a:t>
            </a:r>
          </a:p>
          <a:p>
            <a:pPr algn="r" rtl="1">
              <a:lnSpc>
                <a:spcPts val="1540"/>
              </a:lnSpc>
            </a:pPr>
            <a:r>
              <a:rPr sz="1050" b="0" i="0" lang="he-IL">
                <a:solidFill>
                  <a:srgbClr val="3F4A52"/>
                </a:solidFill>
                <a:latin typeface="David Libre"/>
                <a:cs typeface="David Libre"/>
                <a:ea typeface="David Libre"/>
              </a:rPr>
              <a:t>סעיף ג'</a:t>
            </a:r>
          </a:p>
          <a:p>
            <a:pPr algn="r" rtl="1">
              <a:lnSpc>
                <a:spcPts val="1540"/>
              </a:lnSpc>
            </a:pPr>
            <a:r>
              <a:rPr sz="1050" b="0" i="0" lang="he-IL">
                <a:solidFill>
                  <a:srgbClr val="3F4A52"/>
                </a:solidFill>
                <a:latin typeface="David Libre"/>
                <a:cs typeface="David Libre"/>
                <a:ea typeface="David Libre"/>
              </a:rPr>
              <a:t>(1) על פי קאסוטו, התפיסה החדשה בנוגע למעמדן של המצוות שבין אדם לחברו, היא מעצם הכנסתן לברית שבין האדם לה'. הכללתן של מצוות בין אדם לחברו, בברית האלוהית, מעלה בכך את חשיבותן ומעידה על כך שהן חשובות באותה המידה של מצוות שבין האדם לה'. הוא מבסס את דבריו על כך, שאותם האיסורים העוסקים בין אדם לחברו, היו מקובלים וידועים בקרב עמי המזרח, אך זו הפעם הראשונה בה נכללו המצוות במסגרת הברית שבין האדם לה'.</a:t>
            </a:r>
          </a:p>
          <a:p>
            <a:pPr algn="r" rtl="1">
              <a:lnSpc>
                <a:spcPts val="1540"/>
              </a:lnSpc>
            </a:pPr>
            <a:r>
              <a:rPr sz="1050" b="0" i="0" lang="he-IL">
                <a:solidFill>
                  <a:srgbClr val="3F4A52"/>
                </a:solidFill>
                <a:latin typeface="David Libre"/>
                <a:cs typeface="David Libre"/>
                <a:ea typeface="David Libre"/>
              </a:rPr>
              <a:t>(2) לפי התפיסה החדשה שעליה דיבר קאסוטו, הציווי "לֹא תִרְצָח" מתפרש כמעשה של חטא בין האדם לה'. האיסור לרצוח וליטול חיי אדם הוא למעשה חוק מעם ה' והוא חשוב כמו החוקים הדתיים, שבין אדם לה'. חיי האדם הם קדושים וחובה לשמור עליהם.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1540"/>
              </a:lnSpc>
            </a:pPr>
            <a:r>
              <a:rPr sz="1050" b="0" i="0" lang="he-IL">
                <a:solidFill>
                  <a:srgbClr val="3F4A52"/>
                </a:solidFill>
                <a:latin typeface="David Libre"/>
                <a:cs typeface="David Libre"/>
                <a:ea typeface="David Libre"/>
              </a:rPr>
              <a:t>שאלה 4</a:t>
            </a:r>
          </a:p>
          <a:p>
            <a:pPr algn="r" rtl="1">
              <a:lnSpc>
                <a:spcPts val="1540"/>
              </a:lnSpc>
            </a:pPr>
            <a:r>
              <a:rPr sz="1050" b="0" i="0" lang="he-IL">
                <a:solidFill>
                  <a:srgbClr val="3F4A52"/>
                </a:solidFill>
                <a:latin typeface="David Libre"/>
                <a:cs typeface="David Libre"/>
                <a:ea typeface="David Libre"/>
              </a:rPr>
              <a:t>סעיף א'</a:t>
            </a:r>
          </a:p>
          <a:p>
            <a:pPr algn="r" rtl="1">
              <a:lnSpc>
                <a:spcPts val="1540"/>
              </a:lnSpc>
            </a:pPr>
            <a:r>
              <a:rPr sz="1050" b="0" i="0" lang="he-IL">
                <a:solidFill>
                  <a:srgbClr val="3F4A52"/>
                </a:solidFill>
                <a:latin typeface="David Libre"/>
                <a:cs typeface="David Libre"/>
                <a:ea typeface="David Libre"/>
              </a:rPr>
              <a:t>(1) הוכחות המעידות כי אלוהים דורש שמערכת היחסים בינו ובין העם תהיה מבוססת על נאמנות מוחלטת כלפיו (על התלמיד להביא שתי הוכחות מפסוקים שונים):</a:t>
            </a:r>
          </a:p>
          <a:p>
            <a:pPr algn="r" rtl="1">
              <a:lnSpc>
                <a:spcPts val="1540"/>
              </a:lnSpc>
            </a:pPr>
            <a:r>
              <a:rPr sz="1050" b="0" i="0" lang="he-IL">
                <a:solidFill>
                  <a:srgbClr val="3F4A52"/>
                </a:solidFill>
                <a:latin typeface="David Libre"/>
                <a:cs typeface="David Libre"/>
                <a:ea typeface="David Libre"/>
              </a:rPr>
              <a:t>"לא יהיה לך אלוהים אחרים על פני" – ה' דורש את נאמנותו הבלעדית של העם כלפיו, שלא יהיה להם אל אחר במקומו או בנוסף לו.</a:t>
            </a:r>
          </a:p>
          <a:p>
            <a:pPr algn="r" rtl="1">
              <a:lnSpc>
                <a:spcPts val="1540"/>
              </a:lnSpc>
            </a:pPr>
            <a:r>
              <a:rPr sz="1050" b="0" i="0" lang="he-IL">
                <a:solidFill>
                  <a:srgbClr val="3F4A52"/>
                </a:solidFill>
                <a:latin typeface="David Libre"/>
                <a:cs typeface="David Libre"/>
                <a:ea typeface="David Libre"/>
              </a:rPr>
              <a:t>"לא תעשה לך פסל וכל תמונה..." – ה' אוסר על העם ליצור תמונות או פסלים לסגוד להם (העלולים להוות תחליף לאל).</a:t>
            </a:r>
          </a:p>
          <a:p>
            <a:pPr algn="r" rtl="1">
              <a:lnSpc>
                <a:spcPts val="1540"/>
              </a:lnSpc>
            </a:pPr>
            <a:r>
              <a:rPr sz="1050" b="0" i="0" lang="he-IL">
                <a:solidFill>
                  <a:srgbClr val="3F4A52"/>
                </a:solidFill>
                <a:latin typeface="David Libre"/>
                <a:cs typeface="David Libre"/>
                <a:ea typeface="David Libre"/>
              </a:rPr>
              <a:t>"לא תשתחוה להם ולא תעבדם" – ה' אוסר על העם לעבוד אלים אחרים, אלא רק אותו.</a:t>
            </a:r>
          </a:p>
          <a:p>
            <a:pPr algn="r" rtl="1">
              <a:lnSpc>
                <a:spcPts val="1540"/>
              </a:lnSpc>
            </a:pPr>
            <a:r>
              <a:rPr sz="1050" b="0" i="0" lang="he-IL">
                <a:solidFill>
                  <a:srgbClr val="3F4A52"/>
                </a:solidFill>
                <a:latin typeface="David Libre"/>
                <a:cs typeface="David Libre"/>
                <a:ea typeface="David Libre"/>
              </a:rPr>
              <a:t>(2) על התלמיד להסביר את האיסור בפסוק ז' לפי אחד מן הפירושים למילה "לשוא":</a:t>
            </a:r>
          </a:p>
          <a:p>
            <a:pPr algn="r" rtl="1">
              <a:lnSpc>
                <a:spcPts val="1540"/>
              </a:lnSpc>
            </a:pPr>
            <a:r>
              <a:rPr sz="1050" b="0" i="0" lang="he-IL">
                <a:solidFill>
                  <a:srgbClr val="3F4A52"/>
                </a:solidFill>
                <a:latin typeface="David Libre"/>
                <a:cs typeface="David Libre"/>
                <a:ea typeface="David Libre"/>
              </a:rPr>
              <a:t>"לשוא" – במובן של שקר: ה' אוסר להשתמש בשם ה' לאמירת דברי שקר, ה' לא יסלח לאיש המשתמש בשמו לדברים שקריים.</a:t>
            </a:r>
          </a:p>
          <a:p>
            <a:pPr algn="r" rtl="1">
              <a:lnSpc>
                <a:spcPts val="1540"/>
              </a:lnSpc>
            </a:pPr>
            <a:r>
              <a:rPr sz="1050" b="0" i="0" lang="he-IL">
                <a:solidFill>
                  <a:srgbClr val="3F4A52"/>
                </a:solidFill>
                <a:latin typeface="David Libre"/>
                <a:cs typeface="David Libre"/>
                <a:ea typeface="David Libre"/>
              </a:rPr>
              <a:t>"לשוא" – במובן של חינם: ה' אוסר לשאת / לומר את שמו לחינם, לדברי סרק ולא קודש, כי יש בזה מן הזילות של שם ה'.</a:t>
            </a:r>
          </a:p>
          <a:p>
            <a:pPr algn="r" rtl="1">
              <a:lnSpc>
                <a:spcPts val="1540"/>
              </a:lnSpc>
            </a:pPr>
            <a:r>
              <a:rPr sz="1050" b="0" i="0" lang="he-IL">
                <a:solidFill>
                  <a:srgbClr val="3F4A52"/>
                </a:solidFill>
                <a:latin typeface="David Libre"/>
                <a:cs typeface="David Libre"/>
                <a:ea typeface="David Libre"/>
              </a:rPr>
              <a:t>סעיף ב'</a:t>
            </a:r>
          </a:p>
          <a:p>
            <a:pPr algn="r" rtl="1">
              <a:lnSpc>
                <a:spcPts val="1540"/>
              </a:lnSpc>
            </a:pPr>
            <a:r>
              <a:rPr sz="1050" b="0" i="0" lang="he-IL">
                <a:solidFill>
                  <a:srgbClr val="3F4A52"/>
                </a:solidFill>
                <a:latin typeface="David Libre"/>
                <a:cs typeface="David Libre"/>
                <a:ea typeface="David Libre"/>
              </a:rPr>
              <a:t>(1) עיקרון "מידה כנגד מידה" בתיאור הגמול בפסוק י"ב:</a:t>
            </a:r>
          </a:p>
          <a:p>
            <a:pPr algn="r" rtl="1">
              <a:lnSpc>
                <a:spcPts val="1540"/>
              </a:lnSpc>
            </a:pPr>
            <a:r>
              <a:rPr sz="1050" b="0" i="0" lang="he-IL">
                <a:solidFill>
                  <a:srgbClr val="3F4A52"/>
                </a:solidFill>
                <a:latin typeface="David Libre"/>
                <a:cs typeface="David Libre"/>
                <a:ea typeface="David Libre"/>
              </a:rPr>
              <a:t>אדם שיכבד את אביו ואת אמו, שהעניקו לו חיים, יזכה לגמול של אריכות ימים, לחיים ארוכים. לביסוס: "כבד את אביך ואת אמך – למען יאריכון ימיך". או: אדם שיכבד את את אביו ואת אמו, ידאג להם לחיים טובים עלי אדמות, יזכה לגמול מעם ה', להמשיך לחיות טוב על האדמה שהעניק לבני ישראל. לביסוס: "כבד את אביך ואת אמך – למען יאריכון ימיך על האדמה אשר ה' אלוהיך נתן לך".</a:t>
            </a:r>
          </a:p>
          <a:p>
            <a:pPr algn="r" rtl="1">
              <a:lnSpc>
                <a:spcPts val="1540"/>
              </a:lnSpc>
            </a:pPr>
            <a:r>
              <a:rPr sz="1050" b="0" i="0" lang="he-IL">
                <a:solidFill>
                  <a:srgbClr val="3F4A52"/>
                </a:solidFill>
                <a:latin typeface="David Libre"/>
                <a:cs typeface="David Libre"/>
                <a:ea typeface="David Libre"/>
              </a:rPr>
              <a:t>(מרכז התמונה מכיל מידע על פסיכומטרי ב"יואל גבע")</a:t>
            </a:r>
          </a:p>
          <a:p>
            <a:pPr algn="r" rtl="1">
              <a:lnSpc>
                <a:spcPts val="1540"/>
              </a:lnSpc>
            </a:pPr>
            <a:r>
              <a:rPr sz="1050" b="0" i="0" lang="he-IL">
                <a:solidFill>
                  <a:srgbClr val="3F4A52"/>
                </a:solidFill>
                <a:latin typeface="David Libre"/>
                <a:cs typeface="David Libre"/>
                <a:ea typeface="David Libre"/>
              </a:rPr>
              <a:t>(2) דיבר נוסף הקשור במשפחה + הסבר על תרומתו לחיים המשפחתיים:</a:t>
            </a:r>
          </a:p>
          <a:p>
            <a:pPr algn="r" rtl="1">
              <a:lnSpc>
                <a:spcPts val="1540"/>
              </a:lnSpc>
            </a:pPr>
            <a:r>
              <a:rPr sz="1050" b="0" i="0" lang="he-IL">
                <a:solidFill>
                  <a:srgbClr val="3F4A52"/>
                </a:solidFill>
                <a:latin typeface="David Libre"/>
                <a:cs typeface="David Libre"/>
                <a:ea typeface="David Libre"/>
              </a:rPr>
              <a:t>"לא תנאף" – האיסור לשכב עם אשת איש. לשמור על חיי המשפחה ולמנוע בגידות בין בני הזוג. יש בכך לשמור על קדושת התא המשפחתי.</a:t>
            </a:r>
          </a:p>
          <a:p>
            <a:pPr algn="r" rtl="1">
              <a:lnSpc>
                <a:spcPts val="1540"/>
              </a:lnSpc>
            </a:pPr>
            <a:r>
              <a:rPr sz="1050" b="0" i="0" lang="he-IL">
                <a:solidFill>
                  <a:srgbClr val="3F4A52"/>
                </a:solidFill>
                <a:latin typeface="David Libre"/>
                <a:cs typeface="David Libre"/>
                <a:ea typeface="David Libre"/>
              </a:rPr>
              <a:t>סעיף ג'</a:t>
            </a:r>
          </a:p>
          <a:p>
            <a:pPr algn="r" rtl="1">
              <a:lnSpc>
                <a:spcPts val="1540"/>
              </a:lnSpc>
            </a:pPr>
            <a:r>
              <a:rPr sz="1050" b="0" i="0" lang="he-IL">
                <a:solidFill>
                  <a:srgbClr val="3F4A52"/>
                </a:solidFill>
                <a:latin typeface="David Libre"/>
                <a:cs typeface="David Libre"/>
                <a:ea typeface="David Libre"/>
              </a:rPr>
              <a:t>(1) על פי קאסוטו, התפיסה החדשה בנוגע למעמדן של המצוות שבין אדם לחברו, היא מעצם הכנסתן לברית שבין האדם לה'. הכללתן של מצוות בין אדם לחברו, בברית האלוהית, מעלה בכך את חשיבותן של אותן המצוות ומעידה על כך שהן חשובות באותה המידה של מצוות שבין האדם לה'. הוא מבסס את דבריו על כך, שאותם האיסורים העוסקים בין אדם לחברו, היו מקובלים וידועים בקרב עמי המזרח, אך זו הפעם הראשונה בה נכללו המצוות במסגרת הברית שבין האדם לה'.</a:t>
            </a:r>
          </a:p>
          <a:p>
            <a:pPr algn="r" rtl="1">
              <a:lnSpc>
                <a:spcPts val="1540"/>
              </a:lnSpc>
            </a:pPr>
            <a:r>
              <a:rPr sz="1050" b="0" i="0" lang="he-IL">
                <a:solidFill>
                  <a:srgbClr val="3F4A52"/>
                </a:solidFill>
                <a:latin typeface="David Libre"/>
                <a:cs typeface="David Libre"/>
                <a:ea typeface="David Libre"/>
              </a:rPr>
              <a:t>(2) לפי התפיסה החדשה שעליה דיבר קאסוטו, הציווי "לא תרצח" מתפרש כמעשה של חטא בין האדם לה'. האיסור לרצוח וליטול חיי אדם הוא למעשה חוק מעם ה' והוא חשוב כמו החוקים הדתיים, שבין אדם לה'. חיי האדם הם קדושים וחובה לשמור עליהם.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עשרת הדברות – שאלון 1261</dc:title>
  <dc:subject/>
  <dc:creator/>
  <cp:keywords/>
  <dc:description/>
  <cp:lastModifiedBy/>
  <cp:revision>1</cp:revision>
  <dcterms:created xsi:type="dcterms:W3CDTF">2013-01-27T09:14:16Z</dcterms:created>
  <dcterms:modified xsi:type="dcterms:W3CDTF">2013-01-27T09:15:58Z</dcterms:modified>
  <cp:category/>
</cp:coreProperties>
</file>