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84750" y="952500"/>
            <a:ext cx="6540500" cy="444500"/>
          </a:xfrm>
          <a:prstGeom prst="rect">
            <a:avLst/>
          </a:prstGeom>
          <a:noFill/>
        </p:spPr>
        <p:txBody>
          <a:bodyPr wrap="square" lIns="0" rIns="0" tIns="0" bIns="0" anchor="t"/>
          <a:lstStyle/>
          <a:p>
            <a:pPr algn="ctr" rtl="1">
              <a:lnSpc>
                <a:spcPts val="3500"/>
              </a:lnSpc>
            </a:pPr>
            <a:r>
              <a:rPr sz="2400" b="1" i="0" lang="he-IL">
                <a:solidFill>
                  <a:srgbClr val="F8F8F8"/>
                </a:solidFill>
                <a:latin typeface="Karantina"/>
                <a:cs typeface="Karantina"/>
                <a:ea typeface="Karantina"/>
              </a:rPr>
              <a:t>שמות ג׳</a:t>
            </a:r>
          </a:p>
        </p:txBody>
      </p:sp>
      <p:sp>
        <p:nvSpPr>
          <p:cNvPr id="4" name="TextBox 3"/>
          <p:cNvSpPr txBox="1"/>
          <p:nvPr/>
        </p:nvSpPr>
        <p:spPr>
          <a:xfrm>
            <a:off x="4984750" y="1397000"/>
            <a:ext cx="6540500" cy="2159000"/>
          </a:xfrm>
          <a:prstGeom prst="rect">
            <a:avLst/>
          </a:prstGeom>
          <a:noFill/>
        </p:spPr>
        <p:txBody>
          <a:bodyPr wrap="square" lIns="0" rIns="0" tIns="0" bIns="0" anchor="ctr"/>
          <a:lstStyle/>
          <a:p>
            <a:pPr algn="ctr" rtl="1">
              <a:lnSpc>
                <a:spcPts val="7128"/>
              </a:lnSpc>
            </a:pPr>
            <a:r>
              <a:rPr sz="6600" b="0" i="0" lang="he-IL">
                <a:solidFill>
                  <a:srgbClr val="F8F8F8"/>
                </a:solidFill>
                <a:latin typeface="Suez One"/>
                <a:cs typeface="Suez One"/>
                <a:ea typeface="Suez One"/>
              </a:rPr>
              <a:t>הסנה הבוער</a:t>
            </a:r>
          </a:p>
        </p:txBody>
      </p:sp>
      <p:sp>
        <p:nvSpPr>
          <p:cNvPr id="5" name="TextBox 4"/>
          <p:cNvSpPr txBox="1"/>
          <p:nvPr/>
        </p:nvSpPr>
        <p:spPr>
          <a:xfrm>
            <a:off x="7533679" y="3683000"/>
            <a:ext cx="1442541" cy="406400"/>
          </a:xfrm>
          <a:prstGeom prst="rect">
            <a:avLst/>
          </a:prstGeom>
          <a:noFill/>
        </p:spPr>
        <p:txBody>
          <a:bodyPr wrap="square" lIns="0" rIns="0" tIns="0" bIns="0" anchor="t"/>
          <a:lstStyle/>
          <a:p>
            <a:pPr algn="ctr" rtl="1">
              <a:lnSpc>
                <a:spcPts val="3200"/>
              </a:lnSpc>
            </a:pPr>
            <a:r>
              <a:rPr sz="2100" b="1" i="0" lang="he-IL">
                <a:solidFill>
                  <a:srgbClr val="1D1D1D"/>
                </a:solidFill>
                <a:latin typeface="Karantina"/>
                <a:cs typeface="Karantina"/>
                <a:ea typeface="Karantina"/>
              </a:rPr>
              <a:t>שאלון 1261 · שמות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72241" y="508000"/>
            <a:ext cx="53865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פתיחה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מטרות השיעור</a:t>
            </a:r>
          </a:p>
        </p:txBody>
      </p:sp>
      <p:sp>
        <p:nvSpPr>
          <p:cNvPr id="5" name="TextBox 4"/>
          <p:cNvSpPr txBox="1"/>
          <p:nvPr/>
        </p:nvSpPr>
        <p:spPr>
          <a:xfrm>
            <a:off x="10452100" y="19367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1</a:t>
            </a:r>
          </a:p>
        </p:txBody>
      </p:sp>
      <p:sp>
        <p:nvSpPr>
          <p:cNvPr id="6" name="TextBox 5"/>
          <p:cNvSpPr txBox="1"/>
          <p:nvPr/>
        </p:nvSpPr>
        <p:spPr>
          <a:xfrm>
            <a:off x="4615751" y="18415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נכיר את הסיפור «הסנה הבוער» (שמות ג׳) ואת הדמויות בו</a:t>
            </a:r>
          </a:p>
        </p:txBody>
      </p:sp>
      <p:sp>
        <p:nvSpPr>
          <p:cNvPr id="7" name="TextBox 6"/>
          <p:cNvSpPr txBox="1"/>
          <p:nvPr/>
        </p:nvSpPr>
        <p:spPr>
          <a:xfrm>
            <a:off x="10452100" y="30416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2</a:t>
            </a:r>
          </a:p>
        </p:txBody>
      </p:sp>
      <p:sp>
        <p:nvSpPr>
          <p:cNvPr id="8" name="TextBox 7"/>
          <p:cNvSpPr txBox="1"/>
          <p:nvPr/>
        </p:nvSpPr>
        <p:spPr>
          <a:xfrm>
            <a:off x="4615751" y="29464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נבחן כיצד הסיפור מבטא את התמה «שמות»</a:t>
            </a:r>
          </a:p>
        </p:txBody>
      </p:sp>
      <p:sp>
        <p:nvSpPr>
          <p:cNvPr id="9" name="TextBox 8"/>
          <p:cNvSpPr txBox="1"/>
          <p:nvPr/>
        </p:nvSpPr>
        <p:spPr>
          <a:xfrm>
            <a:off x="10452100" y="41465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3</a:t>
            </a:r>
          </a:p>
        </p:txBody>
      </p:sp>
      <p:sp>
        <p:nvSpPr>
          <p:cNvPr id="10" name="TextBox 9"/>
          <p:cNvSpPr txBox="1"/>
          <p:nvPr/>
        </p:nvSpPr>
        <p:spPr>
          <a:xfrm>
            <a:off x="4615751" y="40513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נקרא פסוקי מפתח ונעמיק בפירוש רש"י ורמב"ן</a:t>
            </a:r>
          </a:p>
        </p:txBody>
      </p:sp>
      <p:sp>
        <p:nvSpPr>
          <p:cNvPr id="11" name="TextBox 10"/>
          <p:cNvSpPr txBox="1"/>
          <p:nvPr/>
        </p:nvSpPr>
        <p:spPr>
          <a:xfrm>
            <a:off x="10452100" y="52514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4</a:t>
            </a:r>
          </a:p>
        </p:txBody>
      </p:sp>
      <p:sp>
        <p:nvSpPr>
          <p:cNvPr id="12" name="TextBox 11"/>
          <p:cNvSpPr txBox="1"/>
          <p:nvPr/>
        </p:nvSpPr>
        <p:spPr>
          <a:xfrm>
            <a:off x="4615751" y="51562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נתרגל שאלה בסגנון הבגרות ונבדוק את התשובות</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הדמויות בסיפור</a:t>
            </a:r>
          </a:p>
        </p:txBody>
      </p:sp>
      <p:sp>
        <p:nvSpPr>
          <p:cNvPr id="5" name="TextBox 4"/>
          <p:cNvSpPr txBox="1"/>
          <p:nvPr/>
        </p:nvSpPr>
        <p:spPr>
          <a:xfrm>
            <a:off x="6397434" y="20320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משה</a:t>
            </a:r>
          </a:p>
        </p:txBody>
      </p:sp>
      <p:sp>
        <p:nvSpPr>
          <p:cNvPr id="6" name="TextBox 5"/>
          <p:cNvSpPr txBox="1"/>
          <p:nvPr/>
        </p:nvSpPr>
        <p:spPr>
          <a:xfrm>
            <a:off x="6397434" y="2590800"/>
            <a:ext cx="4591431" cy="9144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משה רועה את צאן יתרו וה׳ נגלה אליו בסנה הבוער באש ואיננו אכל.</a:t>
            </a:r>
          </a:p>
        </p:txBody>
      </p:sp>
      <p:sp>
        <p:nvSpPr>
          <p:cNvPr id="7" name="TextBox 6"/>
          <p:cNvSpPr txBox="1"/>
          <p:nvPr/>
        </p:nvSpPr>
        <p:spPr>
          <a:xfrm>
            <a:off x="1203134" y="20320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פרעה</a:t>
            </a:r>
          </a:p>
        </p:txBody>
      </p:sp>
      <p:sp>
        <p:nvSpPr>
          <p:cNvPr id="8" name="TextBox 7"/>
          <p:cNvSpPr txBox="1"/>
          <p:nvPr/>
        </p:nvSpPr>
        <p:spPr>
          <a:xfrm>
            <a:off x="1203134" y="2590800"/>
            <a:ext cx="4591431" cy="914400"/>
          </a:xfrm>
          <a:prstGeom prst="rect">
            <a:avLst/>
          </a:prstGeom>
          <a:noFill/>
        </p:spPr>
        <p:txBody>
          <a:bodyPr wrap="square" lIns="0" rIns="0" tIns="0" bIns="0" anchor="t"/>
          <a:lstStyle/>
          <a:p>
            <a:pPr algn="r" rtl="1">
              <a:lnSpc>
                <a:spcPts val="2436"/>
              </a:lnSpc>
            </a:pPr>
            <a:r>
              <a:rPr sz="1800" b="0" i="0" lang="he-IL">
                <a:solidFill>
                  <a:srgbClr val="1D1D1D"/>
                </a:solidFill>
                <a:latin typeface="Rubik"/>
                <a:cs typeface="Rubik"/>
                <a:ea typeface="Rubik"/>
              </a:rPr>
              <a:t>האל מזהיר שפרעה לא יתן אתכם להלוך ולא ביד חזקה, ויכה את מצרים ב״נפלאותי״ ואז ישלח אותם.</a:t>
            </a:r>
          </a:p>
        </p:txBody>
      </p:sp>
      <p:sp>
        <p:nvSpPr>
          <p:cNvPr id="9" name="TextBox 8"/>
          <p:cNvSpPr txBox="1"/>
          <p:nvPr/>
        </p:nvSpPr>
        <p:spPr>
          <a:xfrm>
            <a:off x="6397434" y="41148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יתרו</a:t>
            </a:r>
          </a:p>
        </p:txBody>
      </p:sp>
      <p:sp>
        <p:nvSpPr>
          <p:cNvPr id="10" name="TextBox 9"/>
          <p:cNvSpPr txBox="1"/>
          <p:nvPr/>
        </p:nvSpPr>
        <p:spPr>
          <a:xfrm>
            <a:off x="6397434" y="4673600"/>
            <a:ext cx="4591431" cy="914400"/>
          </a:xfrm>
          <a:prstGeom prst="rect">
            <a:avLst/>
          </a:prstGeom>
          <a:noFill/>
        </p:spPr>
        <p:txBody>
          <a:bodyPr wrap="square" lIns="0" rIns="0" tIns="0" bIns="0" anchor="t"/>
          <a:lstStyle/>
          <a:p>
            <a:pPr algn="r" rtl="1">
              <a:lnSpc>
                <a:spcPts val="2436"/>
              </a:lnSpc>
            </a:pPr>
            <a:r>
              <a:rPr sz="1800" b="0" i="0" lang="he-IL">
                <a:solidFill>
                  <a:srgbClr val="1D1D1D"/>
                </a:solidFill>
                <a:latin typeface="Rubik"/>
                <a:cs typeface="Rubik"/>
                <a:ea typeface="Rubik"/>
              </a:rPr>
              <a:t>משה רועה את צאן יתרו, מנהיג אותם ״אחר המדבר״ ומגיע ״אל הר האלוהים חורבה״ (הר סיני).</a:t>
            </a:r>
          </a:p>
        </p:txBody>
      </p:sp>
      <p:sp>
        <p:nvSpPr>
          <p:cNvPr id="11" name="TextBox 10"/>
          <p:cNvSpPr txBox="1"/>
          <p:nvPr/>
        </p:nvSpPr>
        <p:spPr>
          <a:xfrm>
            <a:off x="1203134" y="41148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דוד</a:t>
            </a:r>
          </a:p>
        </p:txBody>
      </p:sp>
      <p:sp>
        <p:nvSpPr>
          <p:cNvPr id="12" name="TextBox 11"/>
          <p:cNvSpPr txBox="1"/>
          <p:nvPr/>
        </p:nvSpPr>
        <p:spPr>
          <a:xfrm>
            <a:off x="1203134" y="4673600"/>
            <a:ext cx="4591431" cy="9144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רעיית צאן מחזקת תכונות מנהיג, וגם דוד היה רועה.</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רצף האירועים</a:t>
            </a:r>
          </a:p>
        </p:txBody>
      </p:sp>
      <p:sp>
        <p:nvSpPr>
          <p:cNvPr id="5" name="TextBox 4"/>
          <p:cNvSpPr txBox="1"/>
          <p:nvPr/>
        </p:nvSpPr>
        <p:spPr>
          <a:xfrm>
            <a:off x="9720262"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1</a:t>
            </a:r>
          </a:p>
        </p:txBody>
      </p:sp>
      <p:sp>
        <p:nvSpPr>
          <p:cNvPr id="6" name="TextBox 5"/>
          <p:cNvSpPr txBox="1"/>
          <p:nvPr/>
        </p:nvSpPr>
        <p:spPr>
          <a:xfrm>
            <a:off x="8932306" y="2540000"/>
            <a:ext cx="2109311" cy="1003300"/>
          </a:xfrm>
          <a:prstGeom prst="rect">
            <a:avLst/>
          </a:prstGeom>
          <a:noFill/>
        </p:spPr>
        <p:txBody>
          <a:bodyPr wrap="square" lIns="0" rIns="0" tIns="0" bIns="0" anchor="t"/>
          <a:lstStyle/>
          <a:p>
            <a:pPr algn="ctr" rtl="1">
              <a:lnSpc>
                <a:spcPts val="2223"/>
              </a:lnSpc>
            </a:pPr>
            <a:r>
              <a:rPr sz="1700" b="0" i="0" lang="he-IL">
                <a:solidFill>
                  <a:srgbClr val="111111"/>
                </a:solidFill>
                <a:latin typeface="Rubik"/>
                <a:cs typeface="Rubik"/>
                <a:ea typeface="Rubik"/>
              </a:rPr>
              <a:t>משה רועה את צאן יתרו וה׳ נגלה אליו בסנה הבוער באש ואיננו אכל.</a:t>
            </a:r>
          </a:p>
        </p:txBody>
      </p:sp>
      <p:sp>
        <p:nvSpPr>
          <p:cNvPr id="7" name="TextBox 6"/>
          <p:cNvSpPr txBox="1"/>
          <p:nvPr/>
        </p:nvSpPr>
        <p:spPr>
          <a:xfrm>
            <a:off x="7126287"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2</a:t>
            </a:r>
          </a:p>
        </p:txBody>
      </p:sp>
      <p:sp>
        <p:nvSpPr>
          <p:cNvPr id="8" name="TextBox 7"/>
          <p:cNvSpPr txBox="1"/>
          <p:nvPr/>
        </p:nvSpPr>
        <p:spPr>
          <a:xfrm>
            <a:off x="6338331"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 שולח את משה להוציא את בני ישראל ממצרים.</a:t>
            </a:r>
          </a:p>
        </p:txBody>
      </p:sp>
      <p:sp>
        <p:nvSpPr>
          <p:cNvPr id="9" name="TextBox 8"/>
          <p:cNvSpPr txBox="1"/>
          <p:nvPr/>
        </p:nvSpPr>
        <p:spPr>
          <a:xfrm>
            <a:off x="4532312"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3</a:t>
            </a:r>
          </a:p>
        </p:txBody>
      </p:sp>
      <p:sp>
        <p:nvSpPr>
          <p:cNvPr id="10" name="TextBox 9"/>
          <p:cNvSpPr txBox="1"/>
          <p:nvPr/>
        </p:nvSpPr>
        <p:spPr>
          <a:xfrm>
            <a:off x="3744356" y="2540000"/>
            <a:ext cx="2109311" cy="1003300"/>
          </a:xfrm>
          <a:prstGeom prst="rect">
            <a:avLst/>
          </a:prstGeom>
          <a:noFill/>
        </p:spPr>
        <p:txBody>
          <a:bodyPr wrap="square" lIns="0" rIns="0" tIns="0" bIns="0" anchor="t"/>
          <a:lstStyle/>
          <a:p>
            <a:pPr algn="ctr" rtl="1">
              <a:lnSpc>
                <a:spcPts val="2006"/>
              </a:lnSpc>
            </a:pPr>
            <a:r>
              <a:rPr sz="1550" b="0" i="0" lang="he-IL">
                <a:solidFill>
                  <a:srgbClr val="111111"/>
                </a:solidFill>
                <a:latin typeface="Rubik"/>
                <a:cs typeface="Rubik"/>
                <a:ea typeface="Rubik"/>
              </a:rPr>
              <a:t>משה מסרב ושואל ״מי אנכי״ ו״מה שמו״; התשובה: ״אהיה אשר אהיה״.</a:t>
            </a:r>
          </a:p>
        </p:txBody>
      </p:sp>
      <p:sp>
        <p:nvSpPr>
          <p:cNvPr id="11" name="TextBox 10"/>
          <p:cNvSpPr txBox="1"/>
          <p:nvPr/>
        </p:nvSpPr>
        <p:spPr>
          <a:xfrm>
            <a:off x="1938337"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4</a:t>
            </a:r>
          </a:p>
        </p:txBody>
      </p:sp>
      <p:sp>
        <p:nvSpPr>
          <p:cNvPr id="12" name="TextBox 11"/>
          <p:cNvSpPr txBox="1"/>
          <p:nvPr/>
        </p:nvSpPr>
        <p:spPr>
          <a:xfrm>
            <a:off x="1150381"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 מבטיח ״ושאלה אשה משכנתה...</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93621" y="508000"/>
            <a:ext cx="171727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1/4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שמות ג', ב'</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וַיֵּרָא מַלְאַךְ ה' אֵלָיו </a:t>
            </a:r>
            <a:r>
              <a:rPr sz="4100" b="0" i="0" lang="he-IL">
                <a:solidFill>
                  <a:srgbClr val="FFD485"/>
                </a:solidFill>
                <a:latin typeface="Frank Ruhl Libre"/>
                <a:cs typeface="Frank Ruhl Libre"/>
                <a:ea typeface="Frank Ruhl Libre"/>
              </a:rPr>
              <a:t>בְּלַבַּת־אֵשׁ מִתּוֹךְ הַסְּנֶה</a:t>
            </a:r>
            <a:r>
              <a:rPr sz="4100" b="0" i="0" lang="he-IL">
                <a:solidFill>
                  <a:srgbClr val="F8F8F8"/>
                </a:solidFill>
                <a:latin typeface="Frank Ruhl Libre"/>
                <a:cs typeface="Frank Ruhl Libre"/>
                <a:ea typeface="Frank Ruhl Libre"/>
              </a:rPr>
              <a:t> וַיַּרְא וְהִנֵּה הַסְּנֶה בֹּעֵר בָּאֵשׁ וְהַסְּנֶה אֵינֶנּוּ אֻכָּל</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משה רועה את צאן יתרו, מנהיג אותם ״אחר המדבר״ ומגיע ״אל הר האלוהים חורבה״ (הר סיני).</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2/4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שמות ג', ז'</a:t>
            </a:r>
          </a:p>
        </p:txBody>
      </p:sp>
      <p:sp>
        <p:nvSpPr>
          <p:cNvPr id="5" name="TextBox 4"/>
          <p:cNvSpPr txBox="1"/>
          <p:nvPr/>
        </p:nvSpPr>
        <p:spPr>
          <a:xfrm>
            <a:off x="1321435" y="2252662"/>
            <a:ext cx="9549130" cy="2733675"/>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וַיֹּאמֶר ה' רָאֹה רָאִיתִי</a:t>
            </a:r>
            <a:r>
              <a:rPr sz="4100" b="0" i="0" lang="he-IL">
                <a:solidFill>
                  <a:srgbClr val="F8F8F8"/>
                </a:solidFill>
                <a:latin typeface="Frank Ruhl Libre"/>
                <a:cs typeface="Frank Ruhl Libre"/>
                <a:ea typeface="Frank Ruhl Libre"/>
              </a:rPr>
              <a:t> אֶת־עֳנִי עַמִּי אֲשֶׁר בְּמִצְרָיִם וְאֶת־צַעֲקָתָם שָׁמַעְתִּי מִפְּנֵי נֹגְשָׂיו כִּי יָדַעְתִּי אֶת־מַכְאֹבָיו</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האל מודיע שראה את עני עמו, שמע את צעקתם וידע את מכאוביהם, ויורד ״להצילו מיד מצרים ולהעלתו...</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3/4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שמות ג', י"ד</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וַיֹּאמֶר אֱלֹהִים אֶל־מֹשֶׁה </a:t>
            </a:r>
            <a:r>
              <a:rPr sz="4100" b="0" i="0" lang="he-IL">
                <a:solidFill>
                  <a:srgbClr val="FFD485"/>
                </a:solidFill>
                <a:latin typeface="Frank Ruhl Libre"/>
                <a:cs typeface="Frank Ruhl Libre"/>
                <a:ea typeface="Frank Ruhl Libre"/>
              </a:rPr>
              <a:t>אֶהְיֶה אֲשֶׁר אֶהְיֶה</a:t>
            </a:r>
            <a:r>
              <a:rPr sz="4100" b="0" i="0" lang="he-IL">
                <a:solidFill>
                  <a:srgbClr val="F8F8F8"/>
                </a:solidFill>
                <a:latin typeface="Frank Ruhl Libre"/>
                <a:cs typeface="Frank Ruhl Libre"/>
                <a:ea typeface="Frank Ruhl Libre"/>
              </a:rPr>
              <a:t> וַיֹּאמֶר כֹּה תֹאמַר לִבְנֵי יִשְׂרָאֵל אֶהְיֶה שְׁלָחַנִי אֲלֵיכֶם</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משה שואל מה יענה לבני ישראל כששואלים ״מה שמו״.</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54346" y="508000"/>
            <a:ext cx="17567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4/4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שמות ג', כ'</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וְשָׁלַחְתִּי אֶת־יָדִי וְהִכֵּיתִי </a:t>
            </a:r>
            <a:r>
              <a:rPr sz="4100" b="0" i="0" lang="he-IL">
                <a:solidFill>
                  <a:srgbClr val="FFD485"/>
                </a:solidFill>
                <a:latin typeface="Frank Ruhl Libre"/>
                <a:cs typeface="Frank Ruhl Libre"/>
                <a:ea typeface="Frank Ruhl Libre"/>
              </a:rPr>
              <a:t>אֶת־מִצְרַיִם</a:t>
            </a:r>
            <a:r>
              <a:rPr sz="4100" b="0" i="0" lang="he-IL">
                <a:solidFill>
                  <a:srgbClr val="F8F8F8"/>
                </a:solidFill>
                <a:latin typeface="Frank Ruhl Libre"/>
                <a:cs typeface="Frank Ruhl Libre"/>
                <a:ea typeface="Frank Ruhl Libre"/>
              </a:rPr>
              <a:t> בְּכֹל נִפְלְאֹתַי אֲשֶׁר אֶעֱשֶׂה בְּקִרְבּוֹ וְאַחֲרֵי־כֵן יְשַׁלַּח אֶתְכֶם</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האל נותן למשה סדר פעולות: לאסוף את זקני ישראל ולהודיע להם שה׳ ״פקד פקדתי אתכם״; ללכת עם הזקנים אל מלך מצרים ולבקש…</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838233" y="508000"/>
            <a:ext cx="1172666"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מילים ומושגים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ביאורי מילים</a:t>
            </a:r>
          </a:p>
        </p:txBody>
      </p:sp>
      <p:sp>
        <p:nvSpPr>
          <p:cNvPr id="5" name="TextBox 4"/>
          <p:cNvSpPr txBox="1"/>
          <p:nvPr/>
        </p:nvSpPr>
        <p:spPr>
          <a:xfrm>
            <a:off x="8063686"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מתוך הסנה</a:t>
            </a:r>
          </a:p>
        </p:txBody>
      </p:sp>
      <p:sp>
        <p:nvSpPr>
          <p:cNvPr id="6" name="TextBox 5"/>
          <p:cNvSpPr txBox="1"/>
          <p:nvPr/>
        </p:nvSpPr>
        <p:spPr>
          <a:xfrm>
            <a:off x="8063686"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וְלֹא אִילָן אַחֵר, מִשּׁוּם "עִמּוֹ אָנֹכִי בְצָרָה" (תהילים צא טו).</a:t>
            </a:r>
          </a:p>
        </p:txBody>
      </p:sp>
      <p:sp>
        <p:nvSpPr>
          <p:cNvPr id="7" name="TextBox 6"/>
          <p:cNvSpPr txBox="1"/>
          <p:nvPr/>
        </p:nvSpPr>
        <p:spPr>
          <a:xfrm>
            <a:off x="4613553"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אכל</a:t>
            </a:r>
          </a:p>
        </p:txBody>
      </p:sp>
      <p:sp>
        <p:nvSpPr>
          <p:cNvPr id="8" name="TextBox 7"/>
          <p:cNvSpPr txBox="1"/>
          <p:nvPr/>
        </p:nvSpPr>
        <p:spPr>
          <a:xfrm>
            <a:off x="4613553"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נֶאֱכָל, כְּמוֹ "לֹא עֻבַּד בָּהּ" (דברים כ"א), "אֲשֶׁר לֻקַּח מִשָּׁם" (בראשית ג').</a:t>
            </a:r>
          </a:p>
        </p:txBody>
      </p:sp>
      <p:sp>
        <p:nvSpPr>
          <p:cNvPr id="9" name="TextBox 8"/>
          <p:cNvSpPr txBox="1"/>
          <p:nvPr/>
        </p:nvSpPr>
        <p:spPr>
          <a:xfrm>
            <a:off x="1163419"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מילה מנחה</a:t>
            </a:r>
          </a:p>
        </p:txBody>
      </p:sp>
      <p:sp>
        <p:nvSpPr>
          <p:cNvPr id="10" name="TextBox 9"/>
          <p:cNvSpPr txBox="1"/>
          <p:nvPr/>
        </p:nvSpPr>
        <p:spPr>
          <a:xfrm>
            <a:off x="1163419" y="2476500"/>
            <a:ext cx="2964992" cy="1073150"/>
          </a:xfrm>
          <a:prstGeom prst="rect">
            <a:avLst/>
          </a:prstGeom>
          <a:noFill/>
        </p:spPr>
        <p:txBody>
          <a:bodyPr wrap="square" lIns="0" rIns="0" tIns="0" bIns="0" anchor="t"/>
          <a:lstStyle/>
          <a:p>
            <a:pPr algn="r" rtl="1">
              <a:lnSpc>
                <a:spcPts val="2116"/>
              </a:lnSpc>
            </a:pPr>
            <a:r>
              <a:rPr sz="1550" b="0" i="0" lang="he-IL">
                <a:solidFill>
                  <a:srgbClr val="1D1D1D"/>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063686"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התגלות האל</a:t>
            </a:r>
          </a:p>
        </p:txBody>
      </p:sp>
      <p:sp>
        <p:nvSpPr>
          <p:cNvPr id="12" name="TextBox 11"/>
          <p:cNvSpPr txBox="1"/>
          <p:nvPr/>
        </p:nvSpPr>
        <p:spPr>
          <a:xfrm>
            <a:off x="8063686"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האלוהים הוא יישות מופשטת, הבוחרת להתגלות לנביאיו ולנבחריו בלבד.</a:t>
            </a:r>
          </a:p>
        </p:txBody>
      </p:sp>
      <p:sp>
        <p:nvSpPr>
          <p:cNvPr id="13" name="TextBox 12"/>
          <p:cNvSpPr txBox="1"/>
          <p:nvPr/>
        </p:nvSpPr>
        <p:spPr>
          <a:xfrm>
            <a:off x="4613553"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קורבנות</a:t>
            </a:r>
          </a:p>
        </p:txBody>
      </p:sp>
      <p:sp>
        <p:nvSpPr>
          <p:cNvPr id="14" name="TextBox 13"/>
          <p:cNvSpPr txBox="1"/>
          <p:nvPr/>
        </p:nvSpPr>
        <p:spPr>
          <a:xfrm>
            <a:off x="4613553"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מתנה מן החי או מן הצומח שמביא אדם למקדש לכבוד האל.</a:t>
            </a:r>
          </a:p>
        </p:txBody>
      </p:sp>
      <p:sp>
        <p:nvSpPr>
          <p:cNvPr id="15" name="TextBox 14"/>
          <p:cNvSpPr txBox="1"/>
          <p:nvPr/>
        </p:nvSpPr>
        <p:spPr>
          <a:xfrm>
            <a:off x="1163419"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קושי</a:t>
            </a:r>
          </a:p>
        </p:txBody>
      </p:sp>
      <p:sp>
        <p:nvSpPr>
          <p:cNvPr id="16" name="TextBox 15"/>
          <p:cNvSpPr txBox="1"/>
          <p:nvPr/>
        </p:nvSpPr>
        <p:spPr>
          <a:xfrm>
            <a:off x="1163419"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סתירה רעיונית או לשונית בין שני פסוקים בקטע או בין פסוקים בקטעים מרוחקים זה לזה.</a:t>
            </a:r>
          </a:p>
        </p:txBody>
      </p:sp>
      <p:sp>
        <p:nvSpPr>
          <p:cNvPr id="17" name="TextBox 1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רש"י</a:t>
            </a:r>
          </a:p>
        </p:txBody>
      </p:sp>
      <p:sp>
        <p:nvSpPr>
          <p:cNvPr id="5" name="TextBox 4"/>
          <p:cNvSpPr txBox="1"/>
          <p:nvPr/>
        </p:nvSpPr>
        <p:spPr>
          <a:xfrm>
            <a:off x="1341056" y="2203450"/>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רש"י על שמות ג', ב'</a:t>
            </a:r>
          </a:p>
        </p:txBody>
      </p:sp>
      <p:sp>
        <p:nvSpPr>
          <p:cNvPr id="6" name="TextBox 5"/>
          <p:cNvSpPr txBox="1"/>
          <p:nvPr/>
        </p:nvSpPr>
        <p:spPr>
          <a:xfrm>
            <a:off x="1341056" y="2635250"/>
            <a:ext cx="9509887" cy="1828800"/>
          </a:xfrm>
          <a:prstGeom prst="rect">
            <a:avLst/>
          </a:prstGeom>
          <a:noFill/>
        </p:spPr>
        <p:txBody>
          <a:bodyPr wrap="square" lIns="0" rIns="0" tIns="0" bIns="0" anchor="t"/>
          <a:lstStyle/>
          <a:p>
            <a:pPr algn="r" rtl="1">
              <a:lnSpc>
                <a:spcPts val="4800"/>
              </a:lnSpc>
            </a:pPr>
            <a:r>
              <a:rPr sz="3000" b="1" i="0" lang="he-IL">
                <a:solidFill>
                  <a:srgbClr val="FFD485"/>
                </a:solidFill>
                <a:latin typeface="Noto Serif Hebrew"/>
                <a:cs typeface="Noto Serif Hebrew"/>
                <a:ea typeface="Noto Serif Hebrew"/>
              </a:rPr>
              <a:t>בלבת אש</a:t>
            </a:r>
            <a:r>
              <a:rPr sz="3000" b="0" i="0" lang="he-IL">
                <a:solidFill>
                  <a:srgbClr val="F8F8F8"/>
                </a:solidFill>
                <a:latin typeface="Noto Serif Hebrew"/>
                <a:cs typeface="Noto Serif Hebrew"/>
                <a:ea typeface="Noto Serif Hebrew"/>
              </a:rPr>
              <a:t>. בְּשַׁלְהֶבֶת אֵשׁ – לִבּוֹ שֶׁל אֵשׁ, כְּמוֹ "לֵב הַשָּׁמַיִם" (דברים ד'), "בְּלֵב הָאֵלָה" (שמואל ב י"ח); וְאַל תִּתְמַהּ עַל הַתָּי"ו, שֶׁיֵּשׁ לָנוּ כַיּוֹצֵא בוֹ, "מָה אֲמֻלָה לִבָּתֵךְ" (יחזקאל ט"ז):</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מסביר רש"י על «בלבת אש»? הסבירו בלשונכם.</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רמב"ן</a:t>
            </a:r>
          </a:p>
        </p:txBody>
      </p:sp>
      <p:sp>
        <p:nvSpPr>
          <p:cNvPr id="5" name="TextBox 4"/>
          <p:cNvSpPr txBox="1"/>
          <p:nvPr/>
        </p:nvSpPr>
        <p:spPr>
          <a:xfrm>
            <a:off x="1341056" y="2508250"/>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רמב"ן על שמות ג', ז'</a:t>
            </a:r>
          </a:p>
        </p:txBody>
      </p:sp>
      <p:sp>
        <p:nvSpPr>
          <p:cNvPr id="6" name="TextBox 5"/>
          <p:cNvSpPr txBox="1"/>
          <p:nvPr/>
        </p:nvSpPr>
        <p:spPr>
          <a:xfrm>
            <a:off x="1341056" y="2940050"/>
            <a:ext cx="9509887" cy="1219200"/>
          </a:xfrm>
          <a:prstGeom prst="rect">
            <a:avLst/>
          </a:prstGeom>
          <a:noFill/>
        </p:spPr>
        <p:txBody>
          <a:bodyPr wrap="square" lIns="0" rIns="0" tIns="0" bIns="0" anchor="t"/>
          <a:lstStyle/>
          <a:p>
            <a:pPr algn="r" rtl="1">
              <a:lnSpc>
                <a:spcPts val="4800"/>
              </a:lnSpc>
            </a:pPr>
            <a:r>
              <a:rPr sz="3000" b="1" i="0" lang="he-IL">
                <a:solidFill>
                  <a:srgbClr val="FFD485"/>
                </a:solidFill>
                <a:latin typeface="Noto Serif Hebrew"/>
                <a:cs typeface="Noto Serif Hebrew"/>
                <a:ea typeface="Noto Serif Hebrew"/>
              </a:rPr>
              <a:t>וַיֹּאמֶר ה'</a:t>
            </a:r>
            <a:r>
              <a:rPr sz="3000" b="0" i="0" lang="he-IL">
                <a:solidFill>
                  <a:srgbClr val="F8F8F8"/>
                </a:solidFill>
                <a:latin typeface="Noto Serif Hebrew"/>
                <a:cs typeface="Noto Serif Hebrew"/>
                <a:ea typeface="Noto Serif Hebrew"/>
              </a:rPr>
              <a:t> יַזְכִּירֶנּוּ בְּמִדַּת רַחֲמִים בְּעִנְיַן הַחֶמְלָה עַל הָעָם, וְאע"פ שֶׁכָּל הַפָּרָשָׁה בְּשֵׁם "אֱלֹהִים":</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מוסיף פירושו של רמב"ן להבנת הפסוק? בססו את תשובתכם על הציטוט.</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0663" y="508000"/>
            <a:ext cx="211564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1/3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1</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א׳–ו׳ («הסנה»).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2/3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2</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י״ג–ט״ו («שם ה׳»).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3/3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3</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ט״ז–כ״ב («ההוראות»).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65457" y="508000"/>
            <a:ext cx="8454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דיון בכיתה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מה דעתכם?</a:t>
            </a:r>
          </a:p>
        </p:txBody>
      </p:sp>
      <p:sp>
        <p:nvSpPr>
          <p:cNvPr id="5" name="TextBox 4"/>
          <p:cNvSpPr txBox="1"/>
          <p:nvPr/>
        </p:nvSpPr>
        <p:spPr>
          <a:xfrm>
            <a:off x="4928870" y="1968500"/>
            <a:ext cx="6017260" cy="14605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(2) לדעתכם, האם הטלת ספק היא תכונה חיובית או שלילית עבור מנהיג?</a:t>
            </a:r>
          </a:p>
        </p:txBody>
      </p:sp>
      <p:sp>
        <p:nvSpPr>
          <p:cNvPr id="6" name="TextBox 5"/>
          <p:cNvSpPr txBox="1"/>
          <p:nvPr/>
        </p:nvSpPr>
        <p:spPr>
          <a:xfrm>
            <a:off x="4928870" y="3937000"/>
            <a:ext cx="6017260" cy="14605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לדעתכם, האם התנהגות זו מעידה על היכולת שלו להיות מנהיג ראוי?</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526117" y="508000"/>
            <a:ext cx="48478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סיכום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מפת מושגים</a:t>
            </a:r>
          </a:p>
        </p:txBody>
      </p:sp>
      <p:sp>
        <p:nvSpPr>
          <p:cNvPr id="5" name="TextBox 4"/>
          <p:cNvSpPr txBox="1"/>
          <p:nvPr/>
        </p:nvSpPr>
        <p:spPr>
          <a:xfrm>
            <a:off x="4853305" y="3333750"/>
            <a:ext cx="2485390" cy="952500"/>
          </a:xfrm>
          <a:prstGeom prst="rect">
            <a:avLst/>
          </a:prstGeom>
          <a:noFill/>
        </p:spPr>
        <p:txBody>
          <a:bodyPr wrap="square" lIns="0" rIns="0" tIns="0" bIns="0" anchor="ctr"/>
          <a:lstStyle/>
          <a:p>
            <a:pPr algn="ctr" rtl="1">
              <a:lnSpc>
                <a:spcPts val="3679"/>
              </a:lnSpc>
            </a:pPr>
            <a:r>
              <a:rPr sz="3200" b="1" i="0" lang="he-IL">
                <a:solidFill>
                  <a:srgbClr val="1D1D1D"/>
                </a:solidFill>
                <a:latin typeface="Karantina"/>
                <a:cs typeface="Karantina"/>
                <a:ea typeface="Karantina"/>
              </a:rPr>
              <a:t>הסנה הבוער</a:t>
            </a:r>
          </a:p>
        </p:txBody>
      </p:sp>
      <p:sp>
        <p:nvSpPr>
          <p:cNvPr id="6" name="TextBox 5"/>
          <p:cNvSpPr txBox="1"/>
          <p:nvPr/>
        </p:nvSpPr>
        <p:spPr>
          <a:xfrm>
            <a:off x="7756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הסנה</a:t>
            </a:r>
          </a:p>
        </p:txBody>
      </p:sp>
      <p:sp>
        <p:nvSpPr>
          <p:cNvPr id="7" name="TextBox 6"/>
          <p:cNvSpPr txBox="1"/>
          <p:nvPr/>
        </p:nvSpPr>
        <p:spPr>
          <a:xfrm>
            <a:off x="1152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השליחות</a:t>
            </a:r>
          </a:p>
        </p:txBody>
      </p:sp>
      <p:sp>
        <p:nvSpPr>
          <p:cNvPr id="8" name="TextBox 7"/>
          <p:cNvSpPr txBox="1"/>
          <p:nvPr/>
        </p:nvSpPr>
        <p:spPr>
          <a:xfrm>
            <a:off x="7756334" y="3625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שם ה׳</a:t>
            </a:r>
          </a:p>
        </p:txBody>
      </p:sp>
      <p:sp>
        <p:nvSpPr>
          <p:cNvPr id="9" name="TextBox 8"/>
          <p:cNvSpPr txBox="1"/>
          <p:nvPr/>
        </p:nvSpPr>
        <p:spPr>
          <a:xfrm>
            <a:off x="1152334" y="3625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ההוראות</a:t>
            </a:r>
          </a:p>
        </p:txBody>
      </p:sp>
      <p:sp>
        <p:nvSpPr>
          <p:cNvPr id="10" name="TextBox 9"/>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346505" y="508000"/>
            <a:ext cx="166439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תרגול לקראת הבגרות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בסגנון בגרות</a:t>
            </a:r>
          </a:p>
        </p:txBody>
      </p:sp>
      <p:sp>
        <p:nvSpPr>
          <p:cNvPr id="5" name="TextBox 4"/>
          <p:cNvSpPr txBox="1"/>
          <p:nvPr/>
        </p:nvSpPr>
        <p:spPr>
          <a:xfrm>
            <a:off x="1190625" y="2032000"/>
            <a:ext cx="9810750" cy="3556000"/>
          </a:xfrm>
          <a:prstGeom prst="rect">
            <a:avLst/>
          </a:prstGeom>
          <a:noFill/>
        </p:spPr>
        <p:txBody>
          <a:bodyPr wrap="square" lIns="0" rIns="0" tIns="0" bIns="0" anchor="t"/>
          <a:lstStyle/>
          <a:p>
            <a:pPr algn="r" rtl="1">
              <a:lnSpc>
                <a:spcPts val="3000"/>
              </a:lnSpc>
            </a:pPr>
            <a:r>
              <a:rPr sz="2000" b="0" i="0" lang="he-IL">
                <a:solidFill>
                  <a:srgbClr val="F8F8F8"/>
                </a:solidFill>
                <a:latin typeface="Rubik"/>
                <a:cs typeface="Rubik"/>
                <a:ea typeface="Rubik"/>
              </a:rPr>
              <a:t>(קיץ תשפ"ד (שאלון 1261))</a:t>
            </a:r>
          </a:p>
          <a:p>
            <a:pPr algn="r" rtl="1">
              <a:lnSpc>
                <a:spcPts val="3000"/>
              </a:lnSpc>
            </a:pPr>
            <a:r>
              <a:rPr sz="2000" b="0" i="0" lang="he-IL">
                <a:solidFill>
                  <a:srgbClr val="F8F8F8"/>
                </a:solidFill>
                <a:latin typeface="Rubik"/>
                <a:cs typeface="Rubik"/>
                <a:ea typeface="Rubik"/>
              </a:rPr>
              <a:t>5. קראו שמות, פרק ג'.</a:t>
            </a:r>
          </a:p>
          <a:p>
            <a:pPr algn="r" rtl="1">
              <a:lnSpc>
                <a:spcPts val="3000"/>
              </a:lnSpc>
            </a:pPr>
            <a:r>
              <a:rPr sz="2000" b="0" i="0" lang="he-IL">
                <a:solidFill>
                  <a:srgbClr val="F8F8F8"/>
                </a:solidFill>
                <a:latin typeface="Rubik"/>
                <a:cs typeface="Rubik"/>
                <a:ea typeface="Rubik"/>
              </a:rPr>
              <a:t>א. קראו פסוקים א'-ו'. הביאו שלוש דוגמאות מפסוקים אלה המעידות על התגלות אלוהית, והסבירו אותן. (10 נקודות)</a:t>
            </a:r>
          </a:p>
          <a:p>
            <a:pPr algn="r" rtl="1">
              <a:lnSpc>
                <a:spcPts val="3000"/>
              </a:lnSpc>
            </a:pPr>
            <a:r>
              <a:rPr sz="2000" b="0" i="0" lang="he-IL">
                <a:solidFill>
                  <a:srgbClr val="F8F8F8"/>
                </a:solidFill>
                <a:latin typeface="Rubik"/>
                <a:cs typeface="Rubik"/>
                <a:ea typeface="Rubik"/>
              </a:rPr>
              <a:t>ב. קראו פסוקים י'-י"ח. (1) משה מביע ספקות בנוגע ליכולתו לעמוד מול פרעה ובנוגע ליכולתו להנהיג את העם. מהו המענה של אלוהים על כל אחד מן הספקות הללו, וכיצד כל מענה יכול לעזור למשה למלא את שליחותו? הסבירו את דבריכם, ובססו אותם על הכתוב. (7 נקודות) (2) לדעתכם, האם הטלת ספק היא תכונה חיובית או שלילית עבור מנהיג? נמקו את דבריכם. (3 נקודות)</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1</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א׳–ו׳ («הסנה»).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משה רועה את צאן יתרו, מנהיג אותם ״אחר המדבר״ ומגיע ״אל הר האלוהים חורבה״ (הר סיני). רעיית צאן מחזקת תכונות מנהיג, וגם דוד היה רועה.</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2</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י״ג–ט״ו («שם ה׳»).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משה שואל מה יענה לבני ישראל כששואלים ״מה שמו״. האל עונה ״אהיה אשר אהיה״ ו״אהיה שלחני אליכם״. לפי המדרש: האל נצחי, הוא היה, הווה ויהיה.</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3</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ט״ז–כ״ב («ההוראות»).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האל נותן למשה סדר פעולות: לאסוף את זקני ישראל ולהודיע להם שה׳ ״פקד פקדתי אתכם״; ללכת עם הזקנים אל מלך מצרים ולבקש ״נלכה נא דרך שלושת ימים במדבר״.</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מחוון – שאלת הבגרות (1/2)</a:t>
            </a:r>
          </a:p>
        </p:txBody>
      </p:sp>
      <p:sp>
        <p:nvSpPr>
          <p:cNvPr id="5" name="TextBox 4"/>
          <p:cNvSpPr txBox="1"/>
          <p:nvPr/>
        </p:nvSpPr>
        <p:spPr>
          <a:xfrm>
            <a:off x="1125220" y="1968500"/>
            <a:ext cx="9941560" cy="3683000"/>
          </a:xfrm>
          <a:prstGeom prst="rect">
            <a:avLst/>
          </a:prstGeom>
          <a:noFill/>
        </p:spPr>
        <p:txBody>
          <a:bodyPr wrap="square" lIns="0" rIns="0" tIns="0" bIns="0" anchor="t"/>
          <a:lstStyle/>
          <a:p>
            <a:pPr algn="r" rtl="1">
              <a:lnSpc>
                <a:spcPts val="2205"/>
              </a:lnSpc>
            </a:pPr>
            <a:r>
              <a:rPr sz="1450" b="0" i="0" lang="he-IL">
                <a:solidFill>
                  <a:srgbClr val="F8F8F8"/>
                </a:solidFill>
                <a:latin typeface="Rubik"/>
                <a:cs typeface="Rubik"/>
                <a:ea typeface="Rubik"/>
              </a:rPr>
              <a:t>שאלה 5</a:t>
            </a:r>
          </a:p>
          <a:p>
            <a:pPr algn="r" rtl="1">
              <a:lnSpc>
                <a:spcPts val="2205"/>
              </a:lnSpc>
            </a:pPr>
            <a:r>
              <a:rPr sz="1450" b="0" i="0" lang="he-IL">
                <a:solidFill>
                  <a:srgbClr val="F8F8F8"/>
                </a:solidFill>
                <a:latin typeface="Rubik"/>
                <a:cs typeface="Rubik"/>
                <a:ea typeface="Rubik"/>
              </a:rPr>
              <a:t>סעיף א'</a:t>
            </a:r>
          </a:p>
          <a:p>
            <a:pPr algn="r" rtl="1">
              <a:lnSpc>
                <a:spcPts val="2205"/>
              </a:lnSpc>
            </a:pPr>
            <a:r>
              <a:rPr sz="1450" b="0" i="0" lang="he-IL">
                <a:solidFill>
                  <a:srgbClr val="F8F8F8"/>
                </a:solidFill>
                <a:latin typeface="Rubik"/>
                <a:cs typeface="Rubik"/>
                <a:ea typeface="Rubik"/>
              </a:rPr>
              <a:t>דוגמאות המעידות על התגלות אלוהית (על התלמיד להביא שלוש דוגמאות ולהסביר):</a:t>
            </a:r>
          </a:p>
          <a:p>
            <a:pPr algn="r" rtl="1">
              <a:lnSpc>
                <a:spcPts val="2205"/>
              </a:lnSpc>
            </a:pPr>
            <a:r>
              <a:rPr sz="1450" b="0" i="0" lang="he-IL">
                <a:solidFill>
                  <a:srgbClr val="F8F8F8"/>
                </a:solidFill>
                <a:latin typeface="Rubik"/>
                <a:cs typeface="Rubik"/>
                <a:ea typeface="Rubik"/>
              </a:rPr>
              <a:t>"וירא מלאך ה' אליו בלבת אש מתוך הסנה" – מלאך ה' מתגלה אליו מתוך סנה בוער.</a:t>
            </a:r>
          </a:p>
          <a:p>
            <a:pPr algn="r" rtl="1">
              <a:lnSpc>
                <a:spcPts val="2205"/>
              </a:lnSpc>
            </a:pPr>
            <a:r>
              <a:rPr sz="1450" b="0" i="0" lang="he-IL">
                <a:solidFill>
                  <a:srgbClr val="F8F8F8"/>
                </a:solidFill>
                <a:latin typeface="Rubik"/>
                <a:cs typeface="Rubik"/>
                <a:ea typeface="Rubik"/>
              </a:rPr>
              <a:t>"והנה הסנה בער באש והסנה איננו אכל" – המראה שרואה משה הוא מראה על טבעי, הוא רואה שיח העולה באש אך אינו נאכל. דבר המעיד על התגלות אלוהית.</a:t>
            </a:r>
          </a:p>
          <a:p>
            <a:pPr algn="r" rtl="1">
              <a:lnSpc>
                <a:spcPts val="2205"/>
              </a:lnSpc>
            </a:pPr>
            <a:r>
              <a:rPr sz="1450" b="0" i="0" lang="he-IL">
                <a:solidFill>
                  <a:srgbClr val="F8F8F8"/>
                </a:solidFill>
                <a:latin typeface="Rubik"/>
                <a:cs typeface="Rubik"/>
                <a:ea typeface="Rubik"/>
              </a:rPr>
              <a:t>"ויאמר אל תקרב הלם של נעליך מעל רגליך כי המקום אשר אתה עומד עליו אדמת קודש הוא" – ה' מצווה על משה לחלוץ את נעליו ולעמוד למולו יחף, כי מדובר במעמד קדוש, בהתגלות אלוהית.</a:t>
            </a:r>
          </a:p>
          <a:p>
            <a:pPr algn="r" rtl="1">
              <a:lnSpc>
                <a:spcPts val="2205"/>
              </a:lnSpc>
            </a:pPr>
            <a:r>
              <a:rPr sz="1450" b="0" i="0" lang="he-IL">
                <a:solidFill>
                  <a:srgbClr val="F8F8F8"/>
                </a:solidFill>
                <a:latin typeface="Rubik"/>
                <a:cs typeface="Rubik"/>
                <a:ea typeface="Rubik"/>
              </a:rPr>
              <a:t>"ויסתר משה פניו כי ירא מהביט אל האלוהים" – משה מסתיר את פניו, כי הוא חושש לראות את ההתגלות ולמות בעקבות זאת.</a:t>
            </a:r>
          </a:p>
          <a:p>
            <a:pPr algn="r" rtl="1">
              <a:lnSpc>
                <a:spcPts val="2205"/>
              </a:lnSpc>
            </a:pPr>
            <a:r>
              <a:rPr sz="1450" b="0" i="0" lang="he-IL">
                <a:solidFill>
                  <a:srgbClr val="F8F8F8"/>
                </a:solidFill>
                <a:latin typeface="Rubik"/>
                <a:cs typeface="Rubik"/>
                <a:ea typeface="Rubik"/>
              </a:rPr>
              <a:t>סעיף ב'</a:t>
            </a:r>
          </a:p>
          <a:p>
            <a:pPr algn="r" rtl="1">
              <a:lnSpc>
                <a:spcPts val="2205"/>
              </a:lnSpc>
            </a:pPr>
            <a:r>
              <a:rPr sz="1450" b="0" i="0" lang="he-IL">
                <a:solidFill>
                  <a:srgbClr val="F8F8F8"/>
                </a:solidFill>
                <a:latin typeface="Rubik"/>
                <a:cs typeface="Rubik"/>
                <a:ea typeface="Rubik"/>
              </a:rPr>
              <a:t>(1) המענה של אלוהים בנוגע לספק של משה לגבי יכולתו לעמוד מול פרעה: "כי אהיה עמך" – ה' מבהיר למשה שאינו צריך לחשוש מפני פרעה, כי הוא יהיה איתו.</a:t>
            </a:r>
          </a:p>
          <a:p>
            <a:pPr algn="r" rtl="1">
              <a:lnSpc>
                <a:spcPts val="2205"/>
              </a:lnSpc>
            </a:pPr>
            <a:r>
              <a:rPr sz="1450" b="0" i="0" lang="he-IL">
                <a:solidFill>
                  <a:srgbClr val="F8F8F8"/>
                </a:solidFill>
                <a:latin typeface="Rubik"/>
                <a:cs typeface="Rubik"/>
                <a:ea typeface="Rubik"/>
              </a:rPr>
              <a:t>מענה זה יכול לעזור למשה למלא את שליחותו, כי הוא יודע שהוא איננו לבד וה' יהיה איתו לסייע לו.</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מחוון – שאלת הבגרות (2/2)</a:t>
            </a:r>
          </a:p>
        </p:txBody>
      </p:sp>
      <p:sp>
        <p:nvSpPr>
          <p:cNvPr id="5" name="TextBox 4"/>
          <p:cNvSpPr txBox="1"/>
          <p:nvPr/>
        </p:nvSpPr>
        <p:spPr>
          <a:xfrm>
            <a:off x="1125220" y="1968500"/>
            <a:ext cx="9941560" cy="3683000"/>
          </a:xfrm>
          <a:prstGeom prst="rect">
            <a:avLst/>
          </a:prstGeom>
          <a:noFill/>
        </p:spPr>
        <p:txBody>
          <a:bodyPr wrap="square" lIns="0" rIns="0" tIns="0" bIns="0" anchor="t"/>
          <a:lstStyle/>
          <a:p>
            <a:pPr algn="r" rtl="1">
              <a:lnSpc>
                <a:spcPts val="2443"/>
              </a:lnSpc>
            </a:pPr>
            <a:r>
              <a:rPr sz="1650" b="0" i="0" lang="he-IL">
                <a:solidFill>
                  <a:srgbClr val="F8F8F8"/>
                </a:solidFill>
                <a:latin typeface="Rubik"/>
                <a:cs typeface="Rubik"/>
                <a:ea typeface="Rubik"/>
              </a:rPr>
              <a:t>המענה של ה' בנוגע לספק של משה ליכולתו להנהיג את העם: "ויאמר עוד אלוהים אל משה כה תאמר לבני ישראל ה' אלוהי אבותיכם אלוהי אברהם אלוהי יצחק ואלוהי יעקב שלחני אליכם זה שמי לעולם וזה זכרי לדור ודור" – משה חושש שהעם לא יאמין לו שה' שלח אותו אליהם והם ידרשו לדעת את שם האל, לכן ה' מוסר לו את שמו.</a:t>
            </a:r>
          </a:p>
          <a:p>
            <a:pPr algn="r" rtl="1">
              <a:lnSpc>
                <a:spcPts val="2443"/>
              </a:lnSpc>
            </a:pPr>
            <a:r>
              <a:rPr sz="1650" b="0" i="0" lang="he-IL">
                <a:solidFill>
                  <a:srgbClr val="F8F8F8"/>
                </a:solidFill>
                <a:latin typeface="Rubik"/>
                <a:cs typeface="Rubik"/>
                <a:ea typeface="Rubik"/>
              </a:rPr>
              <a:t>מענה זה יכול לעזור למשה למלא את שליחותו, כי תהיה בפיו תשובה מוכנה לעם, דבר שיעורר את אמונם בו.</a:t>
            </a:r>
          </a:p>
          <a:p>
            <a:pPr algn="r" rtl="1">
              <a:lnSpc>
                <a:spcPts val="2443"/>
              </a:lnSpc>
            </a:pPr>
            <a:r>
              <a:rPr sz="1650" b="0" i="0" lang="he-IL">
                <a:solidFill>
                  <a:srgbClr val="F8F8F8"/>
                </a:solidFill>
                <a:latin typeface="Rubik"/>
                <a:cs typeface="Rubik"/>
                <a:ea typeface="Rubik"/>
              </a:rPr>
              <a:t>(2) הטלת ספק היא תכונה חיובית או שלילית עבור מנהיג – תתקבל כל דעה בצירוף נימוק.</a:t>
            </a:r>
          </a:p>
          <a:p>
            <a:pPr algn="r" rtl="1">
              <a:lnSpc>
                <a:spcPts val="2443"/>
              </a:lnSpc>
            </a:pPr>
            <a:r>
              <a:rPr sz="1650" b="0" i="0" lang="he-IL">
                <a:solidFill>
                  <a:srgbClr val="F8F8F8"/>
                </a:solidFill>
                <a:latin typeface="Rubik"/>
                <a:cs typeface="Rubik"/>
                <a:ea typeface="Rubik"/>
              </a:rPr>
              <a:t>סעיף ג'</a:t>
            </a:r>
          </a:p>
          <a:p>
            <a:pPr algn="r" rtl="1">
              <a:lnSpc>
                <a:spcPts val="2443"/>
              </a:lnSpc>
            </a:pPr>
            <a:r>
              <a:rPr sz="1650" b="0" i="0" lang="he-IL">
                <a:solidFill>
                  <a:srgbClr val="F8F8F8"/>
                </a:solidFill>
                <a:latin typeface="Rubik"/>
                <a:cs typeface="Rubik"/>
                <a:ea typeface="Rubik"/>
              </a:rPr>
              <a:t>(1) ה' מבקש ממשה שיאמר לפרעה שאלוהי העם העברי נגלה אליהם ולכן הם מבקשים לצאת למדבר לשלושה ימים כדי לזבוח לאלוהים.</a:t>
            </a:r>
          </a:p>
          <a:p>
            <a:pPr algn="r" rtl="1">
              <a:lnSpc>
                <a:spcPts val="2443"/>
              </a:lnSpc>
            </a:pPr>
            <a:r>
              <a:rPr sz="1650" b="0" i="0" lang="he-IL">
                <a:solidFill>
                  <a:srgbClr val="F8F8F8"/>
                </a:solidFill>
                <a:latin typeface="Rubik"/>
                <a:cs typeface="Rubik"/>
                <a:ea typeface="Rubik"/>
              </a:rPr>
              <a:t>התגובה הצפויה של פרעה – סירוב. פרעה לא יסכים לבקשה ולא יתיר לעם ללכת.</a:t>
            </a:r>
          </a:p>
          <a:p>
            <a:pPr algn="r" rtl="1">
              <a:lnSpc>
                <a:spcPts val="2443"/>
              </a:lnSpc>
            </a:pPr>
            <a:r>
              <a:rPr sz="1650" b="0" i="0" lang="he-IL">
                <a:solidFill>
                  <a:srgbClr val="F8F8F8"/>
                </a:solidFill>
                <a:latin typeface="Rubik"/>
                <a:cs typeface="Rubik"/>
                <a:ea typeface="Rubik"/>
              </a:rPr>
              <a:t>(2) על פי פירוש קאסוטו היה הכרחי שאלוהים יגיב בחומרה על ההתנהגות של פרעה, כי לא הייתה בכוונת פרעה לשחרר את בני ישראל מעבדותם במצרים. לא משנה מה הייתה הבקשה שיציגו בני ישראל לפני פרעה, הוא היה מסרב להם, כדי להשאירם עבדים אצלו. לכן ה' היה חייב להגיב בחומרה, כדי לגרום לפרעה לשחרר את בני ישראל.</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הסנה הבוער – שאלון 1261</dc:title>
  <dc:subject/>
  <dc:creator/>
  <cp:keywords/>
  <dc:description/>
  <cp:lastModifiedBy/>
  <cp:revision>1</cp:revision>
  <dcterms:created xsi:type="dcterms:W3CDTF">2013-01-27T09:14:16Z</dcterms:created>
  <dcterms:modified xsi:type="dcterms:W3CDTF">2013-01-27T09:15:58Z</dcterms:modified>
  <cp:category/>
</cp:coreProperties>
</file>