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שמות ל״ב</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חטא העגל</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«חטא העגל» (שמות ל״ב)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«שמות»</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ורמב"ן</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82146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משה</a:t>
            </a:r>
          </a:p>
        </p:txBody>
      </p:sp>
      <p:sp>
        <p:nvSpPr>
          <p:cNvPr id="6" name="TextBox 5"/>
          <p:cNvSpPr txBox="1"/>
          <p:nvPr/>
        </p:nvSpPr>
        <p:spPr>
          <a:xfrm>
            <a:off x="82146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האל פונה למשה: ״לך רד כי שחת עמך אשר העלית מארץ מצרים״.</a:t>
            </a:r>
          </a:p>
        </p:txBody>
      </p:sp>
      <p:sp>
        <p:nvSpPr>
          <p:cNvPr id="7" name="TextBox 6"/>
          <p:cNvSpPr txBox="1"/>
          <p:nvPr/>
        </p:nvSpPr>
        <p:spPr>
          <a:xfrm>
            <a:off x="47094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אהרן</a:t>
            </a:r>
          </a:p>
        </p:txBody>
      </p:sp>
      <p:sp>
        <p:nvSpPr>
          <p:cNvPr id="8" name="TextBox 7"/>
          <p:cNvSpPr txBox="1"/>
          <p:nvPr/>
        </p:nvSpPr>
        <p:spPr>
          <a:xfrm>
            <a:off x="47094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אהרן אומר להם להוריד את נזמי הזהב ולהביא אליו.</a:t>
            </a:r>
          </a:p>
        </p:txBody>
      </p:sp>
      <p:sp>
        <p:nvSpPr>
          <p:cNvPr id="9" name="TextBox 8"/>
          <p:cNvSpPr txBox="1"/>
          <p:nvPr/>
        </p:nvSpPr>
        <p:spPr>
          <a:xfrm>
            <a:off x="12042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יהושע</a:t>
            </a:r>
          </a:p>
        </p:txBody>
      </p:sp>
      <p:sp>
        <p:nvSpPr>
          <p:cNvPr id="10" name="TextBox 9"/>
          <p:cNvSpPr txBox="1"/>
          <p:nvPr/>
        </p:nvSpPr>
        <p:spPr>
          <a:xfrm>
            <a:off x="12042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יהושע שומע קול העם ואומר ״קול מלחמה במחנה״, ומשה עונה שאין זה קול ניצחון או חולשה אלא ״קול…</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76788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9002823" y="2578100"/>
            <a:ext cx="2063527" cy="1085850"/>
          </a:xfrm>
          <a:prstGeom prst="rect">
            <a:avLst/>
          </a:prstGeom>
          <a:noFill/>
        </p:spPr>
        <p:txBody>
          <a:bodyPr wrap="square" lIns="0" rIns="0" tIns="0" bIns="0" anchor="t"/>
          <a:lstStyle/>
          <a:p>
            <a:pPr algn="ctr" rtl="1">
              <a:lnSpc>
                <a:spcPts val="2223"/>
              </a:lnSpc>
            </a:pPr>
            <a:r>
              <a:rPr sz="1700" b="0" i="0" lang="he-IL">
                <a:solidFill>
                  <a:srgbClr val="2B2117"/>
                </a:solidFill>
                <a:latin typeface="Alef"/>
                <a:cs typeface="Alef"/>
                <a:ea typeface="Alef"/>
              </a:rPr>
              <a:t>משה מתעכב בהר והעם דורש מאהרן ״קום עשה לנו אלוהים״.</a:t>
            </a:r>
          </a:p>
        </p:txBody>
      </p:sp>
      <p:sp>
        <p:nvSpPr>
          <p:cNvPr id="7" name="TextBox 6"/>
          <p:cNvSpPr txBox="1"/>
          <p:nvPr/>
        </p:nvSpPr>
        <p:spPr>
          <a:xfrm>
            <a:off x="714216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637709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אהרן עושה עגל זהב, והעם: ״אלה אלוהיך ישראל״.</a:t>
            </a:r>
          </a:p>
        </p:txBody>
      </p:sp>
      <p:sp>
        <p:nvSpPr>
          <p:cNvPr id="9" name="TextBox 8"/>
          <p:cNvSpPr txBox="1"/>
          <p:nvPr/>
        </p:nvSpPr>
        <p:spPr>
          <a:xfrm>
            <a:off x="451643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375137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ה׳ מתכוון להשמיד את העם, ומשה מתפלל עליהם.</a:t>
            </a:r>
          </a:p>
        </p:txBody>
      </p:sp>
      <p:sp>
        <p:nvSpPr>
          <p:cNvPr id="11" name="TextBox 10"/>
          <p:cNvSpPr txBox="1"/>
          <p:nvPr/>
        </p:nvSpPr>
        <p:spPr>
          <a:xfrm>
            <a:off x="189071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4</a:t>
            </a:r>
          </a:p>
        </p:txBody>
      </p:sp>
      <p:sp>
        <p:nvSpPr>
          <p:cNvPr id="12" name="TextBox 11"/>
          <p:cNvSpPr txBox="1"/>
          <p:nvPr/>
        </p:nvSpPr>
        <p:spPr>
          <a:xfrm>
            <a:off x="1125648" y="2578100"/>
            <a:ext cx="2063527" cy="1085850"/>
          </a:xfrm>
          <a:prstGeom prst="rect">
            <a:avLst/>
          </a:prstGeom>
          <a:noFill/>
        </p:spPr>
        <p:txBody>
          <a:bodyPr wrap="square" lIns="0" rIns="0" tIns="0" bIns="0" anchor="t"/>
          <a:lstStyle/>
          <a:p>
            <a:pPr algn="ctr" rtl="1">
              <a:lnSpc>
                <a:spcPts val="2111"/>
              </a:lnSpc>
            </a:pPr>
            <a:r>
              <a:rPr sz="1600" b="0" i="0" lang="he-IL">
                <a:solidFill>
                  <a:srgbClr val="2B2117"/>
                </a:solidFill>
                <a:latin typeface="Alef"/>
                <a:cs typeface="Alef"/>
                <a:ea typeface="Alef"/>
              </a:rPr>
              <a:t>משה שובר את הלוחות, שורף את העגל, והלוויים הורגים בחוטאים.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שמות ל"ב, ד'</a:t>
            </a:r>
          </a:p>
        </p:txBody>
      </p:sp>
      <p:sp>
        <p:nvSpPr>
          <p:cNvPr id="5" name="TextBox 4"/>
          <p:cNvSpPr txBox="1"/>
          <p:nvPr/>
        </p:nvSpPr>
        <p:spPr>
          <a:xfrm>
            <a:off x="1308354" y="2252662"/>
            <a:ext cx="9575292" cy="2733675"/>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וַיִּקַּח מִיָּדָם וַיָּצַר אֹתוֹ בַּחֶרֶט וַיַּעֲשֵׂהוּ עֵגֶל מַסֵּכָה וַיֹּאמְרוּ אֵלֶּה אֱלֹהֶיךָ </a:t>
            </a:r>
            <a:r>
              <a:rPr sz="4100" b="1" i="0" lang="he-IL">
                <a:solidFill>
                  <a:srgbClr val="B5523B"/>
                </a:solidFill>
                <a:latin typeface="Frank Ruhl Libre"/>
                <a:cs typeface="Frank Ruhl Libre"/>
                <a:ea typeface="Frank Ruhl Libre"/>
              </a:rPr>
              <a:t>יִשְׂרָאֵל אֲשֶׁר הֶעֱלוּךָ מֵאֶרֶץ מִצְרָיִם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משה עולה אל ההר ללמוד את החוקים, והעם יודע שהוא יעלה ארבעים יום.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שמות ל"ב, ז'</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וַיְדַבֵּר ה' אֶל־מֹשֶׁה </a:t>
            </a:r>
            <a:r>
              <a:rPr sz="4100" b="1" i="0" lang="he-IL">
                <a:solidFill>
                  <a:srgbClr val="B5523B"/>
                </a:solidFill>
                <a:latin typeface="Frank Ruhl Libre"/>
                <a:cs typeface="Frank Ruhl Libre"/>
                <a:ea typeface="Frank Ruhl Libre"/>
              </a:rPr>
              <a:t>לֶךְ־רֵד כִּי שִׁחֵת עַמְּךָ אֲשֶׁר הֶעֱלֵיתָ</a:t>
            </a:r>
            <a:r>
              <a:rPr sz="4100" b="0" i="0" lang="he-IL">
                <a:solidFill>
                  <a:srgbClr val="2B2117"/>
                </a:solidFill>
                <a:latin typeface="Frank Ruhl Libre"/>
                <a:cs typeface="Frank Ruhl Libre"/>
                <a:ea typeface="Frank Ruhl Libre"/>
              </a:rPr>
              <a:t> מֵאֶרֶץ מִצְרָיִם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האל פונה למשה: ״לך רד כי שחת עמך אשר העלית מארץ מצרים״.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שמות ל"ב, ט"ו</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וַיִּפֶן וַיֵּרֶד מֹשֶׁה מִן־הָהָר</a:t>
            </a:r>
            <a:r>
              <a:rPr sz="4100" b="0" i="0" lang="he-IL">
                <a:solidFill>
                  <a:srgbClr val="2B2117"/>
                </a:solidFill>
                <a:latin typeface="Frank Ruhl Libre"/>
                <a:cs typeface="Frank Ruhl Libre"/>
                <a:ea typeface="Frank Ruhl Libre"/>
              </a:rPr>
              <a:t> וּשְׁנֵי לֻחֹת הָעֵדֻת בְּיָדוֹ לֻחֹת כְּתֻבִים מִשְּׁנֵי עֶבְרֵיהֶם מִזֶּה וּמִזֶּה הֵם כְּתֻבִים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משה יורד ובידו שני לוחות העדות, כתבים משני עבריהם...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4/4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שמות ל"ב, כ"ה</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וַיַּרְא מֹשֶׁה </a:t>
            </a:r>
            <a:r>
              <a:rPr sz="4100" b="1" i="0" lang="he-IL">
                <a:solidFill>
                  <a:srgbClr val="B5523B"/>
                </a:solidFill>
                <a:latin typeface="Frank Ruhl Libre"/>
                <a:cs typeface="Frank Ruhl Libre"/>
                <a:ea typeface="Frank Ruhl Libre"/>
              </a:rPr>
              <a:t>אֶת־הָעָם</a:t>
            </a:r>
            <a:r>
              <a:rPr sz="4100" b="0" i="0" lang="he-IL">
                <a:solidFill>
                  <a:srgbClr val="2B2117"/>
                </a:solidFill>
                <a:latin typeface="Frank Ruhl Libre"/>
                <a:cs typeface="Frank Ruhl Libre"/>
                <a:ea typeface="Frank Ruhl Libre"/>
              </a:rPr>
              <a:t> כִּי פָרֻעַ הוּא כִּי־פְרָעֹה אַהֲרֹן לְשִׁמְצָה בְּקָמֵיהֶם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משה רואה שהעם פרוע ועומד בשער המחנה: ״מי לה׳ אלי״.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מסכה</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לְשׁוֹן מַתֶּכֶת; דָּ"אַ קכ"ה קַנְטְרִין זָהָב הָיוּ בוֹ כְּגִימַטְרִיָּא שֶׁל מַסֵּכָה (שם).</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וידבר</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לְשׁוֹן קֹשִׁי הוּא, כְּמוֹ וַיְדַבֵּר אִתָּם קָשׁוֹת (בראשית מ"ב).</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אתה והעם</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כָּאן לֹא נֶאֱמַר וְעַמְּךָ.</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משני עבריהם</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הָיוּ הָאוֹתִיּוֹת נִקְרָאוֹת, וּמַעֲשֵׂה נִסִּים הוּא (שבת ק"ד).</a:t>
            </a:r>
          </a:p>
        </p:txBody>
      </p:sp>
      <p:sp>
        <p:nvSpPr>
          <p:cNvPr id="13" name="TextBox 12"/>
          <p:cNvSpPr txBox="1"/>
          <p:nvPr/>
        </p:nvSpPr>
        <p:spPr>
          <a:xfrm>
            <a:off x="46309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פרע</a:t>
            </a:r>
          </a:p>
        </p:txBody>
      </p:sp>
      <p:sp>
        <p:nvSpPr>
          <p:cNvPr id="14" name="TextBox 13"/>
          <p:cNvSpPr txBox="1"/>
          <p:nvPr/>
        </p:nvSpPr>
        <p:spPr>
          <a:xfrm>
            <a:off x="46309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מְגֻלֶּה; נִתְגַּלָּה שִׁמְצוֹ וּקְלוֹנוֹ, כְּמוֹ וּפָרַע אֶת רֹאשׁ הָאִשָּׁה (במדבר ה').</a:t>
            </a:r>
          </a:p>
        </p:txBody>
      </p:sp>
      <p:sp>
        <p:nvSpPr>
          <p:cNvPr id="15" name="TextBox 14"/>
          <p:cNvSpPr txBox="1"/>
          <p:nvPr/>
        </p:nvSpPr>
        <p:spPr>
          <a:xfrm>
            <a:off x="1138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לשמצה בקמיהם</a:t>
            </a:r>
          </a:p>
        </p:txBody>
      </p:sp>
      <p:sp>
        <p:nvSpPr>
          <p:cNvPr id="16" name="TextBox 15"/>
          <p:cNvSpPr txBox="1"/>
          <p:nvPr/>
        </p:nvSpPr>
        <p:spPr>
          <a:xfrm>
            <a:off x="1138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לִהְיוֹת לָהֶם הַדָּבָר הַזֶּה לִגְנוּת בְּפִי כָּל הַקָּמִים עֲלֵיהֶם.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2034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שמות ל"ב, ד'</a:t>
            </a:r>
          </a:p>
        </p:txBody>
      </p:sp>
      <p:sp>
        <p:nvSpPr>
          <p:cNvPr id="6" name="TextBox 5"/>
          <p:cNvSpPr txBox="1"/>
          <p:nvPr/>
        </p:nvSpPr>
        <p:spPr>
          <a:xfrm>
            <a:off x="1308354" y="2635250"/>
            <a:ext cx="9575292" cy="18288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אלה אלהיך</a:t>
            </a:r>
            <a:r>
              <a:rPr sz="3000" b="0" i="0" lang="he-IL">
                <a:solidFill>
                  <a:srgbClr val="2B2117"/>
                </a:solidFill>
                <a:latin typeface="Noto Serif Hebrew"/>
                <a:cs typeface="Noto Serif Hebrew"/>
                <a:ea typeface="Noto Serif Hebrew"/>
              </a:rPr>
              <a:t>. וְלֹא נֶאֱמַר אֵלֶּה אֱלֹהֵינוּ, מִכָּאן שֶׁעֵרֶב רַב שֶׁעָלוּ מִמִּצְרַיִם הֵם שֶׁנִּקְהֲלוּ עַל אַהֲרֹן וְהֵם שֶׁעֲשָׂאוּהוּ, וְאַחַר כָּךְ הִטְעוּ אֶת יִשְׂרָאֵל אַחֲרָיו (שם):</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«אלה אלהיך»?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רמב"ן</a:t>
            </a:r>
          </a:p>
        </p:txBody>
      </p:sp>
      <p:sp>
        <p:nvSpPr>
          <p:cNvPr id="5" name="TextBox 4"/>
          <p:cNvSpPr txBox="1"/>
          <p:nvPr/>
        </p:nvSpPr>
        <p:spPr>
          <a:xfrm>
            <a:off x="1308354" y="2249289"/>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רמב"ן על שמות ל"ב, ז'</a:t>
            </a:r>
          </a:p>
        </p:txBody>
      </p:sp>
      <p:sp>
        <p:nvSpPr>
          <p:cNvPr id="6" name="TextBox 5"/>
          <p:cNvSpPr txBox="1"/>
          <p:nvPr/>
        </p:nvSpPr>
        <p:spPr>
          <a:xfrm>
            <a:off x="1308354" y="2681089"/>
            <a:ext cx="9575292" cy="1737121"/>
          </a:xfrm>
          <a:prstGeom prst="rect">
            <a:avLst/>
          </a:prstGeom>
          <a:noFill/>
        </p:spPr>
        <p:txBody>
          <a:bodyPr wrap="square" lIns="0" rIns="0" tIns="0" bIns="0" anchor="t"/>
          <a:lstStyle/>
          <a:p>
            <a:pPr algn="r" rtl="1">
              <a:lnSpc>
                <a:spcPts val="4560"/>
              </a:lnSpc>
            </a:pPr>
            <a:r>
              <a:rPr sz="2850" b="1" i="0" lang="he-IL">
                <a:solidFill>
                  <a:srgbClr val="B5523B"/>
                </a:solidFill>
                <a:latin typeface="Noto Serif Hebrew"/>
                <a:cs typeface="Noto Serif Hebrew"/>
                <a:ea typeface="Noto Serif Hebrew"/>
              </a:rPr>
              <a:t>כִּי שִׁחֵת עַמְּךָ</a:t>
            </a:r>
            <a:r>
              <a:rPr sz="2850" b="0" i="0" lang="he-IL">
                <a:solidFill>
                  <a:srgbClr val="2B2117"/>
                </a:solidFill>
                <a:latin typeface="Noto Serif Hebrew"/>
                <a:cs typeface="Noto Serif Hebrew"/>
                <a:ea typeface="Noto Serif Hebrew"/>
              </a:rPr>
              <a:t> אָמַר הַשֵּׁם לְמֹשֶׁה כִּי עָשׂוּ שְׁתַּיִם רָעוֹת, הָאַחַת, כִּי שִׁחֵת עַמְּךָ, וְעִנְיַן הַהַשְׁחָתָה הֲרִיסַת בִּנְיָן, כְּעִנְיָן שֶׁנֶּאֱמַר "וְאִישׁ כְּלִי מַשְׁחֵתוֹ בְּיָדוֹ" (יחזקאל ט א), "הִנְנִי אֵלֶיךָ הַר הַמַּשְׁחִית" (ירמיה ...</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א׳–ו׳ («העגל»).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ט״ו–כ״ד («משה יורד»).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כ״ה–ל״ה («העונש והכפרה»).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מה משה מבקש מה', והאם לדעתכם בקשה זו מעידה על היותו מנהיג אחראי?</a:t>
            </a:r>
          </a:p>
        </p:txBody>
      </p:sp>
      <p:sp>
        <p:nvSpPr>
          <p:cNvPr id="6" name="TextBox 5"/>
          <p:cNvSpPr txBox="1"/>
          <p:nvPr/>
        </p:nvSpPr>
        <p:spPr>
          <a:xfrm>
            <a:off x="4929632" y="39370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לדעתך, האם הכתוב בפסוקים אלה מעצים את החומרה של חטא העם שהוזכר בתת-סעיף (1) או ממתן אותה?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חטא העגל</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העגל</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 ומשה</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משה יורד</a:t>
            </a:r>
          </a:p>
        </p:txBody>
      </p:sp>
      <p:sp>
        <p:nvSpPr>
          <p:cNvPr id="9" name="TextBox 8"/>
          <p:cNvSpPr txBox="1"/>
          <p:nvPr/>
        </p:nvSpPr>
        <p:spPr>
          <a:xfrm>
            <a:off x="1101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העונש והכפרה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2205"/>
              </a:lnSpc>
            </a:pPr>
            <a:r>
              <a:rPr sz="1450" b="0" i="0" lang="he-IL">
                <a:solidFill>
                  <a:srgbClr val="2B2117"/>
                </a:solidFill>
                <a:latin typeface="Alef"/>
                <a:cs typeface="Alef"/>
                <a:ea typeface="Alef"/>
              </a:rPr>
              <a:t>(קיץ תשפ"ה (שאלון 1261))</a:t>
            </a:r>
          </a:p>
          <a:p>
            <a:pPr algn="r" rtl="1">
              <a:lnSpc>
                <a:spcPts val="2205"/>
              </a:lnSpc>
            </a:pPr>
            <a:r>
              <a:rPr sz="1450" b="0" i="0" lang="he-IL">
                <a:solidFill>
                  <a:srgbClr val="2B2117"/>
                </a:solidFill>
                <a:latin typeface="Alef"/>
                <a:cs typeface="Alef"/>
                <a:ea typeface="Alef"/>
              </a:rPr>
              <a:t>5  קראו שמות, פרק ל"ב.</a:t>
            </a:r>
          </a:p>
          <a:p>
            <a:pPr algn="r" rtl="1">
              <a:lnSpc>
                <a:spcPts val="2205"/>
              </a:lnSpc>
            </a:pPr>
            <a:r>
              <a:rPr sz="1450" b="0" i="0" lang="he-IL">
                <a:solidFill>
                  <a:srgbClr val="2B2117"/>
                </a:solidFill>
                <a:latin typeface="Alef"/>
                <a:cs typeface="Alef"/>
                <a:ea typeface="Alef"/>
              </a:rPr>
              <a:t>א. קראו פסוקים א'–ו'.</a:t>
            </a:r>
          </a:p>
          <a:p>
            <a:pPr algn="r" rtl="1">
              <a:lnSpc>
                <a:spcPts val="2205"/>
              </a:lnSpc>
            </a:pPr>
            <a:r>
              <a:rPr sz="1450" b="0" i="0" lang="he-IL">
                <a:solidFill>
                  <a:srgbClr val="2B2117"/>
                </a:solidFill>
                <a:latin typeface="Alef"/>
                <a:cs typeface="Alef"/>
                <a:ea typeface="Alef"/>
              </a:rPr>
              <a:t>מה דרש העם מאהרן ומדוע? (4 נקודות)</a:t>
            </a:r>
          </a:p>
          <a:p>
            <a:pPr algn="r" rtl="1">
              <a:lnSpc>
                <a:spcPts val="2205"/>
              </a:lnSpc>
            </a:pPr>
            <a:r>
              <a:rPr sz="1450" b="0" i="0" lang="he-IL">
                <a:solidFill>
                  <a:srgbClr val="2B2117"/>
                </a:solidFill>
                <a:latin typeface="Alef"/>
                <a:cs typeface="Alef"/>
                <a:ea typeface="Alef"/>
              </a:rPr>
              <a:t>הסבירו כיצד נענה אהרן לדרישת העם, אך ניסה לדחות את מימושה. בססו את דבריכם על הכתוב. (4 נקודות)</a:t>
            </a:r>
          </a:p>
          <a:p>
            <a:pPr algn="r" rtl="1">
              <a:lnSpc>
                <a:spcPts val="2205"/>
              </a:lnSpc>
            </a:pPr>
            <a:r>
              <a:rPr sz="1450" b="0" i="0" lang="he-IL">
                <a:solidFill>
                  <a:srgbClr val="2B2117"/>
                </a:solidFill>
                <a:latin typeface="Alef"/>
                <a:cs typeface="Alef"/>
                <a:ea typeface="Alef"/>
              </a:rPr>
              <a:t>ב. קראו פסוקים ט"ו–כ'.</a:t>
            </a:r>
          </a:p>
          <a:p>
            <a:pPr algn="r" rtl="1">
              <a:lnSpc>
                <a:spcPts val="2205"/>
              </a:lnSpc>
            </a:pPr>
            <a:r>
              <a:rPr sz="1450" b="0" i="0" lang="he-IL">
                <a:solidFill>
                  <a:srgbClr val="2B2117"/>
                </a:solidFill>
                <a:latin typeface="Alef"/>
                <a:cs typeface="Alef"/>
                <a:ea typeface="Alef"/>
              </a:rPr>
              <a:t>ציינו שתי פעולות תקיפות שעשה משה, פעולה אחת בנוגע ללוחות הברית ופעולה אחת בנוגע לעגל, והסבירו מהי מטרתה של כל אחת מן הפעולות. בססו את דבריכם על הכתוב. (5 נקודות)</a:t>
            </a:r>
          </a:p>
          <a:p>
            <a:pPr algn="r" rtl="1">
              <a:lnSpc>
                <a:spcPts val="2205"/>
              </a:lnSpc>
            </a:pPr>
            <a:r>
              <a:rPr sz="1450" b="0" i="0" lang="he-IL">
                <a:solidFill>
                  <a:srgbClr val="2B2117"/>
                </a:solidFill>
                <a:latin typeface="Alef"/>
                <a:cs typeface="Alef"/>
                <a:ea typeface="Alef"/>
              </a:rPr>
              <a:t>קראו פסוקים ל'–ל"ב. מה משה מבקש מה', והאם לדעתכם בקשה זו מעידה על היותו מנהיג אחראי? נמקו את דבריכם. (3 נקודות)</a:t>
            </a:r>
          </a:p>
          <a:p>
            <a:pPr algn="r" rtl="1">
              <a:lnSpc>
                <a:spcPts val="2205"/>
              </a:lnSpc>
            </a:pPr>
            <a:r>
              <a:rPr sz="1450" b="0" i="0" lang="he-IL">
                <a:solidFill>
                  <a:srgbClr val="2B2117"/>
                </a:solidFill>
                <a:latin typeface="Alef"/>
                <a:cs typeface="Alef"/>
                <a:ea typeface="Alef"/>
              </a:rPr>
              <a:t>ג. קראו פסוקים כ"א–כ"ד.</a:t>
            </a:r>
          </a:p>
          <a:p>
            <a:pPr algn="r" rtl="1">
              <a:lnSpc>
                <a:spcPts val="2205"/>
              </a:lnSpc>
            </a:pPr>
            <a:r>
              <a:rPr sz="1450" b="0" i="0" lang="he-IL">
                <a:solidFill>
                  <a:srgbClr val="2B2117"/>
                </a:solidFill>
                <a:latin typeface="Alef"/>
                <a:cs typeface="Alef"/>
                <a:ea typeface="Alef"/>
              </a:rPr>
              <a:t>הסבירו במה האשים משה את אהרן. (2 נקודות)</a:t>
            </a:r>
          </a:p>
          <a:p>
            <a:pPr algn="r" rtl="1">
              <a:lnSpc>
                <a:spcPts val="2205"/>
              </a:lnSpc>
            </a:pPr>
            <a:r>
              <a:rPr sz="1450" b="0" i="0" lang="he-IL">
                <a:solidFill>
                  <a:srgbClr val="2B2117"/>
                </a:solidFill>
                <a:latin typeface="Alef"/>
                <a:cs typeface="Alef"/>
                <a:ea typeface="Alef"/>
              </a:rPr>
              <a:t>כיצד ניסה אהרן להקטין את מידת אחריותו לדברים שבהם האשים אותו משה? הסבירו את דבריכם, ובססו אותם על שתי דוגמאות מן הכתוב.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א׳–ו׳ («העגל»).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משה עולה אל ההר ללמוד את החוקים, והעם יודע שהוא יעלה ארבעים יום. ״וירא העם כי בשש משה לרדת מן ההר ויקהל העם על אהרן ויאמרו אליו קום עשה לנו אלוהים אשר ילכו לפנינו כי זה משה האיש אשר העלנו מארץ מצרים לא ידענו מה היה לו״.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ט״ו–כ״ד («משה יורד»).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משה יורד ובידו שני לוחות העדות, כתבים משני עבריהם... מעשה אלוהים המה והמכתב מכתב אלוהים חרות על הלחת. יהושע שומע קול העם ואומר ״קול מלחמה במחנה״, ומשה עונה שאין זה קול ניצחון או חולשה אלא ״קול ענות״.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כ״ה–ל״ה («העונש והכפרה»).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משה רואה שהעם פרוע ועומד בשער המחנה: ״מי לה׳ אלי״. בני לוי נאספים, ומשה מצווה אותם להרוג את אלה שלא צידדו באל. נהרגים כשלושת אלפי איש, ובני לוי ״מלאו ידכם היום לה׳״ זוכים לברכה.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(1/2)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443"/>
              </a:lnSpc>
            </a:pPr>
            <a:r>
              <a:rPr sz="1650" b="0" i="0" lang="he-IL">
                <a:solidFill>
                  <a:srgbClr val="2B2117"/>
                </a:solidFill>
                <a:latin typeface="Alef"/>
                <a:cs typeface="Alef"/>
                <a:ea typeface="Alef"/>
              </a:rPr>
              <a:t>שאלה 5</a:t>
            </a:r>
          </a:p>
          <a:p>
            <a:pPr algn="r" rtl="1">
              <a:lnSpc>
                <a:spcPts val="2443"/>
              </a:lnSpc>
            </a:pPr>
            <a:r>
              <a:rPr sz="1650" b="0" i="0" lang="he-IL">
                <a:solidFill>
                  <a:srgbClr val="2B2117"/>
                </a:solidFill>
                <a:latin typeface="Alef"/>
                <a:cs typeface="Alef"/>
                <a:ea typeface="Alef"/>
              </a:rPr>
              <a:t>סעיף א'</a:t>
            </a:r>
          </a:p>
          <a:p>
            <a:pPr algn="r" rtl="1">
              <a:lnSpc>
                <a:spcPts val="2443"/>
              </a:lnSpc>
            </a:pPr>
            <a:r>
              <a:rPr sz="1650" b="0" i="0" lang="he-IL">
                <a:solidFill>
                  <a:srgbClr val="2B2117"/>
                </a:solidFill>
                <a:latin typeface="Alef"/>
                <a:cs typeface="Alef"/>
                <a:ea typeface="Alef"/>
              </a:rPr>
              <a:t>(1) העם דרש מאהרן שיעשה להם אלוהים שילך לפניהם. העם דרש זאת, מכיוון שמשה התעכב על ההר והעם היה במצוקה ללא נוכחותו.</a:t>
            </a:r>
          </a:p>
          <a:p>
            <a:pPr algn="r" rtl="1">
              <a:lnSpc>
                <a:spcPts val="2443"/>
              </a:lnSpc>
            </a:pPr>
            <a:r>
              <a:rPr sz="1650" b="0" i="0" lang="he-IL">
                <a:solidFill>
                  <a:srgbClr val="2B2117"/>
                </a:solidFill>
                <a:latin typeface="Alef"/>
                <a:cs typeface="Alef"/>
                <a:ea typeface="Alef"/>
              </a:rPr>
              <a:t>(2) אהרן נענה לדרישת העם, בכך שביקש מהעם לאסוף אליו את תכשיטי הזהב שלו, הוא התיך את הזהב ויצר ממנו עגל.</a:t>
            </a:r>
          </a:p>
          <a:p>
            <a:pPr algn="r" rtl="1">
              <a:lnSpc>
                <a:spcPts val="2443"/>
              </a:lnSpc>
            </a:pPr>
            <a:r>
              <a:rPr sz="1650" b="0" i="0" lang="he-IL">
                <a:solidFill>
                  <a:srgbClr val="2B2117"/>
                </a:solidFill>
                <a:latin typeface="Alef"/>
                <a:cs typeface="Alef"/>
                <a:ea typeface="Alef"/>
              </a:rPr>
              <a:t>לביסוס: "וַיֹּאמֶר אֲלֵהֶם אַהֲרֹן פָּרְקוּ נִזְמֵי הַזָּהָב... וַהֲבִיאוּ אֵלָי... וַיִּקַּח מִיָּדָם וַיָּצַר אֹתוֹ בַּחֶרֶט וַיַּעֲשֵׂהוּ עֵגֶל מַסֵּכָה".</a:t>
            </a:r>
          </a:p>
          <a:p>
            <a:pPr algn="r" rtl="1">
              <a:lnSpc>
                <a:spcPts val="2443"/>
              </a:lnSpc>
            </a:pPr>
            <a:r>
              <a:rPr sz="1650" b="0" i="0" lang="he-IL">
                <a:solidFill>
                  <a:srgbClr val="2B2117"/>
                </a:solidFill>
                <a:latin typeface="Alef"/>
                <a:cs typeface="Alef"/>
                <a:ea typeface="Alef"/>
              </a:rPr>
              <a:t>עם זאת נראה כי ניסה לדחות את מימושה, בכך שעשה הכל בעצמו, אולי כדי למשוך זמן. או: כי ניסה לדחות את חגיגות העם סביב העגל, בהכריזו על חג לה' למחרת היום. לביסוס: "... וַיִּקְרָא אַהֲרֹן וַיֹּאמֶר חַג לַיהוָה מָחָר".</a:t>
            </a:r>
          </a:p>
          <a:p>
            <a:pPr algn="r" rtl="1">
              <a:lnSpc>
                <a:spcPts val="2443"/>
              </a:lnSpc>
            </a:pPr>
            <a:r>
              <a:rPr sz="1650" b="0" i="0" lang="he-IL">
                <a:solidFill>
                  <a:srgbClr val="2B2117"/>
                </a:solidFill>
                <a:latin typeface="Alef"/>
                <a:cs typeface="Alef"/>
                <a:ea typeface="Alef"/>
              </a:rPr>
              <a:t>סעיף ב'</a:t>
            </a:r>
          </a:p>
          <a:p>
            <a:pPr algn="r" rtl="1">
              <a:lnSpc>
                <a:spcPts val="2443"/>
              </a:lnSpc>
            </a:pPr>
            <a:r>
              <a:rPr sz="1650" b="0" i="0" lang="he-IL">
                <a:solidFill>
                  <a:srgbClr val="2B2117"/>
                </a:solidFill>
                <a:latin typeface="Alef"/>
                <a:cs typeface="Alef"/>
                <a:ea typeface="Alef"/>
              </a:rPr>
              <a:t>(1) שתי פעולות תקיפות שעשה משה:</a:t>
            </a:r>
          </a:p>
          <a:p>
            <a:pPr algn="r" rtl="1">
              <a:lnSpc>
                <a:spcPts val="2443"/>
              </a:lnSpc>
            </a:pPr>
            <a:r>
              <a:rPr sz="1650" b="0" i="0" lang="he-IL">
                <a:solidFill>
                  <a:srgbClr val="2B2117"/>
                </a:solidFill>
                <a:latin typeface="Alef"/>
                <a:cs typeface="Alef"/>
                <a:ea typeface="Alef"/>
              </a:rPr>
              <a:t>בנוגע ללוחות הברית – משה שבר את לוחות הברית. מטרת הפעולה: הבעת מחאה על בגידת העם באלוהים. שבירת הלוחות מסמלת את שבירת הברית בין העם לה'. לביסוס: "וַיַּשְׁלֵךְ מִיָּדָו אֶת הַלֻּחֹת וַיְּשַׁבֵּר אֹתָם תַּחַת הָהָר".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(2/2)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707"/>
              </a:lnSpc>
            </a:pPr>
            <a:r>
              <a:rPr sz="1800" b="0" i="0" lang="he-IL">
                <a:solidFill>
                  <a:srgbClr val="2B2117"/>
                </a:solidFill>
                <a:latin typeface="Alef"/>
                <a:cs typeface="Alef"/>
                <a:ea typeface="Alef"/>
              </a:rPr>
              <a:t>בנוגע לעגל הזהב – משה הורס את עגל הזהב, הוא שורף אותו וטוחן אותו לאפר דק. מטרת הפעולה: להראות לעם את אפסותו של העגל, לו הם סוגדים וכדי שלא יישאר ממנו זכר בקרב מחנה ישראל. לביסוס: "וַיִּקַּח אֶת הָעֵגֶל אֲשֶׁר עָשׂוּ וַיִּשְׂרֹף בָּאֵשׁ וַיִּטְחַן עַד אֲשֶׁר דָּק...".</a:t>
            </a:r>
          </a:p>
          <a:p>
            <a:pPr algn="r" rtl="1">
              <a:lnSpc>
                <a:spcPts val="2707"/>
              </a:lnSpc>
            </a:pPr>
            <a:r>
              <a:rPr sz="1800" b="0" i="0" lang="he-IL">
                <a:solidFill>
                  <a:srgbClr val="2B2117"/>
                </a:solidFill>
                <a:latin typeface="Alef"/>
                <a:cs typeface="Alef"/>
                <a:ea typeface="Alef"/>
              </a:rPr>
              <a:t>(2) משה מבקש מה' לסלוח לעם על חטאם הכבד. ואם ה' אינו מוכן לסלוח לעם, משה מבקש שימית גם אותו.</a:t>
            </a:r>
          </a:p>
          <a:p>
            <a:pPr algn="r" rtl="1">
              <a:lnSpc>
                <a:spcPts val="2707"/>
              </a:lnSpc>
            </a:pPr>
            <a:r>
              <a:rPr sz="1800" b="0" i="0" lang="he-IL">
                <a:solidFill>
                  <a:srgbClr val="2B2117"/>
                </a:solidFill>
                <a:latin typeface="Alef"/>
                <a:cs typeface="Alef"/>
                <a:ea typeface="Alef"/>
              </a:rPr>
              <a:t>האם בקשה זו מעידה על היותו מנהיג אחראי – תתקבל כל דעה מנומקת.</a:t>
            </a:r>
          </a:p>
          <a:p>
            <a:pPr algn="r" rtl="1">
              <a:lnSpc>
                <a:spcPts val="2707"/>
              </a:lnSpc>
            </a:pPr>
            <a:r>
              <a:rPr sz="1800" b="0" i="0" lang="he-IL">
                <a:solidFill>
                  <a:srgbClr val="2B2117"/>
                </a:solidFill>
                <a:latin typeface="Alef"/>
                <a:cs typeface="Alef"/>
                <a:ea typeface="Alef"/>
              </a:rPr>
              <a:t>סעיף ג'</a:t>
            </a:r>
          </a:p>
          <a:p>
            <a:pPr algn="r" rtl="1">
              <a:lnSpc>
                <a:spcPts val="2707"/>
              </a:lnSpc>
            </a:pPr>
            <a:r>
              <a:rPr sz="1800" b="0" i="0" lang="he-IL">
                <a:solidFill>
                  <a:srgbClr val="2B2117"/>
                </a:solidFill>
                <a:latin typeface="Alef"/>
                <a:cs typeface="Alef"/>
                <a:ea typeface="Alef"/>
              </a:rPr>
              <a:t>(1) משה האשים את אהרן בכך שהוא גרם לעם לחטוא, בגלל שבנה את עגל הזהב.</a:t>
            </a:r>
          </a:p>
          <a:p>
            <a:pPr algn="r" rtl="1">
              <a:lnSpc>
                <a:spcPts val="2707"/>
              </a:lnSpc>
            </a:pPr>
            <a:r>
              <a:rPr sz="1800" b="0" i="0" lang="he-IL">
                <a:solidFill>
                  <a:srgbClr val="2B2117"/>
                </a:solidFill>
                <a:latin typeface="Alef"/>
                <a:cs typeface="Alef"/>
                <a:ea typeface="Alef"/>
              </a:rPr>
              <a:t>(2) אהרן ניסה להקטין את מידת אחריותו לדברים שבהם הואשם (על התלמיד לבסס על שתי דוגמאות מהכתוב):</a:t>
            </a:r>
          </a:p>
          <a:p>
            <a:pPr algn="r" rtl="1">
              <a:lnSpc>
                <a:spcPts val="2707"/>
              </a:lnSpc>
            </a:pPr>
            <a:r>
              <a:rPr sz="1800" b="0" i="0" lang="he-IL">
                <a:solidFill>
                  <a:srgbClr val="2B2117"/>
                </a:solidFill>
                <a:latin typeface="Alef"/>
                <a:cs typeface="Alef"/>
                <a:ea typeface="Alef"/>
              </a:rPr>
              <a:t>אהרן מטיל את האשמה על העם, בטענה שהוא רע מיסודו. לביסוס: "אַתָּה יָדַעְתָּ אֶת הָעָם כִּי בְרָע הוּא".</a:t>
            </a:r>
          </a:p>
          <a:p>
            <a:pPr algn="r" rtl="1">
              <a:lnSpc>
                <a:spcPts val="2707"/>
              </a:lnSpc>
            </a:pPr>
            <a:r>
              <a:rPr sz="1800" b="0" i="0" lang="he-IL">
                <a:solidFill>
                  <a:srgbClr val="2B2117"/>
                </a:solidFill>
                <a:latin typeface="Alef"/>
                <a:cs typeface="Alef"/>
                <a:ea typeface="Alef"/>
              </a:rPr>
              <a:t>אהרן טוען שלא תיכנן ליצור עגל זהב, אלא לאחר שהשליך את הזהב לאש, יצא 'במקרה' עגל זהב. לביסוס: "... וָאַשְׁלִכֵהוּ בָאֵשׁ וַיֵּצֵא הָעֵגֶל הַזֶּה".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חטא העגל – שאלון 1261</dc:title>
  <dc:subject/>
  <dc:creator/>
  <cp:keywords/>
  <dc:description/>
  <cp:lastModifiedBy/>
  <cp:revision>1</cp:revision>
  <dcterms:created xsi:type="dcterms:W3CDTF">2013-01-27T09:14:16Z</dcterms:created>
  <dcterms:modified xsi:type="dcterms:W3CDTF">2013-01-27T09:15:58Z</dcterms:modified>
  <cp:category/>
</cp:coreProperties>
</file>