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08395" y="1282700"/>
            <a:ext cx="5363210" cy="444500"/>
          </a:xfrm>
          <a:prstGeom prst="rect">
            <a:avLst/>
          </a:prstGeom>
          <a:noFill/>
        </p:spPr>
        <p:txBody>
          <a:bodyPr wrap="square" lIns="0" rIns="0" tIns="0" bIns="0" anchor="t"/>
          <a:lstStyle/>
          <a:p>
            <a:pPr algn="r" rtl="1">
              <a:lnSpc>
                <a:spcPts val="3500"/>
              </a:lnSpc>
            </a:pPr>
            <a:r>
              <a:rPr sz="2400" b="1" i="0" lang="he-IL">
                <a:solidFill>
                  <a:srgbClr val="0047FF"/>
                </a:solidFill>
                <a:latin typeface="IBM Plex Sans Hebrew"/>
                <a:cs typeface="IBM Plex Sans Hebrew"/>
                <a:ea typeface="IBM Plex Sans Hebrew"/>
              </a:rPr>
              <a:t>שמות ל״ג</a:t>
            </a:r>
          </a:p>
        </p:txBody>
      </p:sp>
      <p:sp>
        <p:nvSpPr>
          <p:cNvPr id="4" name="TextBox 3"/>
          <p:cNvSpPr txBox="1"/>
          <p:nvPr/>
        </p:nvSpPr>
        <p:spPr>
          <a:xfrm>
            <a:off x="6208395" y="1727200"/>
            <a:ext cx="5363210" cy="3048000"/>
          </a:xfrm>
          <a:prstGeom prst="rect">
            <a:avLst/>
          </a:prstGeom>
          <a:noFill/>
        </p:spPr>
        <p:txBody>
          <a:bodyPr wrap="square" lIns="0" rIns="0" tIns="0" bIns="0" anchor="t"/>
          <a:lstStyle/>
          <a:p>
            <a:pPr algn="r" rtl="1">
              <a:lnSpc>
                <a:spcPts val="7559"/>
              </a:lnSpc>
            </a:pPr>
            <a:r>
              <a:rPr sz="7000" b="1" i="0" lang="he-IL">
                <a:solidFill>
                  <a:srgbClr val="111111"/>
                </a:solidFill>
                <a:latin typeface="IBM Plex Sans Hebrew"/>
                <a:cs typeface="IBM Plex Sans Hebrew"/>
                <a:ea typeface="IBM Plex Sans Hebrew"/>
              </a:rPr>
              <a:t>משה והשכינה</a:t>
            </a:r>
          </a:p>
        </p:txBody>
      </p:sp>
      <p:sp>
        <p:nvSpPr>
          <p:cNvPr id="5" name="TextBox 4"/>
          <p:cNvSpPr txBox="1"/>
          <p:nvPr/>
        </p:nvSpPr>
        <p:spPr>
          <a:xfrm>
            <a:off x="6208395" y="4775200"/>
            <a:ext cx="5363210" cy="406400"/>
          </a:xfrm>
          <a:prstGeom prst="rect">
            <a:avLst/>
          </a:prstGeom>
          <a:noFill/>
        </p:spPr>
        <p:txBody>
          <a:bodyPr wrap="square" lIns="0" rIns="0" tIns="0" bIns="0" anchor="t"/>
          <a:lstStyle/>
          <a:p>
            <a:pPr algn="r" rtl="1">
              <a:lnSpc>
                <a:spcPts val="3200"/>
              </a:lnSpc>
            </a:pPr>
            <a:r>
              <a:rPr sz="1800" b="0" i="0" lang="he-IL">
                <a:solidFill>
                  <a:srgbClr val="111111"/>
                </a:solidFill>
                <a:latin typeface="IBM Plex Sans Hebrew"/>
                <a:cs typeface="IBM Plex Sans Hebrew"/>
                <a:ea typeface="IBM Plex Sans Hebrew"/>
              </a:rPr>
              <a:t>שאלון 1261 · שמות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פתיחה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מטרות השיעור</a:t>
            </a:r>
          </a:p>
        </p:txBody>
      </p:sp>
      <p:sp>
        <p:nvSpPr>
          <p:cNvPr id="5" name="TextBox 4"/>
          <p:cNvSpPr txBox="1"/>
          <p:nvPr/>
        </p:nvSpPr>
        <p:spPr>
          <a:xfrm>
            <a:off x="10706100" y="18478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1</a:t>
            </a:r>
          </a:p>
        </p:txBody>
      </p:sp>
      <p:sp>
        <p:nvSpPr>
          <p:cNvPr id="6" name="TextBox 5"/>
          <p:cNvSpPr txBox="1"/>
          <p:nvPr/>
        </p:nvSpPr>
        <p:spPr>
          <a:xfrm>
            <a:off x="4611941" y="17526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נכיר את הסיפור «משה והשכינה» (שמות ל״ג) ואת הדמויות בו</a:t>
            </a:r>
          </a:p>
        </p:txBody>
      </p:sp>
      <p:sp>
        <p:nvSpPr>
          <p:cNvPr id="7" name="TextBox 6"/>
          <p:cNvSpPr txBox="1"/>
          <p:nvPr/>
        </p:nvSpPr>
        <p:spPr>
          <a:xfrm>
            <a:off x="10706100" y="30162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2</a:t>
            </a:r>
          </a:p>
        </p:txBody>
      </p:sp>
      <p:sp>
        <p:nvSpPr>
          <p:cNvPr id="8" name="TextBox 7"/>
          <p:cNvSpPr txBox="1"/>
          <p:nvPr/>
        </p:nvSpPr>
        <p:spPr>
          <a:xfrm>
            <a:off x="4611941" y="29210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נבחן כיצד הסיפור מבטא את התמה «שמות»</a:t>
            </a:r>
          </a:p>
        </p:txBody>
      </p:sp>
      <p:sp>
        <p:nvSpPr>
          <p:cNvPr id="9" name="TextBox 8"/>
          <p:cNvSpPr txBox="1"/>
          <p:nvPr/>
        </p:nvSpPr>
        <p:spPr>
          <a:xfrm>
            <a:off x="10706100" y="41846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3</a:t>
            </a:r>
          </a:p>
        </p:txBody>
      </p:sp>
      <p:sp>
        <p:nvSpPr>
          <p:cNvPr id="10" name="TextBox 9"/>
          <p:cNvSpPr txBox="1"/>
          <p:nvPr/>
        </p:nvSpPr>
        <p:spPr>
          <a:xfrm>
            <a:off x="4611941" y="40894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נקרא פסוקי מפתח ונעמיק בפירוש רש"י ורמב"ן</a:t>
            </a:r>
          </a:p>
        </p:txBody>
      </p:sp>
      <p:sp>
        <p:nvSpPr>
          <p:cNvPr id="11" name="TextBox 10"/>
          <p:cNvSpPr txBox="1"/>
          <p:nvPr/>
        </p:nvSpPr>
        <p:spPr>
          <a:xfrm>
            <a:off x="10706100" y="53530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4</a:t>
            </a:r>
          </a:p>
        </p:txBody>
      </p:sp>
      <p:sp>
        <p:nvSpPr>
          <p:cNvPr id="12" name="TextBox 11"/>
          <p:cNvSpPr txBox="1"/>
          <p:nvPr/>
        </p:nvSpPr>
        <p:spPr>
          <a:xfrm>
            <a:off x="4611941" y="52578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הדמויות בסיפור</a:t>
            </a:r>
          </a:p>
        </p:txBody>
      </p:sp>
      <p:sp>
        <p:nvSpPr>
          <p:cNvPr id="5" name="TextBox 4"/>
          <p:cNvSpPr txBox="1"/>
          <p:nvPr/>
        </p:nvSpPr>
        <p:spPr>
          <a:xfrm>
            <a:off x="6780339" y="19431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משה</a:t>
            </a:r>
          </a:p>
        </p:txBody>
      </p:sp>
      <p:sp>
        <p:nvSpPr>
          <p:cNvPr id="6" name="TextBox 5"/>
          <p:cNvSpPr txBox="1"/>
          <p:nvPr/>
        </p:nvSpPr>
        <p:spPr>
          <a:xfrm>
            <a:off x="6780339" y="2501900"/>
            <a:ext cx="4460621" cy="35941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משה לוקח את האוהל ונוטה לו מחוץ למחנה, הרחק, וקורא לו ״אהל מועד״.</a:t>
            </a:r>
          </a:p>
        </p:txBody>
      </p:sp>
      <p:sp>
        <p:nvSpPr>
          <p:cNvPr id="7" name="TextBox 6"/>
          <p:cNvSpPr txBox="1"/>
          <p:nvPr/>
        </p:nvSpPr>
        <p:spPr>
          <a:xfrm>
            <a:off x="1713039" y="19431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יהושע</a:t>
            </a:r>
          </a:p>
        </p:txBody>
      </p:sp>
      <p:sp>
        <p:nvSpPr>
          <p:cNvPr id="8" name="TextBox 7"/>
          <p:cNvSpPr txBox="1"/>
          <p:nvPr/>
        </p:nvSpPr>
        <p:spPr>
          <a:xfrm>
            <a:off x="1713039" y="2501900"/>
            <a:ext cx="4460621" cy="35941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יהושע בן נון, משרתו, הוא היחיד שנשאר באוהל.</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רצף האירועים</a:t>
            </a:r>
          </a:p>
        </p:txBody>
      </p:sp>
      <p:sp>
        <p:nvSpPr>
          <p:cNvPr id="5" name="TextBox 4"/>
          <p:cNvSpPr txBox="1"/>
          <p:nvPr/>
        </p:nvSpPr>
        <p:spPr>
          <a:xfrm>
            <a:off x="10006012"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1</a:t>
            </a:r>
          </a:p>
        </p:txBody>
      </p:sp>
      <p:sp>
        <p:nvSpPr>
          <p:cNvPr id="6" name="TextBox 5"/>
          <p:cNvSpPr txBox="1"/>
          <p:nvPr/>
        </p:nvSpPr>
        <p:spPr>
          <a:xfrm>
            <a:off x="9250759"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ה׳ אומר שלא יעלה בקרבם, והעם מתאבל.</a:t>
            </a:r>
          </a:p>
        </p:txBody>
      </p:sp>
      <p:sp>
        <p:nvSpPr>
          <p:cNvPr id="7" name="TextBox 6"/>
          <p:cNvSpPr txBox="1"/>
          <p:nvPr/>
        </p:nvSpPr>
        <p:spPr>
          <a:xfrm>
            <a:off x="7475537"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2</a:t>
            </a:r>
          </a:p>
        </p:txBody>
      </p:sp>
      <p:sp>
        <p:nvSpPr>
          <p:cNvPr id="8" name="TextBox 7"/>
          <p:cNvSpPr txBox="1"/>
          <p:nvPr/>
        </p:nvSpPr>
        <p:spPr>
          <a:xfrm>
            <a:off x="6720284"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אהל מועד מחוץ למחנה, ו״דבר ה׳ אל משה פנים אל פנים״.</a:t>
            </a:r>
          </a:p>
        </p:txBody>
      </p:sp>
      <p:sp>
        <p:nvSpPr>
          <p:cNvPr id="9" name="TextBox 8"/>
          <p:cNvSpPr txBox="1"/>
          <p:nvPr/>
        </p:nvSpPr>
        <p:spPr>
          <a:xfrm>
            <a:off x="4945062"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3</a:t>
            </a:r>
          </a:p>
        </p:txBody>
      </p:sp>
      <p:sp>
        <p:nvSpPr>
          <p:cNvPr id="10" name="TextBox 9"/>
          <p:cNvSpPr txBox="1"/>
          <p:nvPr/>
        </p:nvSpPr>
        <p:spPr>
          <a:xfrm>
            <a:off x="4189809"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משה מבקש ״הראני נא את כבדך״.</a:t>
            </a:r>
          </a:p>
        </p:txBody>
      </p:sp>
      <p:sp>
        <p:nvSpPr>
          <p:cNvPr id="11" name="TextBox 10"/>
          <p:cNvSpPr txBox="1"/>
          <p:nvPr/>
        </p:nvSpPr>
        <p:spPr>
          <a:xfrm>
            <a:off x="2414587"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4</a:t>
            </a:r>
          </a:p>
        </p:txBody>
      </p:sp>
      <p:sp>
        <p:nvSpPr>
          <p:cNvPr id="12" name="TextBox 11"/>
          <p:cNvSpPr txBox="1"/>
          <p:nvPr/>
        </p:nvSpPr>
        <p:spPr>
          <a:xfrm>
            <a:off x="1659334"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ה׳: ״וראית את אחרי ופני לא יראו״.</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1/4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שמות ל"ג, ד'</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111111"/>
                </a:solidFill>
                <a:latin typeface="Frank Ruhl Libre"/>
                <a:cs typeface="Frank Ruhl Libre"/>
                <a:ea typeface="Frank Ruhl Libre"/>
              </a:rPr>
              <a:t>וַיִּשְׁמַע הָעָם אֶת־הַדָּבָר הָרָע הַזֶּה וַיִּתְאַבָּלוּ </a:t>
            </a:r>
            <a:r>
              <a:rPr sz="4100" b="0" i="0" lang="he-IL">
                <a:solidFill>
                  <a:srgbClr val="FFFFFF"/>
                </a:solidFill>
                <a:latin typeface="Frank Ruhl Libre"/>
                <a:cs typeface="Frank Ruhl Libre"/>
                <a:ea typeface="Frank Ruhl Libre"/>
              </a:rPr>
              <a:t>וְלֹא־שָׁתוּ אִישׁ עֶדְיוֹ עָלָיו</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אחרי חטא העגל האל אומר למשה ללכת עם העם אל הארץ שנשבע לאבות, ושולח מלאך לפניהם.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2/4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שמות ל"ג, ט'</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111111"/>
                </a:solidFill>
                <a:latin typeface="Frank Ruhl Libre"/>
                <a:cs typeface="Frank Ruhl Libre"/>
                <a:ea typeface="Frank Ruhl Libre"/>
              </a:rPr>
              <a:t>וְהָיָה כְּבֹא מֹשֶׁה הָאֹהֱלָה </a:t>
            </a:r>
            <a:r>
              <a:rPr sz="4100" b="0" i="0" lang="he-IL">
                <a:solidFill>
                  <a:srgbClr val="FFFFFF"/>
                </a:solidFill>
                <a:latin typeface="Frank Ruhl Libre"/>
                <a:cs typeface="Frank Ruhl Libre"/>
                <a:ea typeface="Frank Ruhl Libre"/>
              </a:rPr>
              <a:t>יֵרֵד עַמּוּד הֶעָנָן וְעָמַד פֶּתַח הָאֹהֶל וְדִבֶּר</a:t>
            </a:r>
            <a:r>
              <a:rPr sz="4100" b="0" i="0" lang="he-IL">
                <a:solidFill>
                  <a:srgbClr val="111111"/>
                </a:solidFill>
                <a:latin typeface="Frank Ruhl Libre"/>
                <a:cs typeface="Frank Ruhl Libre"/>
                <a:ea typeface="Frank Ruhl Libre"/>
              </a:rPr>
              <a:t> עִם־מֹשֶׁה</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משה לוקח את האוהל ונוטה לו מחוץ למחנה, הרחק, וקורא לו ״אהל מועד״.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3/4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שמות ל"ג, י"ז</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111111"/>
                </a:solidFill>
                <a:latin typeface="Frank Ruhl Libre"/>
                <a:cs typeface="Frank Ruhl Libre"/>
                <a:ea typeface="Frank Ruhl Libre"/>
              </a:rPr>
              <a:t>וַיֹּאמֶר ה' אֶל־מֹשֶׁה </a:t>
            </a:r>
            <a:r>
              <a:rPr sz="4100" b="0" i="0" lang="he-IL">
                <a:solidFill>
                  <a:srgbClr val="FFFFFF"/>
                </a:solidFill>
                <a:latin typeface="Frank Ruhl Libre"/>
                <a:cs typeface="Frank Ruhl Libre"/>
                <a:ea typeface="Frank Ruhl Libre"/>
              </a:rPr>
              <a:t>גַּם אֶת־הַדָּבָר הַזֶּה אֲשֶׁר דִּבַּרְתָּ אֶעֱשֶׂה</a:t>
            </a:r>
            <a:r>
              <a:rPr sz="4100" b="0" i="0" lang="he-IL">
                <a:solidFill>
                  <a:srgbClr val="111111"/>
                </a:solidFill>
                <a:latin typeface="Frank Ruhl Libre"/>
                <a:cs typeface="Frank Ruhl Libre"/>
                <a:ea typeface="Frank Ruhl Libre"/>
              </a:rPr>
              <a:t> כִּי־מָצָאתָ חֵן בְּעֵינַי וָאֵדָעֲךָ בְּשֵׁם</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משה פונה לאל ומזכיר שה׳ לא הודיע לו מי ילך אתו.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4/4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שמות ל"ג, ג'</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111111"/>
                </a:solidFill>
                <a:latin typeface="Frank Ruhl Libre"/>
                <a:cs typeface="Frank Ruhl Libre"/>
                <a:ea typeface="Frank Ruhl Libre"/>
              </a:rPr>
              <a:t>אֶל־אֶרֶץ זָבַת חָלָב וּדְבָשׁ </a:t>
            </a:r>
            <a:r>
              <a:rPr sz="4100" b="0" i="0" lang="he-IL">
                <a:solidFill>
                  <a:srgbClr val="FFFFFF"/>
                </a:solidFill>
                <a:latin typeface="Frank Ruhl Libre"/>
                <a:cs typeface="Frank Ruhl Libre"/>
                <a:ea typeface="Frank Ruhl Libre"/>
              </a:rPr>
              <a:t>כִּי לֹא אֶעֱלֶה בְּקִרְבְּךָ כִּי עַם־קְשֵׁה</a:t>
            </a:r>
            <a:r>
              <a:rPr sz="4100" b="0" i="0" lang="he-IL">
                <a:solidFill>
                  <a:srgbClr val="111111"/>
                </a:solidFill>
                <a:latin typeface="Frank Ruhl Libre"/>
                <a:cs typeface="Frank Ruhl Libre"/>
                <a:ea typeface="Frank Ruhl Libre"/>
              </a:rPr>
              <a:t>־עֹרֶף אַתָּה פֶּן־אֲכֶלְךָ בַּדָּרֶךְ</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אחרי חטא העגל האל אומר למשה ללכת עם העם אל הארץ שנשבע לאבות, ושולח מלאך לפניהם.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מילים ומושגים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ביאורי מילים</a:t>
            </a:r>
          </a:p>
        </p:txBody>
      </p:sp>
      <p:sp>
        <p:nvSpPr>
          <p:cNvPr id="5" name="TextBox 4"/>
          <p:cNvSpPr txBox="1"/>
          <p:nvPr/>
        </p:nvSpPr>
        <p:spPr>
          <a:xfrm>
            <a:off x="84035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הדבר הרע</a:t>
            </a:r>
          </a:p>
        </p:txBody>
      </p:sp>
      <p:sp>
        <p:nvSpPr>
          <p:cNvPr id="6" name="TextBox 5"/>
          <p:cNvSpPr txBox="1"/>
          <p:nvPr/>
        </p:nvSpPr>
        <p:spPr>
          <a:xfrm>
            <a:off x="84035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שֶׁאֵין הַשְּׁכִינָה שׁוֹרָה וּמְהַלֶּכֶת עִמָּם.</a:t>
            </a:r>
          </a:p>
        </p:txBody>
      </p:sp>
      <p:sp>
        <p:nvSpPr>
          <p:cNvPr id="7" name="TextBox 6"/>
          <p:cNvSpPr txBox="1"/>
          <p:nvPr/>
        </p:nvSpPr>
        <p:spPr>
          <a:xfrm>
            <a:off x="50380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איש עדיו</a:t>
            </a:r>
          </a:p>
        </p:txBody>
      </p:sp>
      <p:sp>
        <p:nvSpPr>
          <p:cNvPr id="8" name="TextBox 7"/>
          <p:cNvSpPr txBox="1"/>
          <p:nvPr/>
        </p:nvSpPr>
        <p:spPr>
          <a:xfrm>
            <a:off x="50380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כְּתָרִים שֶׁנִּתְּנוּ לָהֶם בְּחוֹרֵב כְּשֶׁאָמְרוּ נַעֲשֶׂה וְנִשְׁמָע (שבת פ"ח).</a:t>
            </a:r>
          </a:p>
        </p:txBody>
      </p:sp>
      <p:sp>
        <p:nvSpPr>
          <p:cNvPr id="9" name="TextBox 8"/>
          <p:cNvSpPr txBox="1"/>
          <p:nvPr/>
        </p:nvSpPr>
        <p:spPr>
          <a:xfrm>
            <a:off x="1672589"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כי לא אעלה בקרבך</a:t>
            </a:r>
          </a:p>
        </p:txBody>
      </p:sp>
      <p:sp>
        <p:nvSpPr>
          <p:cNvPr id="10" name="TextBox 9"/>
          <p:cNvSpPr txBox="1"/>
          <p:nvPr/>
        </p:nvSpPr>
        <p:spPr>
          <a:xfrm>
            <a:off x="1672589"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לְכָךְ אֲנִי אוֹמֵר לְךָ וְשָׁלַחְתִּי לְפָנֶיךָ מַלְאָךְ.</a:t>
            </a:r>
          </a:p>
        </p:txBody>
      </p:sp>
      <p:sp>
        <p:nvSpPr>
          <p:cNvPr id="11" name="TextBox 10"/>
          <p:cNvSpPr txBox="1"/>
          <p:nvPr/>
        </p:nvSpPr>
        <p:spPr>
          <a:xfrm>
            <a:off x="8403590" y="429895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אכלך</a:t>
            </a:r>
          </a:p>
        </p:txBody>
      </p:sp>
      <p:sp>
        <p:nvSpPr>
          <p:cNvPr id="12" name="TextBox 11"/>
          <p:cNvSpPr txBox="1"/>
          <p:nvPr/>
        </p:nvSpPr>
        <p:spPr>
          <a:xfrm>
            <a:off x="8403590" y="476885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לְשׁוֹן כִּלָּיוֹן.</a:t>
            </a:r>
          </a:p>
        </p:txBody>
      </p:sp>
      <p:sp>
        <p:nvSpPr>
          <p:cNvPr id="13" name="TextBox 12"/>
          <p:cNvSpPr txBox="1"/>
          <p:nvPr/>
        </p:nvSpPr>
        <p:spPr>
          <a:xfrm>
            <a:off x="5038090" y="429895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מילה מנחה</a:t>
            </a:r>
          </a:p>
        </p:txBody>
      </p:sp>
      <p:sp>
        <p:nvSpPr>
          <p:cNvPr id="14" name="TextBox 13"/>
          <p:cNvSpPr txBox="1"/>
          <p:nvPr/>
        </p:nvSpPr>
        <p:spPr>
          <a:xfrm>
            <a:off x="5038090" y="476885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מילה/שורש החוזר/ת על עצמו/ ה במספר פסוקים או פרקים במספר חריג של פעמי או במספר סימלי של פעמי בקטע, או…</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רש"י</a:t>
            </a:r>
          </a:p>
        </p:txBody>
      </p:sp>
      <p:sp>
        <p:nvSpPr>
          <p:cNvPr id="5" name="TextBox 4"/>
          <p:cNvSpPr txBox="1"/>
          <p:nvPr/>
        </p:nvSpPr>
        <p:spPr>
          <a:xfrm>
            <a:off x="1833245" y="2381250"/>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רש"י על שמות ל"ג, ד'</a:t>
            </a:r>
          </a:p>
        </p:txBody>
      </p:sp>
      <p:sp>
        <p:nvSpPr>
          <p:cNvPr id="6" name="TextBox 5"/>
          <p:cNvSpPr txBox="1"/>
          <p:nvPr/>
        </p:nvSpPr>
        <p:spPr>
          <a:xfrm>
            <a:off x="1833245" y="2813050"/>
            <a:ext cx="9287510" cy="1219200"/>
          </a:xfrm>
          <a:prstGeom prst="rect">
            <a:avLst/>
          </a:prstGeom>
          <a:noFill/>
        </p:spPr>
        <p:txBody>
          <a:bodyPr wrap="square" lIns="0" rIns="0" tIns="0" bIns="0" anchor="t"/>
          <a:lstStyle/>
          <a:p>
            <a:pPr algn="r" rtl="1">
              <a:lnSpc>
                <a:spcPts val="4800"/>
              </a:lnSpc>
            </a:pPr>
            <a:r>
              <a:rPr sz="3000" b="1" i="0" lang="he-IL">
                <a:solidFill>
                  <a:srgbClr val="0047FF"/>
                </a:solidFill>
                <a:latin typeface="Noto Serif Hebrew"/>
                <a:cs typeface="Noto Serif Hebrew"/>
                <a:ea typeface="Noto Serif Hebrew"/>
              </a:rPr>
              <a:t>איש עדיו</a:t>
            </a:r>
            <a:r>
              <a:rPr sz="3000" b="0" i="0" lang="he-IL">
                <a:solidFill>
                  <a:srgbClr val="111111"/>
                </a:solidFill>
                <a:latin typeface="Noto Serif Hebrew"/>
                <a:cs typeface="Noto Serif Hebrew"/>
                <a:ea typeface="Noto Serif Hebrew"/>
              </a:rPr>
              <a:t>. כְּתָרִים שֶׁנִּתְּנוּ לָהֶם בְּחוֹרֵב כְּשֶׁאָמְרוּ נַעֲשֶׂה וְנִשְׁמָע (שבת פ"ח):</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מסביר רש"י על «איש עדיו»?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רמב"ן</a:t>
            </a:r>
          </a:p>
        </p:txBody>
      </p:sp>
      <p:sp>
        <p:nvSpPr>
          <p:cNvPr id="5" name="TextBox 4"/>
          <p:cNvSpPr txBox="1"/>
          <p:nvPr/>
        </p:nvSpPr>
        <p:spPr>
          <a:xfrm>
            <a:off x="1833245" y="2206922"/>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רמב"ן על שמות ל"ג, י"ז</a:t>
            </a:r>
          </a:p>
        </p:txBody>
      </p:sp>
      <p:sp>
        <p:nvSpPr>
          <p:cNvPr id="6" name="TextBox 5"/>
          <p:cNvSpPr txBox="1"/>
          <p:nvPr/>
        </p:nvSpPr>
        <p:spPr>
          <a:xfrm>
            <a:off x="1833245" y="2638722"/>
            <a:ext cx="9287510" cy="1567755"/>
          </a:xfrm>
          <a:prstGeom prst="rect">
            <a:avLst/>
          </a:prstGeom>
          <a:noFill/>
        </p:spPr>
        <p:txBody>
          <a:bodyPr wrap="square" lIns="0" rIns="0" tIns="0" bIns="0" anchor="t"/>
          <a:lstStyle/>
          <a:p>
            <a:pPr algn="r" rtl="1">
              <a:lnSpc>
                <a:spcPts val="4115"/>
              </a:lnSpc>
            </a:pPr>
            <a:r>
              <a:rPr sz="2550" b="1" i="0" lang="he-IL">
                <a:solidFill>
                  <a:srgbClr val="0047FF"/>
                </a:solidFill>
                <a:latin typeface="Noto Serif Hebrew"/>
                <a:cs typeface="Noto Serif Hebrew"/>
                <a:ea typeface="Noto Serif Hebrew"/>
              </a:rPr>
              <a:t>גַּם אֶת הַדָּבָר הַזֶּה אֲשֶׁר דִּבַּרְתָּ אֶעֱשֶׂה</a:t>
            </a:r>
            <a:r>
              <a:rPr sz="2550" b="0" i="0" lang="he-IL">
                <a:solidFill>
                  <a:srgbClr val="111111"/>
                </a:solidFill>
                <a:latin typeface="Noto Serif Hebrew"/>
                <a:cs typeface="Noto Serif Hebrew"/>
                <a:ea typeface="Noto Serif Hebrew"/>
              </a:rPr>
              <a:t> אוּלַי הָיָה הָרָצוֹן הַזֶּה בְּסוֹף אַרְבָּעִים יוֹם הַשְּׁנִיִּים עַל דַּעַת רַבּוֹתֵינוּ (בתנחומא כאן), כַּאֲשֶׁר נִתְרַצָּה לוֹ הקב"ה, וְאָמַר "פְּסָל לְךָ שְׁנֵי לֻחֹת אֲבָנִים כָּרִאשֹׁנִים" (שמות ל"ד:א'):</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1/3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1</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א׳–ו׳ («האבל»).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2/3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2</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ז׳–י״א («אהל מועד»).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3/3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3</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י״ב–כ״ג («הראני נא את כבדך»).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דיון בכיתה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מה דעתכם?</a:t>
            </a:r>
          </a:p>
        </p:txBody>
      </p:sp>
      <p:sp>
        <p:nvSpPr>
          <p:cNvPr id="5" name="TextBox 4"/>
          <p:cNvSpPr txBox="1"/>
          <p:nvPr/>
        </p:nvSpPr>
        <p:spPr>
          <a:xfrm>
            <a:off x="4925060" y="1879600"/>
            <a:ext cx="6278880" cy="1422400"/>
          </a:xfrm>
          <a:prstGeom prst="rect">
            <a:avLst/>
          </a:prstGeom>
          <a:noFill/>
        </p:spPr>
        <p:txBody>
          <a:bodyPr wrap="square" lIns="0" rIns="0" tIns="0" bIns="0" anchor="ctr"/>
          <a:lstStyle/>
          <a:p>
            <a:pPr algn="r" rtl="1">
              <a:lnSpc>
                <a:spcPts val="3105"/>
              </a:lnSpc>
            </a:pPr>
            <a:r>
              <a:rPr sz="2300" b="0" i="0" lang="he-IL">
                <a:solidFill>
                  <a:srgbClr val="111111"/>
                </a:solidFill>
                <a:latin typeface="IBM Plex Sans Hebrew"/>
                <a:cs typeface="IBM Plex Sans Hebrew"/>
                <a:ea typeface="IBM Plex Sans Hebrew"/>
              </a:rPr>
              <a:t>לדעתך, האם צירוף מנחה זה מבטא הרגשת קירבה או הרגשת ריחוק של העם כלפי ההתרחשות שמחוץ למחנה?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סיכום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מפת מושגים</a:t>
            </a:r>
          </a:p>
        </p:txBody>
      </p:sp>
      <p:sp>
        <p:nvSpPr>
          <p:cNvPr id="5" name="TextBox 4"/>
          <p:cNvSpPr txBox="1"/>
          <p:nvPr/>
        </p:nvSpPr>
        <p:spPr>
          <a:xfrm>
            <a:off x="5234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IBM Plex Sans Hebrew"/>
                <a:cs typeface="IBM Plex Sans Hebrew"/>
                <a:ea typeface="IBM Plex Sans Hebrew"/>
              </a:rPr>
              <a:t>משה והשכינה</a:t>
            </a:r>
          </a:p>
        </p:txBody>
      </p:sp>
      <p:sp>
        <p:nvSpPr>
          <p:cNvPr id="6" name="TextBox 5"/>
          <p:cNvSpPr txBox="1"/>
          <p:nvPr/>
        </p:nvSpPr>
        <p:spPr>
          <a:xfrm>
            <a:off x="799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האבל</a:t>
            </a:r>
          </a:p>
        </p:txBody>
      </p:sp>
      <p:sp>
        <p:nvSpPr>
          <p:cNvPr id="7" name="TextBox 6"/>
          <p:cNvSpPr txBox="1"/>
          <p:nvPr/>
        </p:nvSpPr>
        <p:spPr>
          <a:xfrm>
            <a:off x="164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אהל מועד</a:t>
            </a:r>
          </a:p>
        </p:txBody>
      </p:sp>
      <p:sp>
        <p:nvSpPr>
          <p:cNvPr id="8" name="TextBox 7"/>
          <p:cNvSpPr txBox="1"/>
          <p:nvPr/>
        </p:nvSpPr>
        <p:spPr>
          <a:xfrm>
            <a:off x="7991284" y="3479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הראני נא את כבדך</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תרגול לקראת הבגרות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בסגנון בגרות</a:t>
            </a:r>
          </a:p>
        </p:txBody>
      </p:sp>
      <p:sp>
        <p:nvSpPr>
          <p:cNvPr id="5" name="TextBox 4"/>
          <p:cNvSpPr txBox="1"/>
          <p:nvPr/>
        </p:nvSpPr>
        <p:spPr>
          <a:xfrm>
            <a:off x="1702435" y="1905000"/>
            <a:ext cx="9549130" cy="4191000"/>
          </a:xfrm>
          <a:prstGeom prst="rect">
            <a:avLst/>
          </a:prstGeom>
          <a:noFill/>
        </p:spPr>
        <p:txBody>
          <a:bodyPr wrap="square" lIns="0" rIns="0" tIns="0" bIns="0" anchor="t"/>
          <a:lstStyle/>
          <a:p>
            <a:pPr algn="r" rtl="1">
              <a:lnSpc>
                <a:spcPts val="3000"/>
              </a:lnSpc>
            </a:pPr>
            <a:r>
              <a:rPr sz="2000" b="0" i="0" lang="he-IL">
                <a:solidFill>
                  <a:srgbClr val="111111"/>
                </a:solidFill>
                <a:latin typeface="IBM Plex Sans Hebrew"/>
                <a:cs typeface="IBM Plex Sans Hebrew"/>
                <a:ea typeface="IBM Plex Sans Hebrew"/>
              </a:rPr>
              <a:t>(חורף תשפ"ו (שאלון 1261))</a:t>
            </a:r>
          </a:p>
          <a:p>
            <a:pPr algn="r" rtl="1">
              <a:lnSpc>
                <a:spcPts val="3000"/>
              </a:lnSpc>
            </a:pPr>
            <a:r>
              <a:rPr sz="2000" b="0" i="0" lang="he-IL">
                <a:solidFill>
                  <a:srgbClr val="111111"/>
                </a:solidFill>
                <a:latin typeface="IBM Plex Sans Hebrew"/>
                <a:cs typeface="IBM Plex Sans Hebrew"/>
                <a:ea typeface="IBM Plex Sans Hebrew"/>
              </a:rPr>
              <a:t>5. קראו שמות, פרק ל"ג, פסוקים א'–י"א.</a:t>
            </a:r>
          </a:p>
          <a:p>
            <a:pPr algn="r" rtl="1">
              <a:lnSpc>
                <a:spcPts val="3000"/>
              </a:lnSpc>
            </a:pPr>
            <a:r>
              <a:rPr sz="2000" b="0" i="0" lang="he-IL">
                <a:solidFill>
                  <a:srgbClr val="111111"/>
                </a:solidFill>
                <a:latin typeface="IBM Plex Sans Hebrew"/>
                <a:cs typeface="IBM Plex Sans Hebrew"/>
                <a:ea typeface="IBM Plex Sans Hebrew"/>
              </a:rPr>
              <a:t>א. קראו פסוקים א'–ג'.</a:t>
            </a:r>
          </a:p>
          <a:p>
            <a:pPr algn="r" rtl="1">
              <a:lnSpc>
                <a:spcPts val="3000"/>
              </a:lnSpc>
            </a:pPr>
            <a:r>
              <a:rPr sz="2000" b="0" i="0" lang="he-IL">
                <a:solidFill>
                  <a:srgbClr val="111111"/>
                </a:solidFill>
                <a:latin typeface="IBM Plex Sans Hebrew"/>
                <a:cs typeface="IBM Plex Sans Hebrew"/>
                <a:ea typeface="IBM Plex Sans Hebrew"/>
              </a:rPr>
              <a:t>לאחר חטא העגל ה' מדבר עם משה. בדבריו הוא מבטיח כי יעניק לעם הגנה, יכבד את מחויבותו לאבות ויהיה מרוחק מן העם.</a:t>
            </a:r>
          </a:p>
          <a:p>
            <a:pPr algn="r" rtl="1">
              <a:lnSpc>
                <a:spcPts val="3000"/>
              </a:lnSpc>
            </a:pPr>
            <a:r>
              <a:rPr sz="2000" b="0" i="0" lang="he-IL">
                <a:solidFill>
                  <a:srgbClr val="111111"/>
                </a:solidFill>
                <a:latin typeface="IBM Plex Sans Hebrew"/>
                <a:cs typeface="IBM Plex Sans Hebrew"/>
                <a:ea typeface="IBM Plex Sans Hebrew"/>
              </a:rPr>
              <a:t>הסבירו כיצד שתיים מן ההבטחות האלה באות לידי ביטוי בקטע. בססו את דבריכם על פסוקים שונים. (8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1</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א׳–ו׳ («האבל»).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אחרי חטא העגל האל אומר למשה ללכת עם העם אל הארץ שנשבע לאבות, ושולח מלאך לפניהם. ״כי לא אעלה בקרבך כי עם קשה עורף אתה פן אכלך בדרך״. האל לא רוצה להישאר בקרב העם.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2</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ז׳–י״א («אהל מועד»).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משה לוקח את האוהל ונוטה לו מחוץ למחנה, הרחק, וקורא לו ״אהל מועד״. כל מי שמבקש את ה׳ יוצא אל אוהל מועד מחוץ למחנה. כשמשה יוצא כל העם עומד ומביט אחריו.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3</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י״ב–כ״ג («הראני נא את כבדך»).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משה פונה לאל ומזכיר שה׳ לא הודיע לו מי ילך אתו. הוא מבקש: ״הודעני נא את דרכך ואדעך״. האל עונה ״פני ילכו והנחתי לך״ - הוא יהיה אתם.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מחוון – שאלת הבגרות</a:t>
            </a:r>
          </a:p>
        </p:txBody>
      </p:sp>
      <p:sp>
        <p:nvSpPr>
          <p:cNvPr id="5" name="TextBox 4"/>
          <p:cNvSpPr txBox="1"/>
          <p:nvPr/>
        </p:nvSpPr>
        <p:spPr>
          <a:xfrm>
            <a:off x="1637030" y="1841500"/>
            <a:ext cx="9679940" cy="43180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שאלה 5</a:t>
            </a:r>
          </a:p>
          <a:p>
            <a:pPr algn="r" rtl="1">
              <a:lnSpc>
                <a:spcPts val="2850"/>
              </a:lnSpc>
            </a:pPr>
            <a:r>
              <a:rPr sz="1900" b="0" i="0" lang="he-IL">
                <a:solidFill>
                  <a:srgbClr val="111111"/>
                </a:solidFill>
                <a:latin typeface="IBM Plex Sans Hebrew"/>
                <a:cs typeface="IBM Plex Sans Hebrew"/>
                <a:ea typeface="IBM Plex Sans Hebrew"/>
              </a:rPr>
              <a:t>סעיף א'</a:t>
            </a:r>
          </a:p>
          <a:p>
            <a:pPr algn="r" rtl="1">
              <a:lnSpc>
                <a:spcPts val="2850"/>
              </a:lnSpc>
            </a:pPr>
            <a:r>
              <a:rPr sz="1900" b="0" i="0" lang="he-IL">
                <a:solidFill>
                  <a:srgbClr val="111111"/>
                </a:solidFill>
                <a:latin typeface="IBM Plex Sans Hebrew"/>
                <a:cs typeface="IBM Plex Sans Hebrew"/>
                <a:ea typeface="IBM Plex Sans Hebrew"/>
              </a:rPr>
              <a:t>הבטחות ה' למשה לאחר חטא העגל (על התלמיד להסביר שתיים מההבטחות ולבסס על פסוקים שונים):</a:t>
            </a:r>
          </a:p>
          <a:p>
            <a:pPr algn="r" rtl="1">
              <a:lnSpc>
                <a:spcPts val="2850"/>
              </a:lnSpc>
            </a:pPr>
            <a:r>
              <a:rPr sz="1900" b="0" i="0" lang="he-IL">
                <a:solidFill>
                  <a:srgbClr val="111111"/>
                </a:solidFill>
                <a:latin typeface="IBM Plex Sans Hebrew"/>
                <a:cs typeface="IBM Plex Sans Hebrew"/>
                <a:ea typeface="IBM Plex Sans Hebrew"/>
              </a:rPr>
              <a:t>ה' יעניק לעם הגנה – "וְשָׁלַחְתִּי לְפָנֶיךָ מַלְאָךְ וְגֵרַשְׁתִּי אֶת הַכְּנַעֲנִי..." (פסוק ב') – ה' ישלח מלאך שילווה את העם בכיבושי הארץ ויגן עליהם מפני אויבם.</a:t>
            </a:r>
          </a:p>
          <a:p>
            <a:pPr algn="r" rtl="1">
              <a:lnSpc>
                <a:spcPts val="2850"/>
              </a:lnSpc>
            </a:pPr>
            <a:r>
              <a:rPr sz="1900" b="0" i="0" lang="he-IL">
                <a:solidFill>
                  <a:srgbClr val="111111"/>
                </a:solidFill>
                <a:latin typeface="IBM Plex Sans Hebrew"/>
                <a:cs typeface="IBM Plex Sans Hebrew"/>
                <a:ea typeface="IBM Plex Sans Hebrew"/>
              </a:rPr>
              <a:t>ה' יכבד את מחויבותו לאבות – "...לֵךְ עֲלֵה מִזֶּה אַתָּה וְהָעָם... אֶל הָאָרֶץ אֲשֶׁר נִשְׁבַּעְתִּי לְאַבְרָהָם לְיִצְחָק וּלְיַעֲקֹב לֵאמֹר לְזַרְעֲךָ אֶתְּנֶנָּה" (פסוק א') – ה' יקיים את ההבטחה שנתן לאבות על ירושת הארץ לצאצאיהם.</a:t>
            </a:r>
          </a:p>
          <a:p>
            <a:pPr algn="r" rtl="1">
              <a:lnSpc>
                <a:spcPts val="2850"/>
              </a:lnSpc>
            </a:pPr>
            <a:r>
              <a:rPr sz="1900" b="0" i="0" lang="he-IL">
                <a:solidFill>
                  <a:srgbClr val="111111"/>
                </a:solidFill>
                <a:latin typeface="IBM Plex Sans Hebrew"/>
                <a:cs typeface="IBM Plex Sans Hebrew"/>
                <a:ea typeface="IBM Plex Sans Hebrew"/>
              </a:rPr>
              <a:t>ה' יהיה מרוחק מן העם – "כִּי לֹא אֶעֱלֶה בְּקִרְבְּךָ כִּי עַם קְשֵׁה עֹרֶף אַתָּה פֶּן אֲכָלְךָ בַּדָּרֶךְ" (פסוק ג') – ה' מכריז שהוא עצמו לא ימשיך ללוות את העם במסעיו, הוא ירחק מן העם כדי שלא להשמידו בפעם הבאה שהעם יכעיס אותו.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משה והשכינה – שאלון 1261</dc:title>
  <dc:subject/>
  <dc:creator/>
  <cp:keywords/>
  <dc:description/>
  <cp:lastModifiedBy/>
  <cp:revision>1</cp:revision>
  <dcterms:created xsi:type="dcterms:W3CDTF">2013-01-27T09:14:16Z</dcterms:created>
  <dcterms:modified xsi:type="dcterms:W3CDTF">2013-01-27T09:15:58Z</dcterms:modified>
  <cp:category/>
</cp:coreProperties>
</file>