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14557" y="1270000"/>
            <a:ext cx="1315442" cy="444500"/>
          </a:xfrm>
          <a:prstGeom prst="rect">
            <a:avLst/>
          </a:prstGeom>
          <a:noFill/>
        </p:spPr>
        <p:txBody>
          <a:bodyPr wrap="square" lIns="0" rIns="0" tIns="0" bIns="0" anchor="t"/>
          <a:lstStyle/>
          <a:p>
            <a:pPr algn="r" rtl="1">
              <a:lnSpc>
                <a:spcPts val="3500"/>
              </a:lnSpc>
            </a:pPr>
            <a:r>
              <a:rPr sz="2400" b="0" i="0" lang="he-IL">
                <a:solidFill>
                  <a:srgbClr val="FFD23F"/>
                </a:solidFill>
                <a:latin typeface="Secular One"/>
                <a:cs typeface="Secular One"/>
                <a:ea typeface="Secular One"/>
              </a:rPr>
              <a:t>שמות ל״ד</a:t>
            </a:r>
          </a:p>
        </p:txBody>
      </p:sp>
      <p:sp>
        <p:nvSpPr>
          <p:cNvPr id="4" name="TextBox 3"/>
          <p:cNvSpPr txBox="1"/>
          <p:nvPr/>
        </p:nvSpPr>
        <p:spPr>
          <a:xfrm>
            <a:off x="5885180" y="1714500"/>
            <a:ext cx="5755640" cy="2794000"/>
          </a:xfrm>
          <a:prstGeom prst="rect">
            <a:avLst/>
          </a:prstGeom>
          <a:noFill/>
        </p:spPr>
        <p:txBody>
          <a:bodyPr wrap="square" lIns="0" rIns="0" tIns="0" bIns="0" anchor="ctr"/>
          <a:lstStyle/>
          <a:p>
            <a:pPr algn="r" rtl="1">
              <a:lnSpc>
                <a:spcPts val="7559"/>
              </a:lnSpc>
            </a:pPr>
            <a:r>
              <a:rPr sz="7000" b="0" i="0" lang="he-IL">
                <a:solidFill>
                  <a:srgbClr val="FFFFFF"/>
                </a:solidFill>
                <a:latin typeface="Suez One"/>
                <a:cs typeface="Suez One"/>
                <a:ea typeface="Suez One"/>
              </a:rPr>
              <a:t>לוחות שניות ויג מידות</a:t>
            </a:r>
          </a:p>
        </p:txBody>
      </p:sp>
      <p:sp>
        <p:nvSpPr>
          <p:cNvPr id="5" name="TextBox 4"/>
          <p:cNvSpPr txBox="1"/>
          <p:nvPr/>
        </p:nvSpPr>
        <p:spPr>
          <a:xfrm>
            <a:off x="9309267" y="4533900"/>
            <a:ext cx="2100522" cy="406400"/>
          </a:xfrm>
          <a:prstGeom prst="rect">
            <a:avLst/>
          </a:prstGeom>
          <a:noFill/>
        </p:spPr>
        <p:txBody>
          <a:bodyPr wrap="square" lIns="0" rIns="0" tIns="0" bIns="0" anchor="t"/>
          <a:lstStyle/>
          <a:p>
            <a:pPr algn="r" rtl="1">
              <a:lnSpc>
                <a:spcPts val="3200"/>
              </a:lnSpc>
            </a:pPr>
            <a:r>
              <a:rPr sz="2100" b="0" i="0" lang="he-IL">
                <a:solidFill>
                  <a:srgbClr val="111111"/>
                </a:solidFill>
                <a:latin typeface="Rubik"/>
                <a:cs typeface="Rubik"/>
                <a:ea typeface="Rubik"/>
              </a:rPr>
              <a:t>שאלון 1261 · שמות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655234" y="305799"/>
            <a:ext cx="651600" cy="3282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פתיחה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מטרות השיעור</a:t>
            </a:r>
          </a:p>
        </p:txBody>
      </p:sp>
      <p:sp>
        <p:nvSpPr>
          <p:cNvPr id="5" name="TextBox 4"/>
          <p:cNvSpPr txBox="1"/>
          <p:nvPr/>
        </p:nvSpPr>
        <p:spPr>
          <a:xfrm>
            <a:off x="10515600" y="18732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1</a:t>
            </a:r>
          </a:p>
        </p:txBody>
      </p:sp>
      <p:sp>
        <p:nvSpPr>
          <p:cNvPr id="6" name="TextBox 5"/>
          <p:cNvSpPr txBox="1"/>
          <p:nvPr/>
        </p:nvSpPr>
        <p:spPr>
          <a:xfrm>
            <a:off x="4840859" y="17462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נכיר את הסיפור «לוחות שניות ויג מידות» (שמות ל״ד) ואת הדמויות בו</a:t>
            </a:r>
          </a:p>
        </p:txBody>
      </p:sp>
      <p:sp>
        <p:nvSpPr>
          <p:cNvPr id="7" name="TextBox 6"/>
          <p:cNvSpPr txBox="1"/>
          <p:nvPr/>
        </p:nvSpPr>
        <p:spPr>
          <a:xfrm>
            <a:off x="10515600" y="30416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2</a:t>
            </a:r>
          </a:p>
        </p:txBody>
      </p:sp>
      <p:sp>
        <p:nvSpPr>
          <p:cNvPr id="8" name="TextBox 7"/>
          <p:cNvSpPr txBox="1"/>
          <p:nvPr/>
        </p:nvSpPr>
        <p:spPr>
          <a:xfrm>
            <a:off x="4840859" y="29146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נבחן כיצד הסיפור מבטא את התמה «שמות»</a:t>
            </a:r>
          </a:p>
        </p:txBody>
      </p:sp>
      <p:sp>
        <p:nvSpPr>
          <p:cNvPr id="9" name="TextBox 8"/>
          <p:cNvSpPr txBox="1"/>
          <p:nvPr/>
        </p:nvSpPr>
        <p:spPr>
          <a:xfrm>
            <a:off x="10515600" y="42100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3</a:t>
            </a:r>
          </a:p>
        </p:txBody>
      </p:sp>
      <p:sp>
        <p:nvSpPr>
          <p:cNvPr id="10" name="TextBox 9"/>
          <p:cNvSpPr txBox="1"/>
          <p:nvPr/>
        </p:nvSpPr>
        <p:spPr>
          <a:xfrm>
            <a:off x="4840859" y="40830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נקרא פסוקי מפתח ונעמיק בפירוש רש"י ורמב"ן</a:t>
            </a:r>
          </a:p>
        </p:txBody>
      </p:sp>
      <p:sp>
        <p:nvSpPr>
          <p:cNvPr id="11" name="TextBox 10"/>
          <p:cNvSpPr txBox="1"/>
          <p:nvPr/>
        </p:nvSpPr>
        <p:spPr>
          <a:xfrm>
            <a:off x="10515600" y="53784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4</a:t>
            </a:r>
          </a:p>
        </p:txBody>
      </p:sp>
      <p:sp>
        <p:nvSpPr>
          <p:cNvPr id="12" name="TextBox 11"/>
          <p:cNvSpPr txBox="1"/>
          <p:nvPr/>
        </p:nvSpPr>
        <p:spPr>
          <a:xfrm>
            <a:off x="4840859" y="52514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הדמויות בסיפור</a:t>
            </a:r>
          </a:p>
        </p:txBody>
      </p:sp>
      <p:sp>
        <p:nvSpPr>
          <p:cNvPr id="5" name="TextBox 4"/>
          <p:cNvSpPr txBox="1"/>
          <p:nvPr/>
        </p:nvSpPr>
        <p:spPr>
          <a:xfrm>
            <a:off x="8240895" y="1917180"/>
            <a:ext cx="2923719" cy="522095"/>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משה</a:t>
            </a:r>
          </a:p>
        </p:txBody>
      </p:sp>
      <p:sp>
        <p:nvSpPr>
          <p:cNvPr id="6" name="TextBox 5"/>
          <p:cNvSpPr txBox="1"/>
          <p:nvPr/>
        </p:nvSpPr>
        <p:spPr>
          <a:xfrm>
            <a:off x="8248050" y="2475924"/>
            <a:ext cx="2968100" cy="360789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משה מבקש סליחה, וה׳ כורת ברית ומצווה על מצוות החג והשבת.</a:t>
            </a:r>
          </a:p>
        </p:txBody>
      </p:sp>
      <p:sp>
        <p:nvSpPr>
          <p:cNvPr id="7" name="TextBox 6"/>
          <p:cNvSpPr txBox="1"/>
          <p:nvPr/>
        </p:nvSpPr>
        <p:spPr>
          <a:xfrm>
            <a:off x="4659585" y="1917180"/>
            <a:ext cx="2923719" cy="522095"/>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עזרא</a:t>
            </a:r>
          </a:p>
        </p:txBody>
      </p:sp>
      <p:sp>
        <p:nvSpPr>
          <p:cNvPr id="8" name="TextBox 7"/>
          <p:cNvSpPr txBox="1"/>
          <p:nvPr/>
        </p:nvSpPr>
        <p:spPr>
          <a:xfrm>
            <a:off x="4608048" y="2475924"/>
            <a:ext cx="2968100" cy="360789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אלה ״י״ג מידות הרחמים (לפי חלוקת הרמבן, אבן עזרא ורבנו תם).</a:t>
            </a:r>
          </a:p>
        </p:txBody>
      </p:sp>
      <p:sp>
        <p:nvSpPr>
          <p:cNvPr id="9" name="TextBox 8"/>
          <p:cNvSpPr txBox="1"/>
          <p:nvPr/>
        </p:nvSpPr>
        <p:spPr>
          <a:xfrm>
            <a:off x="976495" y="1917180"/>
            <a:ext cx="2923719" cy="522095"/>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אהרן</a:t>
            </a:r>
          </a:p>
        </p:txBody>
      </p:sp>
      <p:sp>
        <p:nvSpPr>
          <p:cNvPr id="10" name="TextBox 9"/>
          <p:cNvSpPr txBox="1"/>
          <p:nvPr/>
        </p:nvSpPr>
        <p:spPr>
          <a:xfrm>
            <a:off x="983650" y="2475924"/>
            <a:ext cx="2968100" cy="360789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אהרן וכל ישראל רואים ויראים לגשת אליו.</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רצף האירועים</a:t>
            </a:r>
          </a:p>
        </p:txBody>
      </p:sp>
      <p:sp>
        <p:nvSpPr>
          <p:cNvPr id="5" name="TextBox 4"/>
          <p:cNvSpPr txBox="1"/>
          <p:nvPr/>
        </p:nvSpPr>
        <p:spPr>
          <a:xfrm>
            <a:off x="993616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משה פוסל לוחות שניות ועולה להר.</a:t>
            </a:r>
          </a:p>
        </p:txBody>
      </p:sp>
      <p:sp>
        <p:nvSpPr>
          <p:cNvPr id="7" name="TextBox 6"/>
          <p:cNvSpPr txBox="1"/>
          <p:nvPr/>
        </p:nvSpPr>
        <p:spPr>
          <a:xfrm>
            <a:off x="7215187"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 עובר ומכריז יג מידות: ״ה׳ ה׳ אל רחום וחנון״.</a:t>
            </a:r>
          </a:p>
        </p:txBody>
      </p:sp>
      <p:sp>
        <p:nvSpPr>
          <p:cNvPr id="9" name="TextBox 8"/>
          <p:cNvSpPr txBox="1"/>
          <p:nvPr/>
        </p:nvSpPr>
        <p:spPr>
          <a:xfrm>
            <a:off x="449421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משה מבקש סליחה, וה׳ כורת ברית ומצווה על מצוות החג והשבת.</a:t>
            </a:r>
          </a:p>
        </p:txBody>
      </p:sp>
      <p:sp>
        <p:nvSpPr>
          <p:cNvPr id="11" name="TextBox 10"/>
          <p:cNvSpPr txBox="1"/>
          <p:nvPr/>
        </p:nvSpPr>
        <p:spPr>
          <a:xfrm>
            <a:off x="1773237"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4</a:t>
            </a:r>
          </a:p>
        </p:txBody>
      </p:sp>
      <p:sp>
        <p:nvSpPr>
          <p:cNvPr id="12" name="TextBox 11"/>
          <p:cNvSpPr txBox="1"/>
          <p:nvPr/>
        </p:nvSpPr>
        <p:spPr>
          <a:xfrm>
            <a:off x="92717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משה יורד, ״קרן עור פניו״ ומכסה פניו במסווה.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13824" y="288286"/>
            <a:ext cx="1996455" cy="3632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1/4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שמות ל"ד, ה'</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וַיֵּרֶד ה' </a:t>
            </a:r>
            <a:r>
              <a:rPr sz="4100" b="1" i="0" lang="he-IL">
                <a:solidFill>
                  <a:srgbClr val="111111"/>
                </a:solidFill>
                <a:latin typeface="Frank Ruhl Libre"/>
                <a:cs typeface="Frank Ruhl Libre"/>
                <a:ea typeface="Frank Ruhl Libre"/>
              </a:rPr>
              <a:t>בֶּעָנָן וַיִּתְיַצֵּב עִמּוֹ שָׁם וַיִּקְרָא בְשֵׁם</a:t>
            </a:r>
            <a:r>
              <a:rPr sz="4100" b="0" i="0" lang="he-IL">
                <a:solidFill>
                  <a:srgbClr val="111111"/>
                </a:solidFill>
                <a:latin typeface="Frank Ruhl Libre"/>
                <a:cs typeface="Frank Ruhl Libre"/>
                <a:ea typeface="Frank Ruhl Libre"/>
              </a:rPr>
              <a:t> ה'</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האל מצווה על משה לפסול שני לוחות אבן כראשונים, ולעלות בבוקר לראש הר סיני, לבדו.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96505" y="288063"/>
            <a:ext cx="2014028" cy="36367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2/4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שמות ל"ד, י"ד</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כִּי לֹא תִשְׁתַּחֲוֶה לְאֵל</a:t>
            </a:r>
            <a:r>
              <a:rPr sz="4100" b="0" i="0" lang="he-IL">
                <a:solidFill>
                  <a:srgbClr val="111111"/>
                </a:solidFill>
                <a:latin typeface="Frank Ruhl Libre"/>
                <a:cs typeface="Frank Ruhl Libre"/>
                <a:ea typeface="Frank Ruhl Libre"/>
              </a:rPr>
              <a:t> אַחֵר כִּי ה' קַנָּא שְׁמוֹ אֵל קַנָּא הוּא</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האל כורת ברית: ״הנה אנכי כרת ברית נגד כל עמך אעשה נפלאות אשר לא נבראו בכל הארץ ובכל הגויים״.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03352" y="288152"/>
            <a:ext cx="2007080" cy="36349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3/4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שמות ל"ד, כ"ז</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וַיֹּאמֶר ה' אֶל־מֹשֶׁה כְּתָב־לְךָ אֶת־הַדְּבָרִים הָאֵלֶּה כִּי עַל־פִּי </a:t>
            </a:r>
            <a:r>
              <a:rPr sz="4100" b="1" i="0" lang="he-IL">
                <a:solidFill>
                  <a:srgbClr val="111111"/>
                </a:solidFill>
                <a:latin typeface="Frank Ruhl Libre"/>
                <a:cs typeface="Frank Ruhl Libre"/>
                <a:ea typeface="Frank Ruhl Libre"/>
              </a:rPr>
              <a:t>הַדְּבָרִים הָאֵלֶּה כָּרַתִּי אִתְּךָ בְּרִית וְאֶת־יִשְׂרָאֵל</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האל מצווה על משה לכתוב את הדברים ״כי על פי הדברים האלה כרתי אתך ברית ואת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84020" y="287904"/>
            <a:ext cx="2026695" cy="36399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4/4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שמות ל"ד, ד'</a:t>
            </a:r>
          </a:p>
        </p:txBody>
      </p:sp>
      <p:sp>
        <p:nvSpPr>
          <p:cNvPr id="5" name="TextBox 4"/>
          <p:cNvSpPr txBox="1"/>
          <p:nvPr/>
        </p:nvSpPr>
        <p:spPr>
          <a:xfrm>
            <a:off x="1099058" y="2125662"/>
            <a:ext cx="9993884" cy="273367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וַיִּפְסֹל שְׁנֵי־לֻחֹת אֲבָנִים</a:t>
            </a:r>
            <a:r>
              <a:rPr sz="4100" b="0" i="0" lang="he-IL">
                <a:solidFill>
                  <a:srgbClr val="111111"/>
                </a:solidFill>
                <a:latin typeface="Frank Ruhl Libre"/>
                <a:cs typeface="Frank Ruhl Libre"/>
                <a:ea typeface="Frank Ruhl Libre"/>
              </a:rPr>
              <a:t> כָּרִאשֹׁנִים וַיַּשְׁכֵּם מֹשֶׁה בַבֹּקֶר וַיַּעַל אֶל־הַר סִינַי כַּאֲשֶׁר צִוָּה ה' אֹתוֹ וַיִּקַּח בְּיָדוֹ שְׁנֵי לֻחֹת אֲבָנִים</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האל מצווה על משה לפסול שני לוחות אבן כראשונים, ולעלות בבוקר לראש הר סיני, לבדו.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959930" y="296695"/>
            <a:ext cx="1346786" cy="346409"/>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מילים ומושגים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ביאורי מילים</a:t>
            </a:r>
          </a:p>
        </p:txBody>
      </p:sp>
      <p:sp>
        <p:nvSpPr>
          <p:cNvPr id="5" name="TextBox 4"/>
          <p:cNvSpPr txBox="1"/>
          <p:nvPr/>
        </p:nvSpPr>
        <p:spPr>
          <a:xfrm>
            <a:off x="8166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ויקרא בשם ה'</a:t>
            </a:r>
          </a:p>
        </p:txBody>
      </p:sp>
      <p:sp>
        <p:nvSpPr>
          <p:cNvPr id="6" name="TextBox 5"/>
          <p:cNvSpPr txBox="1"/>
          <p:nvPr/>
        </p:nvSpPr>
        <p:spPr>
          <a:xfrm>
            <a:off x="8172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מְתַּרְגְּמִינַן וּקְרָא בִשְׁמָא דַה'.</a:t>
            </a:r>
          </a:p>
        </p:txBody>
      </p:sp>
      <p:sp>
        <p:nvSpPr>
          <p:cNvPr id="7" name="TextBox 6"/>
          <p:cNvSpPr txBox="1"/>
          <p:nvPr/>
        </p:nvSpPr>
        <p:spPr>
          <a:xfrm>
            <a:off x="4565918"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את הדברים האלה</a:t>
            </a:r>
          </a:p>
        </p:txBody>
      </p:sp>
      <p:sp>
        <p:nvSpPr>
          <p:cNvPr id="8" name="TextBox 7"/>
          <p:cNvSpPr txBox="1"/>
          <p:nvPr/>
        </p:nvSpPr>
        <p:spPr>
          <a:xfrm>
            <a:off x="4546308"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וְלֹא אַתָּה רַשַּׁאי לִכְתֹּב תּוֹרָה שֶׁבְּעַל פֶּה (גיטין ס').</a:t>
            </a:r>
          </a:p>
        </p:txBody>
      </p:sp>
      <p:sp>
        <p:nvSpPr>
          <p:cNvPr id="9" name="TextBox 8"/>
          <p:cNvSpPr txBox="1"/>
          <p:nvPr/>
        </p:nvSpPr>
        <p:spPr>
          <a:xfrm>
            <a:off x="927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ומשה עלה</a:t>
            </a:r>
          </a:p>
        </p:txBody>
      </p:sp>
      <p:sp>
        <p:nvSpPr>
          <p:cNvPr id="10" name="TextBox 9"/>
          <p:cNvSpPr txBox="1"/>
          <p:nvPr/>
        </p:nvSpPr>
        <p:spPr>
          <a:xfrm>
            <a:off x="933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בַּיּוֹם הַשֵּׁנִי; וְכָל עֲלִיּוֹתָיו בְּהַשְׁכָּמָה הָיוּ, שֶׁנֶּאֱמַר "וַיַּשְׁכֵּם מֹשֶׁה בַבֹּקֶר" (שמות ל"ד).</a:t>
            </a:r>
          </a:p>
        </p:txBody>
      </p:sp>
      <p:sp>
        <p:nvSpPr>
          <p:cNvPr id="11" name="TextBox 10"/>
          <p:cNvSpPr txBox="1"/>
          <p:nvPr/>
        </p:nvSpPr>
        <p:spPr>
          <a:xfrm>
            <a:off x="8185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מילה מנחה</a:t>
            </a:r>
          </a:p>
        </p:txBody>
      </p:sp>
      <p:sp>
        <p:nvSpPr>
          <p:cNvPr id="12" name="TextBox 11"/>
          <p:cNvSpPr txBox="1"/>
          <p:nvPr/>
        </p:nvSpPr>
        <p:spPr>
          <a:xfrm>
            <a:off x="8165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3" name="TextBox 12"/>
          <p:cNvSpPr txBox="1"/>
          <p:nvPr/>
        </p:nvSpPr>
        <p:spPr>
          <a:xfrm>
            <a:off x="4546501"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קורבנות</a:t>
            </a:r>
          </a:p>
        </p:txBody>
      </p:sp>
      <p:sp>
        <p:nvSpPr>
          <p:cNvPr id="14" name="TextBox 13"/>
          <p:cNvSpPr txBox="1"/>
          <p:nvPr/>
        </p:nvSpPr>
        <p:spPr>
          <a:xfrm>
            <a:off x="4552869"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מתנה מן החי או מן הצומח שמביא אדם למקדש לכבוד האל.</a:t>
            </a:r>
          </a:p>
        </p:txBody>
      </p:sp>
      <p:sp>
        <p:nvSpPr>
          <p:cNvPr id="15" name="TextBox 14"/>
          <p:cNvSpPr txBox="1"/>
          <p:nvPr/>
        </p:nvSpPr>
        <p:spPr>
          <a:xfrm>
            <a:off x="946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ברית</a:t>
            </a:r>
          </a:p>
        </p:txBody>
      </p:sp>
      <p:sp>
        <p:nvSpPr>
          <p:cNvPr id="16" name="TextBox 15"/>
          <p:cNvSpPr txBox="1"/>
          <p:nvPr/>
        </p:nvSpPr>
        <p:spPr>
          <a:xfrm>
            <a:off x="926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הסכם בין שני צדדים שווים במעמדם או שאינם שווים, המתחייבים זה לזה או שרק צד אחד מתחייב.</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רש"י</a:t>
            </a:r>
          </a:p>
        </p:txBody>
      </p:sp>
      <p:sp>
        <p:nvSpPr>
          <p:cNvPr id="5" name="TextBox 4"/>
          <p:cNvSpPr txBox="1"/>
          <p:nvPr/>
        </p:nvSpPr>
        <p:spPr>
          <a:xfrm>
            <a:off x="1099058" y="26860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רש"י על שמות ל"ד, ה'</a:t>
            </a:r>
          </a:p>
        </p:txBody>
      </p:sp>
      <p:sp>
        <p:nvSpPr>
          <p:cNvPr id="6" name="TextBox 5"/>
          <p:cNvSpPr txBox="1"/>
          <p:nvPr/>
        </p:nvSpPr>
        <p:spPr>
          <a:xfrm>
            <a:off x="1099058" y="3117850"/>
            <a:ext cx="9993884" cy="6096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ויקרא בשם ה'</a:t>
            </a:r>
            <a:r>
              <a:rPr sz="3000" b="0" i="0" lang="he-IL">
                <a:solidFill>
                  <a:srgbClr val="111111"/>
                </a:solidFill>
                <a:latin typeface="Noto Serif Hebrew"/>
                <a:cs typeface="Noto Serif Hebrew"/>
                <a:ea typeface="Noto Serif Hebrew"/>
              </a:rPr>
              <a:t>. מְתַּרְגְּמִינַן וּקְרָא בִשְׁמָא דַה':</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«ויקרא בשם 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רמב"ן</a:t>
            </a:r>
          </a:p>
        </p:txBody>
      </p:sp>
      <p:sp>
        <p:nvSpPr>
          <p:cNvPr id="5" name="TextBox 4"/>
          <p:cNvSpPr txBox="1"/>
          <p:nvPr/>
        </p:nvSpPr>
        <p:spPr>
          <a:xfrm>
            <a:off x="1099058" y="2206922"/>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רמב"ן על שמות ל"ד, כ"ז</a:t>
            </a:r>
          </a:p>
        </p:txBody>
      </p:sp>
      <p:sp>
        <p:nvSpPr>
          <p:cNvPr id="6" name="TextBox 5"/>
          <p:cNvSpPr txBox="1"/>
          <p:nvPr/>
        </p:nvSpPr>
        <p:spPr>
          <a:xfrm>
            <a:off x="1099058" y="2638722"/>
            <a:ext cx="9993884" cy="1567755"/>
          </a:xfrm>
          <a:prstGeom prst="rect">
            <a:avLst/>
          </a:prstGeom>
          <a:noFill/>
        </p:spPr>
        <p:txBody>
          <a:bodyPr wrap="square" lIns="0" rIns="0" tIns="0" bIns="0" anchor="t"/>
          <a:lstStyle/>
          <a:p>
            <a:pPr algn="r" rtl="1">
              <a:lnSpc>
                <a:spcPts val="4115"/>
              </a:lnSpc>
            </a:pPr>
            <a:r>
              <a:rPr sz="2550" b="1" i="0" lang="he-IL">
                <a:solidFill>
                  <a:srgbClr val="111111"/>
                </a:solidFill>
                <a:latin typeface="Noto Serif Hebrew"/>
                <a:cs typeface="Noto Serif Hebrew"/>
                <a:ea typeface="Noto Serif Hebrew"/>
              </a:rPr>
              <a:t>כְּתָב לְךָ אֶת הַדְּבָרִים הָאֵלֶּה</a:t>
            </a:r>
            <a:r>
              <a:rPr sz="2550" b="0" i="0" lang="he-IL">
                <a:solidFill>
                  <a:srgbClr val="111111"/>
                </a:solidFill>
                <a:latin typeface="Noto Serif Hebrew"/>
                <a:cs typeface="Noto Serif Hebrew"/>
                <a:ea typeface="Noto Serif Hebrew"/>
              </a:rPr>
              <a:t> צִוָּה שֶׁיִּכְתֹּב סֵפֶר בְּרִית וְיִקְרָא אוֹתוֹ בְּאָזְנֵי הָעָם, וִיקַבְּלוּהוּ עֲלֵיהֶם בְּנַעֲשֶׂה וְנִשְׁמָע כַּאֲשֶׁר עָשׂוּ בָּרִאשׁוֹנָה (שמו"ר מז ב), כִּי כָל הַמַּעֲשֶׂה אֲשֶׁר הָיָה בַּלּוּחוֹת הָרִאשׁוֹנוֹת יִרְצֶה לִשְׁנוֹתוֹ עִמָּהֶם בַּלּוּחוֹת הַשְּׁנִיּוֹת.</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83577" y="282736"/>
            <a:ext cx="2432987" cy="3743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1/3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א׳–ט׳ («לוחות שניות והמידות»).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66259" y="282512"/>
            <a:ext cx="2450558" cy="37477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2/3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י׳–כ״ו («הברית והמצוות»).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73006" y="282599"/>
            <a:ext cx="2443713" cy="3746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3/3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כ״ז–ל״ה («פני משה»).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305945" y="301228"/>
            <a:ext cx="1000830" cy="3373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דיון בכיתה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מה דעתכם?</a:t>
            </a:r>
          </a:p>
        </p:txBody>
      </p:sp>
      <p:sp>
        <p:nvSpPr>
          <p:cNvPr id="5" name="TextBox 4"/>
          <p:cNvSpPr txBox="1"/>
          <p:nvPr/>
        </p:nvSpPr>
        <p:spPr>
          <a:xfrm>
            <a:off x="4957762" y="18732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לדעתך, האם העם הרגיש מחויב יותר למלא את הנאמר בלוחות הראשונים או בלוחות השניים?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729536" y="306771"/>
            <a:ext cx="577312" cy="326256"/>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סיכום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מפת מושגים</a:t>
            </a:r>
          </a:p>
        </p:txBody>
      </p:sp>
      <p:sp>
        <p:nvSpPr>
          <p:cNvPr id="5" name="TextBox 4"/>
          <p:cNvSpPr txBox="1"/>
          <p:nvPr/>
        </p:nvSpPr>
        <p:spPr>
          <a:xfrm>
            <a:off x="4892548" y="3562350"/>
            <a:ext cx="2406904" cy="876300"/>
          </a:xfrm>
          <a:prstGeom prst="rect">
            <a:avLst/>
          </a:prstGeom>
          <a:noFill/>
        </p:spPr>
        <p:txBody>
          <a:bodyPr wrap="square" lIns="0" rIns="0" tIns="0" bIns="0" anchor="ctr"/>
          <a:lstStyle/>
          <a:p>
            <a:pPr algn="ctr" rtl="1">
              <a:lnSpc>
                <a:spcPts val="3105"/>
              </a:lnSpc>
            </a:pPr>
            <a:r>
              <a:rPr sz="2700" b="0" i="0" lang="he-IL">
                <a:solidFill>
                  <a:srgbClr val="FFFFFF"/>
                </a:solidFill>
                <a:latin typeface="Suez One"/>
                <a:cs typeface="Suez One"/>
                <a:ea typeface="Suez One"/>
              </a:rPr>
              <a:t>לוחות שניות ויג מידות</a:t>
            </a:r>
          </a:p>
        </p:txBody>
      </p:sp>
      <p:sp>
        <p:nvSpPr>
          <p:cNvPr id="6" name="TextBox 5"/>
          <p:cNvSpPr txBox="1"/>
          <p:nvPr/>
        </p:nvSpPr>
        <p:spPr>
          <a:xfrm>
            <a:off x="8023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לוחות שניות והמידות</a:t>
            </a:r>
          </a:p>
        </p:txBody>
      </p:sp>
      <p:sp>
        <p:nvSpPr>
          <p:cNvPr id="7" name="TextBox 6"/>
          <p:cNvSpPr txBox="1"/>
          <p:nvPr/>
        </p:nvSpPr>
        <p:spPr>
          <a:xfrm>
            <a:off x="911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הברית והמצוות</a:t>
            </a:r>
          </a:p>
        </p:txBody>
      </p:sp>
      <p:sp>
        <p:nvSpPr>
          <p:cNvPr id="8" name="TextBox 7"/>
          <p:cNvSpPr txBox="1"/>
          <p:nvPr/>
        </p:nvSpPr>
        <p:spPr>
          <a:xfrm>
            <a:off x="8023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פני משה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99712" y="289396"/>
            <a:ext cx="1909313" cy="36100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תרגול לקראת הבגרות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בסגנון בגרות</a:t>
            </a:r>
          </a:p>
        </p:txBody>
      </p:sp>
      <p:sp>
        <p:nvSpPr>
          <p:cNvPr id="5" name="TextBox 4"/>
          <p:cNvSpPr txBox="1"/>
          <p:nvPr/>
        </p:nvSpPr>
        <p:spPr>
          <a:xfrm>
            <a:off x="961707" y="1936750"/>
            <a:ext cx="10268585" cy="41275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(חורף תשפ"ד (שאלון 1261))</a:t>
            </a:r>
          </a:p>
          <a:p>
            <a:pPr algn="r" rtl="1">
              <a:lnSpc>
                <a:spcPts val="3000"/>
              </a:lnSpc>
            </a:pPr>
            <a:r>
              <a:rPr sz="2000" b="0" i="0" lang="he-IL">
                <a:solidFill>
                  <a:srgbClr val="111111"/>
                </a:solidFill>
                <a:latin typeface="Rubik"/>
                <a:cs typeface="Rubik"/>
                <a:ea typeface="Rubik"/>
              </a:rPr>
              <a:t>5. קרא שמות, פרק ל"ד, פסוקים א'-ט' ופסוקים כ"ז-ל"ה.</a:t>
            </a:r>
          </a:p>
          <a:p>
            <a:pPr algn="r" rtl="1">
              <a:lnSpc>
                <a:spcPts val="3000"/>
              </a:lnSpc>
            </a:pPr>
            <a:r>
              <a:rPr sz="2000" b="0" i="0" lang="he-IL">
                <a:solidFill>
                  <a:srgbClr val="111111"/>
                </a:solidFill>
                <a:latin typeface="Rubik"/>
                <a:cs typeface="Rubik"/>
                <a:ea typeface="Rubik"/>
              </a:rPr>
              <a:t>א. קראו פסוקים א'-ט'.</a:t>
            </a:r>
          </a:p>
          <a:p>
            <a:pPr algn="r" rtl="1">
              <a:lnSpc>
                <a:spcPts val="3000"/>
              </a:lnSpc>
            </a:pPr>
            <a:r>
              <a:rPr sz="2000" b="0" i="0" lang="he-IL">
                <a:solidFill>
                  <a:srgbClr val="111111"/>
                </a:solidFill>
                <a:latin typeface="Rubik"/>
                <a:cs typeface="Rubik"/>
                <a:ea typeface="Rubik"/>
              </a:rPr>
              <a:t>על פי פסוקים אלה, תפקידיו השונים של משה מעמידים אותו במצב מורכב. מצד אחד עליו לציית לדרישות ה', ומצד אחר הוא מייצג את העם לפני ה'.</a:t>
            </a:r>
          </a:p>
          <a:p>
            <a:pPr algn="r" rtl="1">
              <a:lnSpc>
                <a:spcPts val="3000"/>
              </a:lnSpc>
            </a:pPr>
            <a:r>
              <a:rPr sz="2000" b="0" i="0" lang="he-IL">
                <a:solidFill>
                  <a:srgbClr val="111111"/>
                </a:solidFill>
                <a:latin typeface="Rubik"/>
                <a:cs typeface="Rubik"/>
                <a:ea typeface="Rubik"/>
              </a:rPr>
              <a:t>הביאו מן הפסוקים דוגמה אחת לכל אחד מן התפקידים האלה של משה.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א׳–ט׳ («לוחות שניות והמידות»).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האל מצווה על משה לפסול שני לוחות אבן כראשונים, ולעלות בבוקר לראש הר סיני, לבדו. ״ויפסל שני לחת אבנים... וישכם משה בבקר״.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י׳–כ״ו («הברית והמצוות»).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האל כורת ברית: ״הנה אנכי כרת ברית נגד כל עמך אעשה נפלאות אשר לא נבראו בכל הארץ ובכל הגויים״. כל העם יראה את מעשה האל.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כ״ז–ל״ה («פני משה»).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האל מצווה על משה לכתוב את הדברים ״כי על פי הדברים האלה כרתי אתך ברית ואת ישראל״. משה נמצא עם האל ארבעים יום וארבעים לילה, ״לחם לא אכל ומים לא שתה״ וכותב את דברי הברית, עשרת הדברים.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תשובות</a:t>
            </a:r>
          </a:p>
          <a:p>
            <a:pPr algn="r" rtl="1">
              <a:lnSpc>
                <a:spcPts val="2850"/>
              </a:lnSpc>
            </a:pPr>
            <a:r>
              <a:rPr sz="1900" b="0" i="0" lang="he-IL">
                <a:solidFill>
                  <a:srgbClr val="111111"/>
                </a:solidFill>
                <a:latin typeface="Rubik"/>
                <a:cs typeface="Rubik"/>
                <a:ea typeface="Rubik"/>
              </a:rPr>
              <a:t>שאלה 5</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(1) על פי פסוקים א'-ד', המטרה של ה' כשיחזק את לב פרעה לרדוף אחרי בני ישראל: כדי להעניש את פרעה ואת כל צבאו ולהראות למצרים את כוחו שיכירו בו וביכולותיו המופלאות. לביסוס: "ואכבדה בפרעה ובכל חילו וידעו מצרים כי אני ה'".</a:t>
            </a:r>
          </a:p>
          <a:p>
            <a:pPr algn="r" rtl="1">
              <a:lnSpc>
                <a:spcPts val="2850"/>
              </a:lnSpc>
            </a:pPr>
            <a:r>
              <a:rPr sz="1900" b="0" i="0" lang="he-IL">
                <a:solidFill>
                  <a:srgbClr val="111111"/>
                </a:solidFill>
                <a:latin typeface="Rubik"/>
                <a:cs typeface="Rubik"/>
                <a:ea typeface="Rubik"/>
              </a:rPr>
              <a:t>(2) פעולה אחת שעשה ה', וכיצד היא תרמה להשגת מטרתו:</a:t>
            </a:r>
          </a:p>
          <a:p>
            <a:pPr algn="r" rtl="1">
              <a:lnSpc>
                <a:spcPts val="2850"/>
              </a:lnSpc>
            </a:pPr>
            <a:r>
              <a:rPr sz="1900" b="0" i="0" lang="he-IL">
                <a:solidFill>
                  <a:srgbClr val="111111"/>
                </a:solidFill>
                <a:latin typeface="Rubik"/>
                <a:cs typeface="Rubik"/>
                <a:ea typeface="Rubik"/>
              </a:rPr>
              <a:t>"ויהם את מחנה מצרים" – ה' הטיל מהומה במחנה מצרים. באופן זה הוא גרם לבהלה ולפחד במחנה מצרים.</a:t>
            </a:r>
          </a:p>
          <a:p>
            <a:pPr algn="r" rtl="1">
              <a:lnSpc>
                <a:spcPts val="2850"/>
              </a:lnSpc>
            </a:pPr>
            <a:r>
              <a:rPr sz="1900" b="0" i="0" lang="he-IL">
                <a:solidFill>
                  <a:srgbClr val="111111"/>
                </a:solidFill>
                <a:latin typeface="Rubik"/>
                <a:cs typeface="Rubik"/>
                <a:ea typeface="Rubik"/>
              </a:rPr>
              <a:t>"ויסר את אופן מרכבותיו וינהגהו בכבדות" – ה' גרם לגלגלי המרכבות לשקוע בבוץ ולגרום להם להתנהל בכבדות, כך לא יוכלו להימלט מהמים שישטפו ויטביעו אותם.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לוחות שניות ויג מידות – שאלון 1261</dc:title>
  <dc:subject/>
  <dc:creator/>
  <cp:keywords/>
  <dc:description/>
  <cp:lastModifiedBy/>
  <cp:revision>1</cp:revision>
  <dcterms:created xsi:type="dcterms:W3CDTF">2013-01-27T09:14:16Z</dcterms:created>
  <dcterms:modified xsi:type="dcterms:W3CDTF">2013-01-27T09:15:58Z</dcterms:modified>
  <cp:category/>
</cp:coreProperties>
</file>