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29275" y="1397000"/>
            <a:ext cx="588645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יחזקאל ל״ד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29275" y="1841500"/>
            <a:ext cx="5886450" cy="2667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7559"/>
              </a:lnSpc>
            </a:pPr>
            <a:r>
              <a:rPr sz="70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רועי ישראל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09244" y="4508500"/>
            <a:ext cx="216173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שאלון 1261 · יחזקאל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46482" y="508000"/>
            <a:ext cx="54381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15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46250"/>
            <a:ext cx="5978017" cy="876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375"/>
              </a:lnSpc>
            </a:pPr>
            <a:r>
              <a:rPr sz="2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נכיר את הסיפור «רועי ישראל» (יחזקאל ל״ד)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099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14650"/>
            <a:ext cx="5978017" cy="876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375"/>
              </a:lnSpc>
            </a:pPr>
            <a:r>
              <a:rPr sz="2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נבחן כיצד הסיפור מבטא את התמה «יחזקאל»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1783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083050"/>
            <a:ext cx="5978017" cy="876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375"/>
              </a:lnSpc>
            </a:pPr>
            <a:r>
              <a:rPr sz="2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נקרא פסוקי מפתח ונעמיק בפירוש רש"י ורד"ק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3467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251450"/>
            <a:ext cx="5978017" cy="876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375"/>
              </a:lnSpc>
            </a:pPr>
            <a:r>
              <a:rPr sz="2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38966" y="508000"/>
            <a:ext cx="35133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6705" y="1917700"/>
            <a:ext cx="4826889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דוד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6705" y="2476500"/>
            <a:ext cx="4826889" cy="360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דוד עבדי יהיה רועה אחד וה׳ יכרות ברית שלום.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8405" y="1917700"/>
            <a:ext cx="4826889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יחזקאל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8405" y="2476500"/>
            <a:ext cx="4826889" cy="360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יחזקאל מוכיח את רועי ישראל שרועים את עצמם.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38966" y="508000"/>
            <a:ext cx="35133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10762" y="18669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70482" y="2425700"/>
            <a:ext cx="2213959" cy="1295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הוכחת הרועים (פסוקים א׳–י׳)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9787" y="18669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9507" y="2425700"/>
            <a:ext cx="2213959" cy="1295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ה׳ הרועה (פסוקים י״א–כ״ב)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68812" y="18669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28532" y="2425700"/>
            <a:ext cx="2213959" cy="1295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דוד ברית שלום (פסוקים כ״ג–ל״א)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63000" y="508000"/>
            <a:ext cx="172729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יחזקאל ל"ד,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245" y="3036887"/>
            <a:ext cx="928751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7A1D10"/>
                </a:solidFill>
                <a:latin typeface="Frank Ruhl Libre"/>
                <a:cs typeface="Frank Ruhl Libre"/>
                <a:ea typeface="Frank Ruhl Libre"/>
              </a:rPr>
              <a:t>וַיְהִי דְבַר־ה' אֵלַי לֵאמֹר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1" lang="he-IL">
                <a:solidFill>
                  <a:srgbClr val="5B3D22"/>
                </a:solidFill>
                <a:latin typeface="David Libre"/>
                <a:cs typeface="David Libre"/>
                <a:ea typeface="David Libre"/>
              </a:rPr>
              <a:t>הנביא מצווה להתנבא ״על רועי ישראל״.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46927" y="508000"/>
            <a:ext cx="174337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יחזקאל ל"ד, י"א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245" y="2581275"/>
            <a:ext cx="928751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7A1D10"/>
                </a:solidFill>
                <a:latin typeface="Frank Ruhl Libre"/>
                <a:cs typeface="Frank Ruhl Libre"/>
                <a:ea typeface="Frank Ruhl Libre"/>
              </a:rPr>
              <a:t>כִּי כֹּה אָמַר אֲדֹנָי</a:t>
            </a:r>
            <a:r>
              <a:rPr sz="41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 ה' הִנְנִי־אָנִי וְדָרַשְׁתִּי אֶת־צֹאנִי וּבִקַּרְתִּים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1" lang="he-IL">
                <a:solidFill>
                  <a:srgbClr val="5B3D22"/>
                </a:solidFill>
                <a:latin typeface="David Libre"/>
                <a:cs typeface="David Libre"/>
                <a:ea typeface="David Libre"/>
              </a:rPr>
              <a:t>ה׳ מבטיח הנני אני ואדרשה את צאני ובקרתים.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49110" y="508000"/>
            <a:ext cx="174118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יחזקאל ל"ד, כ"ג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245" y="2581275"/>
            <a:ext cx="928751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וַהֲקִמֹתִי עֲלֵיהֶם רֹעֶה אֶחָד וְרָעָה אֶתְהֶן אֵת </a:t>
            </a:r>
            <a:r>
              <a:rPr sz="4100" b="1" i="0" lang="he-IL">
                <a:solidFill>
                  <a:srgbClr val="7A1D10"/>
                </a:solidFill>
                <a:latin typeface="Frank Ruhl Libre"/>
                <a:cs typeface="Frank Ruhl Libre"/>
                <a:ea typeface="Frank Ruhl Libre"/>
              </a:rPr>
              <a:t>עַבְדִּי דָוִיד</a:t>
            </a:r>
            <a:r>
              <a:rPr sz="41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 הוּא יִרְעֶה אֹתָם וְהוּא־יִהְיֶה לָהֶן לְרֹעֶה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1" lang="he-IL">
                <a:solidFill>
                  <a:srgbClr val="5B3D22"/>
                </a:solidFill>
                <a:latin typeface="David Libre"/>
                <a:cs typeface="David Libre"/>
                <a:ea typeface="David Libre"/>
              </a:rPr>
              <a:t>״והקמתי עליהם רעה אחד ורעה אתהן את עבדי דויד״.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49110" y="508000"/>
            <a:ext cx="174118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יחזקאל ל"ד, ב'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245" y="2125662"/>
            <a:ext cx="9287510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בֶּן־אָדָם הִנָּבֵא </a:t>
            </a:r>
            <a:r>
              <a:rPr sz="4100" b="1" i="0" lang="he-IL">
                <a:solidFill>
                  <a:srgbClr val="7A1D10"/>
                </a:solidFill>
                <a:latin typeface="Frank Ruhl Libre"/>
                <a:cs typeface="Frank Ruhl Libre"/>
                <a:ea typeface="Frank Ruhl Libre"/>
              </a:rPr>
              <a:t>עַל־רוֹעֵי יִשְׂרָאֵל</a:t>
            </a:r>
            <a:r>
              <a:rPr sz="41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 הִנָּבֵא וְאָמַרְתָּ אֲלֵיהֶם לָרֹעִים כֹּה־אָמַר אֲדֹנָי ה' הוֹי רֹעֵי־יִשְׂרָאֵל אֲשֶׁר הָיוּ רֹעִים אוֹתָם הֲלוֹא הַצֹּאן יִרְעוּ הָרֹעִים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1" lang="he-IL">
                <a:solidFill>
                  <a:srgbClr val="5B3D22"/>
                </a:solidFill>
                <a:latin typeface="David Libre"/>
                <a:cs typeface="David Libre"/>
                <a:ea typeface="David Libre"/>
              </a:rPr>
              <a:t>הנביא מצווה להתנבא ״על רועי ישראל״.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22098" y="508000"/>
            <a:ext cx="1168201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58860" y="189230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ובקרתים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58860" y="236220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ענין חקירה ודרישה כמו לא יבקר הכהן (ויקרא י״ג:ל״ו).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39361" y="189230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הוי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9361" y="236220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ענין קריאה לצער.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9861" y="189230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מילה מנחה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9861" y="236220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8860" y="427355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נבואה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8860" y="474345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דברי נביא.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39361" y="427355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תיאופניה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9361" y="474345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התגלות האל-(=תיאופניה)- התגלות האל לאדם.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9861" y="427355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תורת הגמול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9861" y="474345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הגמול, או שכר ועונש, היא נושא מרכזי במקרא, שמטרתו לחנך ליראת ה'.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3832" y="508000"/>
            <a:ext cx="62646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2896" y="2723554"/>
            <a:ext cx="1004620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רש"י על יחזקאל ל"ד, ב'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96" y="3155354"/>
            <a:ext cx="10046208" cy="5345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160"/>
              </a:lnSpc>
            </a:pPr>
            <a:r>
              <a:rPr sz="26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הֲלֹא הַצֹּאן יִרְעוּ הָרֹעִים</a:t>
            </a:r>
            <a:r>
              <a:rPr sz="2600" b="0" i="0" lang="he-IL">
                <a:solidFill>
                  <a:srgbClr val="3B2A1A"/>
                </a:solidFill>
                <a:latin typeface="Noto Rashi Hebrew"/>
                <a:cs typeface="Noto Rashi Hebrew"/>
                <a:ea typeface="Noto Rashi Hebrew"/>
              </a:rPr>
              <a:t>. הֲלֹא מִשְׁפַּט הָרוֹעִים לִרְעוֹת אֶת הַצֹּאן, וְלֹא לִרְעוֹת אֶת עַצְמָן!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957" y="5207000"/>
            <a:ext cx="10268585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מה מסביר רש"י על «הֲלֹא הַצֹּאן יִרְעוּ הָרֹעִים»?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3832" y="508000"/>
            <a:ext cx="62646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רד"ק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2896" y="2723554"/>
            <a:ext cx="1004620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רד"ק על יחזקאל ל"ד, י"א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96" y="3155354"/>
            <a:ext cx="10046208" cy="5345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160"/>
              </a:lnSpc>
            </a:pPr>
            <a:r>
              <a:rPr sz="26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כי כה אמר, הנני אני</a:t>
            </a:r>
            <a:r>
              <a:rPr sz="2600" b="0" i="0" lang="he-IL">
                <a:solidFill>
                  <a:srgbClr val="3B2A1A"/>
                </a:solidFill>
                <a:latin typeface="Noto Rashi Hebrew"/>
                <a:cs typeface="Noto Rashi Hebrew"/>
                <a:ea typeface="Noto Rashi Hebrew"/>
              </a:rPr>
              <a:t>. כיון שפשעו בהם הרועים אני אדרוש אותם ואוציאם מגלותם: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957" y="5207000"/>
            <a:ext cx="10268585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מה מוסיף פירושו של רד"ק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57202" y="508000"/>
            <a:ext cx="2138845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480"/>
              </a:lnSpc>
            </a:pPr>
            <a:r>
              <a:rPr sz="32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קראו פסוקים א׳–י׳ («הוכחת הרועים»).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0888" y="508000"/>
            <a:ext cx="2155401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480"/>
              </a:lnSpc>
            </a:pPr>
            <a:r>
              <a:rPr sz="32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קראו פסוקים י״א–כ״ב («ה׳ הרועה»).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3103" y="508000"/>
            <a:ext cx="215315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480"/>
              </a:lnSpc>
            </a:pPr>
            <a:r>
              <a:rPr sz="32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קראו פסוקים כ״ג–ל״א («דוד ברית שלום»).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41086" y="508000"/>
            <a:ext cx="84921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012" y="1841500"/>
            <a:ext cx="6213475" cy="152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מה לדעתכם המסר המרכזי של יחזקאל ל״ד?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99960" y="508000"/>
            <a:ext cx="49033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רועי ישראל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3794" y="18415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הוכחת הרועים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1794" y="18415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ה׳ הרועה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3794" y="34925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דוד ברית שלום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05267" y="508000"/>
            <a:ext cx="168503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05000"/>
            <a:ext cx="1033399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(קיץ תשע"ד (שאלון 1107))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א.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בקטע שלפניך מתוארת מציאות חברתית שעזרא התנגד לה.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מהי מציאות זו? בסס את דבריך על הכתוב. (5 נקודות)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קרא גם רות, ד' 11-9.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בקטע זה מרות מוצגת גישה הפוכה לגישתו של עזרא בנוגע למציאות חברתית זו שציינת בסעיף (1).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הסבר קביעה זו, ובסס את דבריך על הכתוב. (5 נקודות)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ב.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בפסוק 1 "עמי הארצות" מזוהים, בין השאר, עם הכנעני, החתי, הפריזי, היבוסי והאמורי.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מהו הקושי בזיהוי זה בנוגע לתקופה שבה פעל עזרא? (3 נקודות)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קרא פסוקים 12-10 בקטע שלפניך.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על פי פסוקים אלה, מה הייתה עשויה להיות מטרת הזיהוי של עמי הארצות עם העמים הכנעני, החתי, הפריזי, היבוסי והאמורי שהוזכרו בפסוק 1? הסבר. (3 נקודות)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49743" y="508000"/>
            <a:ext cx="64055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קראו פסוקים א׳–י׳ («הוכחת הרועים»).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הנביא מצווה להתנבא ״על רועי ישראל״. הרועים הם המלכים והמנהיגים, והם ״רועים אותם״ את עצמם, אוכלים את החלב, לובשים את הצמר וזובחים את הבריאה, הצאן לא ירעו.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49743" y="508000"/>
            <a:ext cx="64055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קראו פסוקים י״א–כ״ב («ה׳ הרועה»).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ה׳ מבטיח הנני אני ואדרשה את צאני ובקרתים. כרועה שבוקר עדרו, הוא יציל אותם מכל המקומות שנפוצו, יוציאם מן העמים ויביאם אל אדמתם.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49743" y="508000"/>
            <a:ext cx="64055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קראו פסוקים כ״ג–ל״א («דוד ברית שלום»).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״והקמתי עליהם רעה אחד ורעה אתהן את עבדי דויד״. דוד יהיה הרועה, וה׳ יהיה להם לאלוהים. ״וכרתי להם ברית שלום״ וינעם את החיות הרעות מן הארץ.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49743" y="508000"/>
            <a:ext cx="64055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מחוון – שאלת הבגרות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שאלה מספר 8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(1) המציאות החברתית שעזרא התנגד לה היא נשיאת נשים נוכריות.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ביסוס הטענה (על הנבחן להציג ראיה אחת):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"ולא נבדלו העם... מעמי הארצות..." (פסוק 1) – העם על כל שכבותיו נושא נשים נוכריות.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"כי נשאו מבנותיהם להם ולבניהם והתערבו זרע הקודש..." (פסוק 2) – העם נשא נשים נוכריות וטימא את זרע ישראל.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"הנשוב להפר מצותיך ולהתחתן בעמי התועבות..." (פסוק 14) – העם מפר את חוקי ה' ונושא נשים נוכריות.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(2) בקטע מרות ד' מוצגת גישה הפוכה מזו של עזרא, לפיה נישואים לנשים נוכריות אינו דבר פסול.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בועז גואל את רות המואביה, ובכך מקיים את החוק ומקים שם המת על נחלתו: "וגם את רות המואביה...קניתי לי לאשה להקים שם המת על נחלתו..." (פסוק 10).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49743" y="508000"/>
            <a:ext cx="64055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מחוון – שאלת הבגרות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או: נישואיו של בועז לרות נחשבים נישואים מבורכים, שכן הזקנים מברכים את בועז על נישואיו ומשווים את רות לרחל וללאה אימהות האומה: "יתן ה' את האשה הבאה לביתך כרחל וכלאה..." (פסוק 11).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תתקבלנה דוגמאות נוספות המתבססות על הכתוב.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סעיף ב'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(1) הקושי בזיהוי 'עמי הארצות' עם עמי כנען הוא שבתקופה בה עזרא פעל הכנענים לא היו יושבי הארץ.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או: בתקופת בית שני, תקופת פועלו של עזרא, לא היו יותר כנענים.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(2) מטרת הזיהוי של עמי הארצות עם עמי כנען היא להעצים את חומרת החטא של נישואים לנשים נוכריות. הסיבה לכך היא, משום שלפי פסוקים 12-10, עמי כנען הם עמים בזויים שאסור לבוא עימם במגע ולהינשא להם, אלא לרשת מהם את הארץ ולהתרחק מקרבתם.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רועי ישראל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