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21250" y="1587500"/>
            <a:ext cx="6540500" cy="444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00"/>
              </a:lnSpc>
            </a:pPr>
            <a:r>
              <a:rPr sz="24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יחזקאל ל״ז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21250" y="2032000"/>
            <a:ext cx="6540500" cy="2413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8100"/>
              </a:lnSpc>
            </a:pPr>
            <a:r>
              <a:rPr sz="75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עצמות יבשות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21250" y="4445000"/>
            <a:ext cx="654050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200" b="0" i="0" lang="he-IL">
                <a:solidFill>
                  <a:srgbClr val="DDDDDD"/>
                </a:solidFill>
                <a:latin typeface="Assistant"/>
                <a:cs typeface="Assistant"/>
                <a:ea typeface="Assistant"/>
              </a:rPr>
              <a:t>שאלון 1261 · יחזקאל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פתיחה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מטרות השיעור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06100" y="2022475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5500" b="0" i="0" lang="he-IL">
                <a:solidFill>
                  <a:srgbClr val="000000"/>
                </a:solidFill>
                <a:latin typeface="Secular One"/>
                <a:cs typeface="Secular One"/>
                <a:ea typeface="Secular One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11941" y="1927225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250"/>
              </a:lnSpc>
            </a:pPr>
            <a:r>
              <a:rPr sz="26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נכיר את הסיפור «עצמות יבשות» (יחזקאל ל״ז) ואת הדמויות בו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06100" y="3171825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5500" b="0" i="0" lang="he-IL">
                <a:solidFill>
                  <a:srgbClr val="000000"/>
                </a:solidFill>
                <a:latin typeface="Secular One"/>
                <a:cs typeface="Secular One"/>
                <a:ea typeface="Secular One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1941" y="3076575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250"/>
              </a:lnSpc>
            </a:pPr>
            <a:r>
              <a:rPr sz="26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נבחן כיצד הסיפור מבטא את התמה «יחזקאל»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06100" y="4321175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5500" b="0" i="0" lang="he-IL">
                <a:solidFill>
                  <a:srgbClr val="000000"/>
                </a:solidFill>
                <a:latin typeface="Secular One"/>
                <a:cs typeface="Secular One"/>
                <a:ea typeface="Secular One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1941" y="4225925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250"/>
              </a:lnSpc>
            </a:pPr>
            <a:r>
              <a:rPr sz="26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נקרא פסוקי מפתח ונעמיק בפירוש רש"י ורד"ק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06100" y="5470525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5500" b="0" i="0" lang="he-IL">
                <a:solidFill>
                  <a:srgbClr val="000000"/>
                </a:solidFill>
                <a:latin typeface="Secular One"/>
                <a:cs typeface="Secular One"/>
                <a:ea typeface="Secular One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1941" y="5375275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250"/>
              </a:lnSpc>
            </a:pPr>
            <a:r>
              <a:rPr sz="26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נתרגל שאלה בסגנון הבגרות ונבדוק את התשובות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הדמויות בסיפור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93624" y="2146300"/>
            <a:ext cx="4853051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יחזקאל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93624" y="2705100"/>
            <a:ext cx="4853051" cy="33909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יד ה׳ מניחה את יחזקאל ברוח בתוך הבקעה, ״והיא מלאה עצמות״.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45324" y="2146300"/>
            <a:ext cx="4853051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דוד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45324" y="2705100"/>
            <a:ext cx="4853051" cy="33909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הם לא יטמאו עוד בגלוליהם, ויהיה עליהם דוד עבדי נשיא לעולם.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רצף האירועים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48862" y="2133600"/>
            <a:ext cx="45720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200"/>
              </a:lnSpc>
            </a:pPr>
            <a:r>
              <a:rPr sz="21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57401" y="2654300"/>
            <a:ext cx="2240121" cy="11747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חזון הבקעה (פסוקים א׳–י׳)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27887" y="2133600"/>
            <a:ext cx="45720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200"/>
              </a:lnSpc>
            </a:pPr>
            <a:r>
              <a:rPr sz="21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36426" y="2654300"/>
            <a:ext cx="2240121" cy="11747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הפשר (פסוקים י״א–י״ד)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06912" y="2133600"/>
            <a:ext cx="45720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200"/>
              </a:lnSpc>
            </a:pPr>
            <a:r>
              <a:rPr sz="21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15451" y="2654300"/>
            <a:ext cx="2240121" cy="11747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שני העצים וברית שלום (פסוקים ט״ו–כ״ח)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קוראים בפסוקים · 1/3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יחזקאל ל"ז, א'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9815" y="2771775"/>
            <a:ext cx="10072370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0" i="0" lang="he-IL">
                <a:solidFill>
                  <a:srgbClr val="F2EFE8"/>
                </a:solidFill>
                <a:latin typeface="Frank Ruhl Libre"/>
                <a:cs typeface="Frank Ruhl Libre"/>
                <a:ea typeface="Frank Ruhl Libre"/>
              </a:rPr>
              <a:t>הָיְתָה עָלַי יַד־ה' וַיּוֹצִאֵנִי בְרוּחַ ה' וַיְנִיחֵנִי בְּתוֹךְ הַבִּקְעָה </a:t>
            </a:r>
            <a:r>
              <a:rPr sz="4100" b="1" i="0" lang="he-IL">
                <a:solidFill>
                  <a:srgbClr val="F5A524"/>
                </a:solidFill>
                <a:latin typeface="Frank Ruhl Libre"/>
                <a:cs typeface="Frank Ruhl Libre"/>
                <a:ea typeface="Frank Ruhl Libre"/>
              </a:rPr>
              <a:t>וְהִיא מְלֵאָה עֲצָמוֹת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5473700"/>
            <a:ext cx="10464800" cy="812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C9C3B6"/>
                </a:solidFill>
                <a:latin typeface="Assistant"/>
                <a:cs typeface="Assistant"/>
                <a:ea typeface="Assistant"/>
              </a:rPr>
              <a:t>יד ה׳ מניחה את יחזקאל ברוח בתוך הבקעה, ״והיא מלאה עצמות״.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קוראים בפסוקים · 2/3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יחזקאל ל"ז, ט"ו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9815" y="3227387"/>
            <a:ext cx="10072370" cy="9112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F5A524"/>
                </a:solidFill>
                <a:latin typeface="Frank Ruhl Libre"/>
                <a:cs typeface="Frank Ruhl Libre"/>
                <a:ea typeface="Frank Ruhl Libre"/>
              </a:rPr>
              <a:t>וַיְהִי דְבַר־ה' אֵלַי לֵאמֹר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5473700"/>
            <a:ext cx="10464800" cy="812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C9C3B6"/>
                </a:solidFill>
                <a:latin typeface="Assistant"/>
                <a:cs typeface="Assistant"/>
                <a:ea typeface="Assistant"/>
              </a:rPr>
              <a:t>ה׳ מצווה על הנביא לקחת שני עצים ולכתוב עליהם ״ליהודה ולבני ישראל חבריו״ ו״ליוסף עץ אפרים וכל בית ישראל חבריו״, ולקרבם אחד…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קוראים בפסוקים · 3/3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יחזקאל ל"ז, ג'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9815" y="2771775"/>
            <a:ext cx="10072370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0" i="0" lang="he-IL">
                <a:solidFill>
                  <a:srgbClr val="F2EFE8"/>
                </a:solidFill>
                <a:latin typeface="Frank Ruhl Libre"/>
                <a:cs typeface="Frank Ruhl Libre"/>
                <a:ea typeface="Frank Ruhl Libre"/>
              </a:rPr>
              <a:t>וַיֹּאמֶר אֵלַי בֶּן־אָדָם </a:t>
            </a:r>
            <a:r>
              <a:rPr sz="4100" b="1" i="0" lang="he-IL">
                <a:solidFill>
                  <a:srgbClr val="F5A524"/>
                </a:solidFill>
                <a:latin typeface="Frank Ruhl Libre"/>
                <a:cs typeface="Frank Ruhl Libre"/>
                <a:ea typeface="Frank Ruhl Libre"/>
              </a:rPr>
              <a:t>הֲתִחְיֶינָה הָעֲצָמוֹת הָאֵלֶּה</a:t>
            </a:r>
            <a:r>
              <a:rPr sz="4100" b="0" i="0" lang="he-IL">
                <a:solidFill>
                  <a:srgbClr val="F2EFE8"/>
                </a:solidFill>
                <a:latin typeface="Frank Ruhl Libre"/>
                <a:cs typeface="Frank Ruhl Libre"/>
                <a:ea typeface="Frank Ruhl Libre"/>
              </a:rPr>
              <a:t> וָאֹמַר אֲדֹנָי ה' אַתָּה יָדָעְתָּ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5473700"/>
            <a:ext cx="10464800" cy="812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C9C3B6"/>
                </a:solidFill>
                <a:latin typeface="Assistant"/>
                <a:cs typeface="Assistant"/>
                <a:ea typeface="Assistant"/>
              </a:rPr>
              <a:t>ה׳ שואל ״התחיינה העצמות האלה״ ויחזקאל עונה ״אדני ה׳ אתה ידעת״.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מילים ומושגים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ביאורי מילים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45780" y="2120900"/>
            <a:ext cx="313944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ברוח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45780" y="2590800"/>
            <a:ext cx="3139440" cy="1244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ענין רצון.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26280" y="2120900"/>
            <a:ext cx="313944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ויניחני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6280" y="2590800"/>
            <a:ext cx="3139440" cy="1244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מל׳ הנחה.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6780" y="2120900"/>
            <a:ext cx="313944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מילה מנחה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6780" y="2590800"/>
            <a:ext cx="3139440" cy="1244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מילה/שורש החוזר/ת על עצמו/ ה במספר פסוקים או פרקים במספר חריג של פעמי או במספר סימלי של פעמי בקטע, או…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45780" y="4406900"/>
            <a:ext cx="313944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קורבנות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45780" y="4876800"/>
            <a:ext cx="3139440" cy="1244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מתנה מן החי או מן הצומח שמביא אדם למקדש לכבוד האל.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26280" y="4406900"/>
            <a:ext cx="313944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נבואה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26280" y="4876800"/>
            <a:ext cx="3139440" cy="1244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דברי נביא.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6780" y="4406900"/>
            <a:ext cx="313944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ברית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6780" y="4876800"/>
            <a:ext cx="3139440" cy="1244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הסכם בין שני צדדים שווים במעמדם או שאינם שווים, המתחייבים זה לזה או שרק צד אחד מתחייב.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רש"י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0958" y="2327969"/>
            <a:ext cx="9993884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רש"י על יחזקאל ל"ז, א'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0958" y="2759769"/>
            <a:ext cx="9993884" cy="17067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480"/>
              </a:lnSpc>
            </a:pPr>
            <a:r>
              <a:rPr sz="2800" b="1" i="0" lang="he-IL">
                <a:solidFill>
                  <a:srgbClr val="F5A524"/>
                </a:solidFill>
                <a:latin typeface="Noto Serif Hebrew"/>
                <a:cs typeface="Noto Serif Hebrew"/>
                <a:ea typeface="Noto Serif Hebrew"/>
              </a:rPr>
              <a:t>וְהִיא מְלֵאָה עֲצָמוֹת</a:t>
            </a:r>
            <a:r>
              <a:rPr sz="2800" b="0" i="0" lang="he-IL">
                <a:solidFill>
                  <a:srgbClr val="FFFFFF"/>
                </a:solidFill>
                <a:latin typeface="Noto Serif Hebrew"/>
                <a:cs typeface="Noto Serif Hebrew"/>
                <a:ea typeface="Noto Serif Hebrew"/>
              </a:rPr>
              <a:t>. רַבּוֹתֵינוּ אָמְרוּ שֶׁהָיוּ מִשֵּׁבֶט אֶפְרַיִם שֶׁיָּצְאוּ מִמִּצְרַיִם לִפְנֵי הַקֵּץ, וַהֲרָגוּם אַנְשֵׁי גַת הַנּוֹלָדִים בָּאָרֶץ (דברי הימים א ז:כא), כְּמוֹ שֶׁאָמוּר בְּדִבְרֵי הַיָּמִים (סנהדרין צב:):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9005" y="5207000"/>
            <a:ext cx="10333990" cy="1079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1" i="0" lang="he-IL">
                <a:solidFill>
                  <a:srgbClr val="0D1117"/>
                </a:solidFill>
                <a:latin typeface="Assistant"/>
                <a:cs typeface="Assistant"/>
                <a:ea typeface="Assistant"/>
              </a:rPr>
              <a:t>מה מסביר רש"י על «וְהִיא מְלֵאָה עֲצָמוֹת»? הסבירו בלשונכם.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רד"ק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0958" y="2896889"/>
            <a:ext cx="9993884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רד"ק על יחזקאל ל"ז, ג'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0958" y="3328689"/>
            <a:ext cx="9993884" cy="5689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480"/>
              </a:lnSpc>
            </a:pPr>
            <a:r>
              <a:rPr sz="2800" b="1" i="0" lang="he-IL">
                <a:solidFill>
                  <a:srgbClr val="F5A524"/>
                </a:solidFill>
                <a:latin typeface="Noto Serif Hebrew"/>
                <a:cs typeface="Noto Serif Hebrew"/>
                <a:ea typeface="Noto Serif Hebrew"/>
              </a:rPr>
              <a:t>ויאמר, בן אדם</a:t>
            </a:r>
            <a:r>
              <a:rPr sz="2800" b="0" i="0" lang="he-IL">
                <a:solidFill>
                  <a:srgbClr val="FFFFFF"/>
                </a:solidFill>
                <a:latin typeface="Noto Serif Hebrew"/>
                <a:cs typeface="Noto Serif Hebrew"/>
                <a:ea typeface="Noto Serif Hebrew"/>
              </a:rPr>
              <a:t>. מבואר הוא: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9005" y="5207000"/>
            <a:ext cx="10333990" cy="1079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1" i="0" lang="he-IL">
                <a:solidFill>
                  <a:srgbClr val="0D1117"/>
                </a:solidFill>
                <a:latin typeface="Assistant"/>
                <a:cs typeface="Assistant"/>
                <a:ea typeface="Assistant"/>
              </a:rPr>
              <a:t>מה מוסיף פירושו של רד"ק להבנת הפסוק? בססו את תשובתכם על הציטוט.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שאלות הבנה ופרשנות · 1/3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905000"/>
            <a:ext cx="10464800" cy="35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620"/>
              </a:lnSpc>
            </a:pPr>
            <a:r>
              <a:rPr sz="33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קראו פסוקים א׳–י׳ («חזון הבקעה»).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741164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F5A524"/>
                </a:solidFill>
                <a:latin typeface="Assistant"/>
                <a:cs typeface="Assistant"/>
                <a:ea typeface="Assistant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שאלות הבנה ופרשנות · 2/3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905000"/>
            <a:ext cx="10464800" cy="35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620"/>
              </a:lnSpc>
            </a:pPr>
            <a:r>
              <a:rPr sz="33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קראו פסוקים י״א–י״ד («הפשר»).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741164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F5A524"/>
                </a:solidFill>
                <a:latin typeface="Assistant"/>
                <a:cs typeface="Assistant"/>
                <a:ea typeface="Assistant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שאלות הבנה ופרשנות · 3/3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905000"/>
            <a:ext cx="10464800" cy="35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620"/>
              </a:lnSpc>
            </a:pPr>
            <a:r>
              <a:rPr sz="33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קראו פסוקים ט״ו–כ״ח («שני העצים וברית שלום»).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741164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F5A524"/>
                </a:solidFill>
                <a:latin typeface="Assistant"/>
                <a:cs typeface="Assistant"/>
                <a:ea typeface="Assistant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דיון בכיתה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מה דעתכם?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26203" y="2032000"/>
            <a:ext cx="6200394" cy="1524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05"/>
              </a:lnSpc>
            </a:pPr>
            <a:r>
              <a:rPr sz="2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מה לדעתכם המסר המרכזי של יחזקאל ל״ז? נמקו את דעתכם.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סיכום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מפת מושגים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53305" y="3619500"/>
            <a:ext cx="2485390" cy="952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3105"/>
              </a:lnSpc>
            </a:pPr>
            <a:r>
              <a:rPr sz="2700" b="0" i="0" lang="he-IL">
                <a:solidFill>
                  <a:srgbClr val="0D1117"/>
                </a:solidFill>
                <a:latin typeface="Secular One"/>
                <a:cs typeface="Secular One"/>
                <a:ea typeface="Secular One"/>
              </a:rPr>
              <a:t>עצמות יבשות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3794" y="2032000"/>
            <a:ext cx="3296412" cy="101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חזון הבקעה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1794" y="2032000"/>
            <a:ext cx="3296412" cy="101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הפשר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3794" y="3683000"/>
            <a:ext cx="3296412" cy="101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שני העצים וברית שלום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תרגול לקראת הבגרות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שאלה בסגנון 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9005" y="2095500"/>
            <a:ext cx="10333990" cy="4000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(חורף תשפ"ד (שאלון 1261))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7. קראו יחזקאל, פרק ל"ז.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א. קראו פסוקים א'-י'.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(1) על פי פסוקים א'-ב', היכן נמצאות העצמות שראה הנביא יחזקאל, מה מצבן, ומהו האירוע ההיסטורי הרמז בפסוקים אלה? (5 נקודות)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(2) על פי פסוקים ט'-י', מהו השינוי שנגרם לעצמות, ועל איזה אירוע היסטורי הוא רומז? (5 נקודות)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תשובה לשאלה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9685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F5A524"/>
                </a:solidFill>
                <a:latin typeface="Assistant"/>
                <a:cs typeface="Assistant"/>
                <a:ea typeface="Assistant"/>
              </a:rPr>
              <a:t>קראו פסוקים א׳–י׳ («חזון הבקעה»).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31115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יד ה׳ מניחה את יחזקאל ברוח בתוך הבקעה, ״והיא מלאה עצמות״. הוא מעביר אותו סביב והעצמות רבות מאד ויבשות מאד.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תשובה לשאלה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9685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F5A524"/>
                </a:solidFill>
                <a:latin typeface="Assistant"/>
                <a:cs typeface="Assistant"/>
                <a:ea typeface="Assistant"/>
              </a:rPr>
              <a:t>קראו פסוקים י״א–י״ד («הפשר»).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31115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ה׳ מסביר: ״העצמות האלה כל בית ישראל המה״. הם אומרים ״יבשו עצמותינו ואבדה תקותנו נגזרנו לנו״, וזה תיאור של גולים שאיבדו כל תקווה.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תשובה לשאלה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9685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F5A524"/>
                </a:solidFill>
                <a:latin typeface="Assistant"/>
                <a:cs typeface="Assistant"/>
                <a:ea typeface="Assistant"/>
              </a:rPr>
              <a:t>קראו פסוקים ט״ו–כ״ח («שני העצים וברית שלום»).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31115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ה׳ מצווה על הנביא לקחת שני עצים ולכתוב עליהם ״ליהודה ולבני ישראל חבריו״ ו״ליוסף עץ אפרים וכל בית ישראל חבריו״, ולקרבם אחד אל אחד, ״והיו לאחדים בידך״.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מחוון – שאלת הבגרות (1/2)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2032000"/>
            <a:ext cx="10464800" cy="412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להלן פתרון שאלה 7 בפרק יחזקאל, המבוסס על חומר הלימוד לבגרות בתנ"ך: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סעיף א'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(1) מיקום ומצב העצמות (פסוקים א'-ב'):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המיקום: העצמות נמצאות בתוך הבקעה (עמק שטוח).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מצבן: העצמות היו "רבות מאוד" (כמות גדולה) ו"יבשות מאוד". היובש הקיצוני מעיד על כך שהמוות התרחש לפני זמן רב מאוד, ואין בהן עוד טיפת חיוניות.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האירוע ההיסטורי: העצמות היבשות הן מטאפורה לעם ישראל הנמצא בגלות בבל. מצב העצמות משקף את המצב הלאומי: העם מרגיש "מת" מבחינה פוליטית ורוחנית, חסר כוח וחסר תקווה לחזור לחיים לאומיים בארצו.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מחוון – שאלת הבגרות (2/2)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2032000"/>
            <a:ext cx="10464800" cy="412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(2) השינוי והרמז ההיסטורי (פסוקים ט'-י'):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השינוי: בעקבות ציווי ה' לנביא לקרוא ל"רוח", הרוח נכנסת בעצמות והן קמות לתחייה – "וַיִּחְיוּ וַיַּעַמְדוּ עַל רַגְלֵיהֶם חַיִל גָּדוֹל מְאֹד מְאֹד".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האירוע ההיסטורי: תחיית העצמות רומזת לשיבת ציון ולתקומה הלאומית. ה' מבטיח שכשם שהעצמות היבשות קמו לתחייה, כך הוא יעלה את עם ישראל מקברי הגולה וישיב אותם לארץ ישראל כעם חי וריבוני.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עצמות יבשות – שאלון 1261</dc:title>
  <dc:subject/>
  <dc:creator/>
  <cp:keywords/>
  <dc:description/>
  <cp:lastModifiedBy/>
  <cp:revision>1</cp:revision>
  <dcterms:created xsi:type="dcterms:W3CDTF">2013-01-27T09:14:16Z</dcterms:created>
  <dcterms:modified xsi:type="dcterms:W3CDTF">2013-01-27T09:15:58Z</dcterms:modified>
  <cp:category/>
</cp:coreProperties>
</file>