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93230" y="1587500"/>
            <a:ext cx="444754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עזרא א׳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93230" y="2032000"/>
            <a:ext cx="4447540" cy="190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6480"/>
              </a:lnSpc>
            </a:pPr>
            <a:r>
              <a:rPr sz="6000" b="0" i="0" lang="he-IL">
                <a:solidFill>
                  <a:srgbClr val="2C2418"/>
                </a:solidFill>
                <a:latin typeface="Bellefair"/>
                <a:cs typeface="Bellefair"/>
                <a:ea typeface="Bellefair"/>
              </a:rPr>
              <a:t>צו כורש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93230" y="3949700"/>
            <a:ext cx="44475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1800" b="0" i="0" lang="he-IL">
                <a:solidFill>
                  <a:srgbClr val="5B4A30"/>
                </a:solidFill>
                <a:latin typeface="David Libre"/>
                <a:cs typeface="David Libre"/>
                <a:ea typeface="David Libre"/>
              </a:rPr>
              <a:t>שאלון 1261 · עזרא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52100" y="18732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73561" y="17780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נכיר את הסיפור «צו כורש» (עזרא א׳)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2100" y="29781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73561" y="28829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נבחן כיצד הסיפור מבטא את התמה «עזרא»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52100" y="40830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73561" y="39878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נקרא פסוקי מפתח ונעמיק בפירוש רש"י ומלבי"ם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52100" y="51879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73561" y="50927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8533" y="2057400"/>
            <a:ext cx="2799334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כורש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28533" y="2616200"/>
            <a:ext cx="2799334" cy="3009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כורש מוציא את כלי בית ה׳ שנבוכדנצר לקח ומוסר אותם לששבצר נשיא יהודה.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96333" y="2057400"/>
            <a:ext cx="2799334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יהודה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96333" y="2616200"/>
            <a:ext cx="2799334" cy="3009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ראשי אבות ליהודה ובנימין והכוהנים והלוויים, ״לכל העיר האלהים את רוחו״, קמים לעלות.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4133" y="2057400"/>
            <a:ext cx="2799334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נבוכדנאצר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4133" y="2616200"/>
            <a:ext cx="2799334" cy="3009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כורש מוציא את כלי בית ה׳ שהוציא נבוכדנאצר מירושלים ונתן בבית אלוהיו, ומוסר אותם למתרדת הגזבר, ש״ויספרם לששבצר…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10762" y="19304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44320" y="2489200"/>
            <a:ext cx="2266283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הצו (פסוקים א׳–ד׳)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89787" y="19304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23345" y="2489200"/>
            <a:ext cx="2266283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העלייה וכלי הבית (פסוקים ה׳–י״א)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קוראים בפסוקים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עזרא א', ז'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6945" y="2644775"/>
            <a:ext cx="8738108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 u="sng">
                <a:solidFill>
                  <a:srgbClr val="7A3B1D"/>
                </a:solidFill>
                <a:latin typeface="Frank Ruhl Libre"/>
                <a:cs typeface="Frank Ruhl Libre"/>
                <a:ea typeface="Frank Ruhl Libre"/>
              </a:rPr>
              <a:t>וְהַמֶּלֶךְ כּוֹרֶשׁ הוֹצִיא אֶת־כְּלֵי</a:t>
            </a:r>
            <a:r>
              <a:rPr sz="4100" b="0" i="0" lang="he-IL">
                <a:solidFill>
                  <a:srgbClr val="2C2418"/>
                </a:solidFill>
                <a:latin typeface="Frank Ruhl Libre"/>
                <a:cs typeface="Frank Ruhl Libre"/>
                <a:ea typeface="Frank Ruhl Libre"/>
              </a:rPr>
              <a:t> בֵית־ה' אֲשֶׁר הוֹצִיא נְבוּכַדְנֶצַּר מִירוּשָׁלַ͏ִם וַיִּתְּנֵם בְּבֵית אֱלֹהָיו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76777" y="5969000"/>
            <a:ext cx="4787646" cy="63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160"/>
              </a:lnSpc>
            </a:pPr>
            <a:r>
              <a:rPr sz="16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ראשי אבות ליהודה ובנימין והכוהנים והלוויים, ״לכל העיר האלהים את רוחו״, קמים לעלות.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קוראים בפסוקים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עזרא א', א'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6945" y="2189162"/>
            <a:ext cx="8738108" cy="27336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 u="sng">
                <a:solidFill>
                  <a:srgbClr val="7A3B1D"/>
                </a:solidFill>
                <a:latin typeface="Frank Ruhl Libre"/>
                <a:cs typeface="Frank Ruhl Libre"/>
                <a:ea typeface="Frank Ruhl Libre"/>
              </a:rPr>
              <a:t>וּבִשְׁנַת אַחַת לְכוֹרֶשׁ מֶלֶךְ פָּרַס לִכְלוֹת דְּבַר</a:t>
            </a:r>
            <a:r>
              <a:rPr sz="4100" b="0" i="0" lang="he-IL">
                <a:solidFill>
                  <a:srgbClr val="2C2418"/>
                </a:solidFill>
                <a:latin typeface="Frank Ruhl Libre"/>
                <a:cs typeface="Frank Ruhl Libre"/>
                <a:ea typeface="Frank Ruhl Libre"/>
              </a:rPr>
              <a:t>־ה' מִפִּי יִרְמְיָה הֵעִיר ה' אֶת־רוּחַ כֹּרֶשׁ מֶלֶךְ־פָּרַס וַיַּעֲבֶר־קוֹל בְּכָל־מַלְכוּתוֹ וְגַם־בְּמִכְתָּב לֵאמֹר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76777" y="5969000"/>
            <a:ext cx="4787646" cy="63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160"/>
              </a:lnSpc>
            </a:pPr>
            <a:r>
              <a:rPr sz="16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הספר נפתח ״ובשנת אחת לכורש מלך פרס לכלות דבר ה׳ מפי ירמיה העיר ה׳ את רוח כורש מלך פרס״.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קוראים בפסוקים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עזרא א', ח'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6945" y="2644775"/>
            <a:ext cx="8738108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2C2418"/>
                </a:solidFill>
                <a:latin typeface="Frank Ruhl Libre"/>
                <a:cs typeface="Frank Ruhl Libre"/>
                <a:ea typeface="Frank Ruhl Libre"/>
              </a:rPr>
              <a:t>וַיּוֹצִיאֵם </a:t>
            </a:r>
            <a:r>
              <a:rPr sz="4100" b="1" i="0" lang="he-IL" u="sng">
                <a:solidFill>
                  <a:srgbClr val="7A3B1D"/>
                </a:solidFill>
                <a:latin typeface="Frank Ruhl Libre"/>
                <a:cs typeface="Frank Ruhl Libre"/>
                <a:ea typeface="Frank Ruhl Libre"/>
              </a:rPr>
              <a:t>כּוֹרֶשׁ מֶלֶךְ פָּרַס</a:t>
            </a:r>
            <a:r>
              <a:rPr sz="4100" b="0" i="0" lang="he-IL">
                <a:solidFill>
                  <a:srgbClr val="2C2418"/>
                </a:solidFill>
                <a:latin typeface="Frank Ruhl Libre"/>
                <a:cs typeface="Frank Ruhl Libre"/>
                <a:ea typeface="Frank Ruhl Libre"/>
              </a:rPr>
              <a:t> עַל־יַד מִתְרְדָת הַגִּזְבָּר וַיִּסְפְּרֵם לְשֵׁשְׁבַּצַּר הַנָּשִׂיא לִיהוּדָה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76777" y="5969000"/>
            <a:ext cx="4787646" cy="63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160"/>
              </a:lnSpc>
            </a:pPr>
            <a:r>
              <a:rPr sz="16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הספר נפתח ״ובשנת אחת לכורש מלך פרס לכלות דבר ה׳ מפי ירמיה העיר ה׳ את רוח כורש מלך פרס״.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קוראים בפסוקים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עזרא א', ד'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6945" y="2322512"/>
            <a:ext cx="8738108" cy="24669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475"/>
              </a:lnSpc>
            </a:pPr>
            <a:r>
              <a:rPr sz="3700" b="0" i="0" lang="he-IL">
                <a:solidFill>
                  <a:srgbClr val="2C2418"/>
                </a:solidFill>
                <a:latin typeface="Frank Ruhl Libre"/>
                <a:cs typeface="Frank Ruhl Libre"/>
                <a:ea typeface="Frank Ruhl Libre"/>
              </a:rPr>
              <a:t>וְכָל־הַנִּשְׁאָר מִכָּל־הַמְּקֹמוֹת אֲשֶׁר הוּא גָר־שָׁם יְנַשְּׂאוּהוּ אַנְשֵׁי מְקֹמוֹ בְּכֶסֶף וּבְזָהָב וּבִרְכוּשׁ וּבִבְהֵמָה </a:t>
            </a:r>
            <a:r>
              <a:rPr sz="3700" b="1" i="0" lang="he-IL" u="sng">
                <a:solidFill>
                  <a:srgbClr val="7A3B1D"/>
                </a:solidFill>
                <a:latin typeface="Frank Ruhl Libre"/>
                <a:cs typeface="Frank Ruhl Libre"/>
                <a:ea typeface="Frank Ruhl Libre"/>
              </a:rPr>
              <a:t>עִם־הַנְּדָבָה לְבֵית הָאֱלֹהִים אֲשֶׁר בִּירוּשָׁלָ͏ִם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76777" y="5969000"/>
            <a:ext cx="4787646" cy="63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1671"/>
              </a:lnSpc>
            </a:pPr>
            <a:r>
              <a:rPr sz="12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הצו מזמין כל מי מעמו ללכת ולבנות, ומצווה על שאר התושבים לסייע בכסף, בזהב, ברכוש ובבהמה, ״עם הנדבה לבית האלהים אשר בירושלם״.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37347" y="2032000"/>
            <a:ext cx="295630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העיר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37347" y="2501900"/>
            <a:ext cx="2956306" cy="990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מל׳ התעוררות.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17847" y="2032000"/>
            <a:ext cx="295630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רוח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7847" y="2501900"/>
            <a:ext cx="2956306" cy="990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רצון כמו הנני נותן בו רוח (מ״ב יט).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8347" y="2032000"/>
            <a:ext cx="295630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ויעבר קול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8347" y="2501900"/>
            <a:ext cx="2956306" cy="990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ענין הכרזה כמו ויעבירו קול במחנה (שמות ל״ו:ו׳).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37347" y="4191000"/>
            <a:ext cx="295630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על יד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37347" y="4660900"/>
            <a:ext cx="2956306" cy="990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ביד על במקום בי״ת וכן על צבאותם (שמות יב) ורבים כמוהו.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847" y="4191000"/>
            <a:ext cx="295630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וברכוש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7847" y="4660900"/>
            <a:ext cx="2956306" cy="990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כן יקרא כל שוה כסף כמו ואת כל רכושו (בראשית יד).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8347" y="4191000"/>
            <a:ext cx="295630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מילה מנחה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8347" y="4660900"/>
            <a:ext cx="2956306" cy="990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1909"/>
              </a:lnSpc>
            </a:pPr>
            <a:r>
              <a:rPr sz="14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מילה/שורש החוזר/ת על עצמו/ ה במספר פסוקים או פרקים במספר חריג של פעמי או במספר סימלי של פעמי בקטע, או…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4463" y="2444750"/>
            <a:ext cx="986307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רש"י על עזרא א', ז'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4463" y="2876550"/>
            <a:ext cx="9863074" cy="121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7A3B1D"/>
                </a:solidFill>
                <a:latin typeface="Noto Serif Hebrew"/>
                <a:cs typeface="Noto Serif Hebrew"/>
                <a:ea typeface="Noto Serif Hebrew"/>
              </a:rPr>
              <a:t>וַיִּתְּנֵם בְּבֵית אֱלֹהָיו</a:t>
            </a:r>
            <a:r>
              <a:rPr sz="3000" b="0" i="0" lang="he-IL">
                <a:solidFill>
                  <a:srgbClr val="2C2418"/>
                </a:solidFill>
                <a:latin typeface="Noto Serif Hebrew"/>
                <a:cs typeface="Noto Serif Hebrew"/>
                <a:ea typeface="Noto Serif Hebrew"/>
              </a:rPr>
              <a:t>. אֲשֶׁר נְתָנָם נְבוּכַדְנֶצַּר בְּבֵית עֲבוֹדַת כּוֹכָבִים שֶׁלּוֹ: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4838700"/>
            <a:ext cx="10333990" cy="10541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2860"/>
              </a:lnSpc>
            </a:pPr>
            <a:r>
              <a:rPr sz="22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מה מסביר רש"י על «וַיִּתְּנֵם בְּבֵית אֱלֹהָיו»?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מלבי"ם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4463" y="2444750"/>
            <a:ext cx="986307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מלבי"ם על עזרא א', א'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4463" y="2876550"/>
            <a:ext cx="9863074" cy="121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7A3B1D"/>
                </a:solidFill>
                <a:latin typeface="Noto Serif Hebrew"/>
                <a:cs typeface="Noto Serif Hebrew"/>
                <a:ea typeface="Noto Serif Hebrew"/>
              </a:rPr>
              <a:t>השאלות:</a:t>
            </a:r>
            <a:r>
              <a:rPr sz="3000" b="0" i="0" lang="he-IL">
                <a:solidFill>
                  <a:srgbClr val="2C2418"/>
                </a:solidFill>
                <a:latin typeface="Noto Serif Hebrew"/>
                <a:cs typeface="Noto Serif Hebrew"/>
                <a:ea typeface="Noto Serif Hebrew"/>
              </a:rPr>
              <a:t>(א) על מה מורה וא"ו החיבור של מלת ובשנת? במה העיר ה' את רוחו? ולמה קול ומכתב?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4838700"/>
            <a:ext cx="10333990" cy="10541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2860"/>
              </a:lnSpc>
            </a:pPr>
            <a:r>
              <a:rPr sz="22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מה מוסיף פירושו של מלבי"ם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336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060"/>
              </a:lnSpc>
            </a:pPr>
            <a:r>
              <a:rPr sz="2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קראו פסוקים א׳–ד׳ («הצו»).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801588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D9B46A"/>
                </a:solidFill>
                <a:latin typeface="David Libre"/>
                <a:cs typeface="David Libre"/>
                <a:ea typeface="David Libre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336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060"/>
              </a:lnSpc>
            </a:pPr>
            <a:r>
              <a:rPr sz="2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קראו פסוקים ה׳–י״א («העלייה וכלי הבית»).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801588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D9B46A"/>
                </a:solidFill>
                <a:latin typeface="David Libre"/>
                <a:cs typeface="David Libre"/>
                <a:ea typeface="David Libre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336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060"/>
              </a:lnSpc>
            </a:pPr>
            <a:r>
              <a:rPr sz="2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הסבירו את המושג «מילה מנחה» והדגימו אותו מעזרא א׳.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801588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D9B46A"/>
                </a:solidFill>
                <a:latin typeface="David Libre"/>
                <a:cs typeface="David Libre"/>
                <a:ea typeface="David Libre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6012" y="1905000"/>
            <a:ext cx="6213475" cy="1460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מה לדעתכם המסר המרכזי של עזרא א׳? נמקו את דעתכם.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36550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צו כורש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90713" y="1892300"/>
            <a:ext cx="3322574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הצו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8713" y="1892300"/>
            <a:ext cx="3322574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העלייה וכלי הבית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9005" y="1968500"/>
            <a:ext cx="10333990" cy="3746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(חורף תשפ"ב (שאלון 1261))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6. קרא עזרא, פרק א'.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ענה על סעיף א – חובה.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א. קרא פסוקים א'-ו'.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(1) את רוחו של מי העיר ה' על פי פסוקים א'-ב', ומה קרה בעקבות זאת?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את רוחם של מי העיר ה' על פי פסוק ה', ומה קרה בעקבות זאת? (6 נקודות)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(2) באיזו שנה לכורש התרחש המאורע המתואר בפסוקים א'-ד'? (2 נקודות)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ענה על אחד מן הסעיפים ב-ג.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D9B46A"/>
                </a:solidFill>
                <a:latin typeface="David Libre"/>
                <a:cs typeface="David Libre"/>
                <a:ea typeface="David Libre"/>
              </a:rPr>
              <a:t>קראו פסוקים א׳–ד׳ («הצו»).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84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הספר נפתח ״ובשנת אחת לכורש מלך פרס לכלות דבר ה׳ מפי ירמיה העיר ה׳ את רוח כורש מלך פרס״. כורש מכריז בכל מלכותו, בכתב ובעל פה: ״כל ממלכות הארץ נתן לי ה׳ אלהי השמים והוא פקד עלי לבנות לו בית בירושלם אשר ביהודה״.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D9B46A"/>
                </a:solidFill>
                <a:latin typeface="David Libre"/>
                <a:cs typeface="David Libre"/>
                <a:ea typeface="David Libre"/>
              </a:rPr>
              <a:t>קראו פסוקים ה׳–י״א («העלייה וכלי הבית»).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84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ראשי אבות ליהודה ובנימין והכוהנים והלוויים, ״לכל העיר האלהים את רוחו״, קמים לעלות. סביבם מחזקים אותם בכלי כסף, בזהב, ברכוש ובבהמה ובמגדנות.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D9B46A"/>
                </a:solidFill>
                <a:latin typeface="David Libre"/>
                <a:cs typeface="David Libre"/>
                <a:ea typeface="David Libre"/>
              </a:rPr>
              <a:t>הסבירו את המושג «מילה מנחה» והדגימו אותו מעזרא א׳.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84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מילה/שורש החוזר/ת על עצמו/ ה במספר פסוקים או פרקים במספר חריג של פעמי או במספר סימלי של פעמי בקטע, או בשתי משמעויות לפחות, המהווה רמז למסר המרכזי בקטע ו/או מוסיפה משמעות נוספת. איך זה בא לידי ביטוי בפרק: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05000"/>
            <a:ext cx="10464800" cy="3873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שאלה 6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סעיף א'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(1) בפסוקים א-ב, ה' העיר את רוחו של כורש מלך פרס. בעקבות זאת, ניתנה הצהרת כורש שהתירה לגולים לשוב לארץ ולבנות את בית המקדש בשנית.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על פי פסוק ה, ה' העיר את אנשי יהודה, בנימין הכוהנים והלוים. בעקבות זאת, הם התארגנו לעלות לארץ לבנות את בית המקדש.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(2) השנה הלועזית בה מתרחשת הצהרת כורש: 538 לפנה"ס.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צו כורש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