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460500"/>
            <a:ext cx="5886450" cy="444500"/>
          </a:xfrm>
          <a:prstGeom prst="rect">
            <a:avLst/>
          </a:prstGeom>
          <a:noFill/>
        </p:spPr>
        <p:txBody>
          <a:bodyPr wrap="square" lIns="0" rIns="0" tIns="0" bIns="0" anchor="t"/>
          <a:lstStyle/>
          <a:p>
            <a:pPr algn="r" rtl="1">
              <a:lnSpc>
                <a:spcPts val="3500"/>
              </a:lnSpc>
            </a:pPr>
            <a:r>
              <a:rPr sz="2400" b="1" i="0" lang="he-IL">
                <a:solidFill>
                  <a:srgbClr val="E76F51"/>
                </a:solidFill>
                <a:latin typeface="Miriam Libre"/>
                <a:cs typeface="Miriam Libre"/>
                <a:ea typeface="Miriam Libre"/>
              </a:rPr>
              <a:t>עזרא ג׳</a:t>
            </a:r>
          </a:p>
        </p:txBody>
      </p:sp>
      <p:sp>
        <p:nvSpPr>
          <p:cNvPr id="4" name="TextBox 3"/>
          <p:cNvSpPr txBox="1"/>
          <p:nvPr/>
        </p:nvSpPr>
        <p:spPr>
          <a:xfrm>
            <a:off x="5629275" y="1905000"/>
            <a:ext cx="5886450" cy="2413000"/>
          </a:xfrm>
          <a:prstGeom prst="rect">
            <a:avLst/>
          </a:prstGeom>
          <a:noFill/>
        </p:spPr>
        <p:txBody>
          <a:bodyPr wrap="square" lIns="0" rIns="0" tIns="0" bIns="0" anchor="ctr"/>
          <a:lstStyle/>
          <a:p>
            <a:pPr algn="r" rtl="1">
              <a:lnSpc>
                <a:spcPts val="7020"/>
              </a:lnSpc>
            </a:pPr>
            <a:r>
              <a:rPr sz="6500" b="1" i="0" lang="he-IL">
                <a:solidFill>
                  <a:srgbClr val="1D3557"/>
                </a:solidFill>
                <a:latin typeface="Miriam Libre"/>
                <a:cs typeface="Miriam Libre"/>
                <a:ea typeface="Miriam Libre"/>
              </a:rPr>
              <a:t>הקמת המזבח ויסוד הבית</a:t>
            </a:r>
          </a:p>
        </p:txBody>
      </p:sp>
      <p:sp>
        <p:nvSpPr>
          <p:cNvPr id="5" name="TextBox 4"/>
          <p:cNvSpPr txBox="1"/>
          <p:nvPr/>
        </p:nvSpPr>
        <p:spPr>
          <a:xfrm>
            <a:off x="9415897" y="4318000"/>
            <a:ext cx="1850552" cy="406400"/>
          </a:xfrm>
          <a:prstGeom prst="rect">
            <a:avLst/>
          </a:prstGeom>
          <a:noFill/>
        </p:spPr>
        <p:txBody>
          <a:bodyPr wrap="square" lIns="0" rIns="0" tIns="0" bIns="0" anchor="t"/>
          <a:lstStyle/>
          <a:p>
            <a:pPr algn="r" rtl="1">
              <a:lnSpc>
                <a:spcPts val="3200"/>
              </a:lnSpc>
            </a:pPr>
            <a:r>
              <a:rPr sz="2100" b="0" i="0" lang="he-IL">
                <a:solidFill>
                  <a:srgbClr val="F1E3C3"/>
                </a:solidFill>
                <a:latin typeface="Assistant"/>
                <a:cs typeface="Assistant"/>
                <a:ea typeface="Assistant"/>
              </a:rPr>
              <a:t>שאלון 1261 · עזרא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מטרות השיעור</a:t>
            </a:r>
          </a:p>
        </p:txBody>
      </p:sp>
      <p:sp>
        <p:nvSpPr>
          <p:cNvPr id="5" name="TextBox 4"/>
          <p:cNvSpPr txBox="1"/>
          <p:nvPr/>
        </p:nvSpPr>
        <p:spPr>
          <a:xfrm rot="18900000">
            <a:off x="10561435" y="16968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1</a:t>
            </a:r>
          </a:p>
        </p:txBody>
      </p:sp>
      <p:sp>
        <p:nvSpPr>
          <p:cNvPr id="6" name="TextBox 5"/>
          <p:cNvSpPr txBox="1"/>
          <p:nvPr/>
        </p:nvSpPr>
        <p:spPr>
          <a:xfrm>
            <a:off x="4867021" y="17653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נכיר את הסיפור «הקמת המזבח ויסוד הבית» (עזרא ג׳) ואת הדמויות בו</a:t>
            </a:r>
          </a:p>
        </p:txBody>
      </p:sp>
      <p:sp>
        <p:nvSpPr>
          <p:cNvPr id="7" name="TextBox 6"/>
          <p:cNvSpPr txBox="1"/>
          <p:nvPr/>
        </p:nvSpPr>
        <p:spPr>
          <a:xfrm rot="18900000">
            <a:off x="10561435" y="28652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2</a:t>
            </a:r>
          </a:p>
        </p:txBody>
      </p:sp>
      <p:sp>
        <p:nvSpPr>
          <p:cNvPr id="8" name="TextBox 7"/>
          <p:cNvSpPr txBox="1"/>
          <p:nvPr/>
        </p:nvSpPr>
        <p:spPr>
          <a:xfrm>
            <a:off x="4867021" y="29337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נבחן כיצד הסיפור מבטא את התמה «עזרא»</a:t>
            </a:r>
          </a:p>
        </p:txBody>
      </p:sp>
      <p:sp>
        <p:nvSpPr>
          <p:cNvPr id="9" name="TextBox 8"/>
          <p:cNvSpPr txBox="1"/>
          <p:nvPr/>
        </p:nvSpPr>
        <p:spPr>
          <a:xfrm rot="18900000">
            <a:off x="10561435" y="40336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3</a:t>
            </a:r>
          </a:p>
        </p:txBody>
      </p:sp>
      <p:sp>
        <p:nvSpPr>
          <p:cNvPr id="10" name="TextBox 9"/>
          <p:cNvSpPr txBox="1"/>
          <p:nvPr/>
        </p:nvSpPr>
        <p:spPr>
          <a:xfrm>
            <a:off x="4867021" y="41021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נקרא פסוקי מפתח ונעמיק בפירוש רש"י ומלבי"ם</a:t>
            </a:r>
          </a:p>
        </p:txBody>
      </p:sp>
      <p:sp>
        <p:nvSpPr>
          <p:cNvPr id="11" name="TextBox 10"/>
          <p:cNvSpPr txBox="1"/>
          <p:nvPr/>
        </p:nvSpPr>
        <p:spPr>
          <a:xfrm rot="18900000">
            <a:off x="10561435" y="52020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4</a:t>
            </a:r>
          </a:p>
        </p:txBody>
      </p:sp>
      <p:sp>
        <p:nvSpPr>
          <p:cNvPr id="12" name="TextBox 11"/>
          <p:cNvSpPr txBox="1"/>
          <p:nvPr/>
        </p:nvSpPr>
        <p:spPr>
          <a:xfrm>
            <a:off x="4867021" y="52705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הדמויות בסיפור</a:t>
            </a:r>
          </a:p>
        </p:txBody>
      </p:sp>
      <p:sp>
        <p:nvSpPr>
          <p:cNvPr id="5" name="TextBox 4"/>
          <p:cNvSpPr txBox="1"/>
          <p:nvPr/>
        </p:nvSpPr>
        <p:spPr>
          <a:xfrm>
            <a:off x="6413246" y="19240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זרובבל</a:t>
            </a:r>
          </a:p>
        </p:txBody>
      </p:sp>
      <p:sp>
        <p:nvSpPr>
          <p:cNvPr id="6" name="TextBox 5"/>
          <p:cNvSpPr txBox="1"/>
          <p:nvPr/>
        </p:nvSpPr>
        <p:spPr>
          <a:xfrm>
            <a:off x="6413246" y="2482850"/>
            <a:ext cx="4813808" cy="35941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ישוע בן יוצדק וזרובבל בן שאלתיאל בונים את המזבח ומקריבים עולות.</a:t>
            </a:r>
          </a:p>
        </p:txBody>
      </p:sp>
      <p:sp>
        <p:nvSpPr>
          <p:cNvPr id="7" name="TextBox 6"/>
          <p:cNvSpPr txBox="1"/>
          <p:nvPr/>
        </p:nvSpPr>
        <p:spPr>
          <a:xfrm>
            <a:off x="964946" y="19240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שלמה</a:t>
            </a:r>
          </a:p>
        </p:txBody>
      </p:sp>
      <p:sp>
        <p:nvSpPr>
          <p:cNvPr id="8" name="TextBox 7"/>
          <p:cNvSpPr txBox="1"/>
          <p:nvPr/>
        </p:nvSpPr>
        <p:spPr>
          <a:xfrm>
            <a:off x="964946" y="2482850"/>
            <a:ext cx="4813808" cy="35941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זה מזכיר את הכנות בניית המקדש הראשון בימי שלמה.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רצף האירועים</a:t>
            </a:r>
          </a:p>
        </p:txBody>
      </p:sp>
      <p:sp>
        <p:nvSpPr>
          <p:cNvPr id="5" name="TextBox 4"/>
          <p:cNvSpPr txBox="1"/>
          <p:nvPr/>
        </p:nvSpPr>
        <p:spPr>
          <a:xfrm>
            <a:off x="991076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המזבח (פסוקים א׳–ו׳)</a:t>
            </a:r>
          </a:p>
        </p:txBody>
      </p:sp>
      <p:sp>
        <p:nvSpPr>
          <p:cNvPr id="7" name="TextBox 6"/>
          <p:cNvSpPr txBox="1"/>
          <p:nvPr/>
        </p:nvSpPr>
        <p:spPr>
          <a:xfrm>
            <a:off x="7189787"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ההכנות לבניין (פסוקים ז׳–ט׳)</a:t>
            </a:r>
          </a:p>
        </p:txBody>
      </p:sp>
      <p:sp>
        <p:nvSpPr>
          <p:cNvPr id="9" name="TextBox 8"/>
          <p:cNvSpPr txBox="1"/>
          <p:nvPr/>
        </p:nvSpPr>
        <p:spPr>
          <a:xfrm>
            <a:off x="446881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יסוד ההיכל (פסוקים י׳–י״ג)</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עזרא ג', ג'</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1D3557"/>
                </a:solidFill>
                <a:latin typeface="Frank Ruhl Libre"/>
                <a:cs typeface="Frank Ruhl Libre"/>
                <a:ea typeface="Frank Ruhl Libre"/>
              </a:rPr>
              <a:t>וַיָּכִינוּ הַמִּזְבֵּחַ עַל־מְכוֹנֹתָיו </a:t>
            </a:r>
            <a:r>
              <a:rPr sz="4100" b="1" i="0" lang="he-IL">
                <a:solidFill>
                  <a:srgbClr val="C1440E"/>
                </a:solidFill>
                <a:latin typeface="Frank Ruhl Libre"/>
                <a:cs typeface="Frank Ruhl Libre"/>
                <a:ea typeface="Frank Ruhl Libre"/>
              </a:rPr>
              <a:t>כִּי בְּאֵימָה עֲלֵיהֶם מֵעַמֵּי הָאֲרָצוֹת</a:t>
            </a:r>
            <a:r>
              <a:rPr sz="4100" b="0" i="0" lang="he-IL">
                <a:solidFill>
                  <a:srgbClr val="1D3557"/>
                </a:solidFill>
                <a:latin typeface="Frank Ruhl Libre"/>
                <a:cs typeface="Frank Ruhl Libre"/>
                <a:ea typeface="Frank Ruhl Libre"/>
              </a:rPr>
              <a:t> וַיַּעֲלוּ עָלָיו עֹלוֹת לַה' עֹלוֹת לַבֹּקֶר וְלָעָרֶב</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בחודש השביעי, כשבני ישראל כבר בערים, העם מתאסף ״כאיש אחד אל ירושלם״.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עזרא ג', י"ג</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וְאֵין הָעָם מַכִּירִים קוֹל</a:t>
            </a:r>
            <a:r>
              <a:rPr sz="4100" b="0" i="0" lang="he-IL">
                <a:solidFill>
                  <a:srgbClr val="1D3557"/>
                </a:solidFill>
                <a:latin typeface="Frank Ruhl Libre"/>
                <a:cs typeface="Frank Ruhl Libre"/>
                <a:ea typeface="Frank Ruhl Libre"/>
              </a:rPr>
              <a:t> תְּרוּעַת הַשִּׂמְחָה לְקוֹל בְּכִי הָעָם כִּי הָעָם מְרִיעִים תְּרוּעָה גְדוֹלָה וְהַקּוֹל נִשְׁמַע עַד־לְמֵרָחוֹק</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כשהבונים יוסדים את היכל ה׳, הכוהנים עומדים בלבושיהם עם חצוצרות, והלוויים בני אסף עם מצלתיים, ״להלל את ה׳ על ידי דויד 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עזרא ג', ח'</a:t>
            </a:r>
          </a:p>
        </p:txBody>
      </p:sp>
      <p:sp>
        <p:nvSpPr>
          <p:cNvPr id="5" name="TextBox 4"/>
          <p:cNvSpPr txBox="1"/>
          <p:nvPr/>
        </p:nvSpPr>
        <p:spPr>
          <a:xfrm>
            <a:off x="1079436" y="2007989"/>
            <a:ext cx="10033127" cy="2969021"/>
          </a:xfrm>
          <a:prstGeom prst="rect">
            <a:avLst/>
          </a:prstGeom>
          <a:noFill/>
        </p:spPr>
        <p:txBody>
          <a:bodyPr wrap="square" lIns="0" rIns="0" tIns="0" bIns="0" anchor="t"/>
          <a:lstStyle/>
          <a:p>
            <a:pPr algn="ctr" rtl="1">
              <a:lnSpc>
                <a:spcPts val="5844"/>
              </a:lnSpc>
            </a:pPr>
            <a:r>
              <a:rPr sz="3350" b="0" i="0" lang="he-IL">
                <a:solidFill>
                  <a:srgbClr val="1D3557"/>
                </a:solidFill>
                <a:latin typeface="Frank Ruhl Libre"/>
                <a:cs typeface="Frank Ruhl Libre"/>
                <a:ea typeface="Frank Ruhl Libre"/>
              </a:rPr>
              <a:t>וּבַשָּׁנָה הַשֵּׁנִית לְבוֹאָם אֶל־בֵּית הָאֱלֹהִים לִירוּשָׁלַ͏ִם בַּחֹדֶשׁ הַשֵּׁנִי הֵחֵלּוּ זְרֻבָּבֶל בֶּן־שְׁאַלְתִּיאֵל וְיֵשׁוּעַ בֶּן־יוֹצָדָק וּשְׁאָר אֲחֵיהֶם הַכֹּהֲנִים וְהַלְוִיִּם וְכָל־הַבָּאִים מֵהַשְּׁבִי יְרוּשָׁלַ͏ִם </a:t>
            </a:r>
            <a:r>
              <a:rPr sz="3350" b="1" i="0" lang="he-IL">
                <a:solidFill>
                  <a:srgbClr val="C1440E"/>
                </a:solidFill>
                <a:latin typeface="Frank Ruhl Libre"/>
                <a:cs typeface="Frank Ruhl Libre"/>
                <a:ea typeface="Frank Ruhl Libre"/>
              </a:rPr>
              <a:t>וַיַּעֲמִידוּ אֶת־הַלְוִיִּם מִבֶּן עֶשְׂרִים שָׁנָה וָמַעְלָה</a:t>
            </a:r>
            <a:r>
              <a:rPr sz="3350" b="0" i="0" lang="he-IL">
                <a:solidFill>
                  <a:srgbClr val="1D3557"/>
                </a:solidFill>
                <a:latin typeface="Frank Ruhl Libre"/>
                <a:cs typeface="Frank Ruhl Libre"/>
                <a:ea typeface="Frank Ruhl Libre"/>
              </a:rPr>
              <a:t> לְנַצֵּחַ עַל־מְלֶאכֶת בֵּית־ה'</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העם נותן כסף לחוצבים ולחרשים, ומזון, משקה ושמן לצידונים ולצוריים, כדי להביא עצי ארזים מהלבנון ליפו, ״כרשיון כורש מלך פרס עליהם״.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עזרא ג', א'</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1D3557"/>
                </a:solidFill>
                <a:latin typeface="Frank Ruhl Libre"/>
                <a:cs typeface="Frank Ruhl Libre"/>
                <a:ea typeface="Frank Ruhl Libre"/>
              </a:rPr>
              <a:t>וַיִּגַּע הַחֹדֶשׁ הַשְּׁבִיעִי וּבְנֵי יִשְׂרָאֵל בֶּעָרִים וַיֵּאָסְפוּ </a:t>
            </a:r>
            <a:r>
              <a:rPr sz="4100" b="1" i="0" lang="he-IL">
                <a:solidFill>
                  <a:srgbClr val="C1440E"/>
                </a:solidFill>
                <a:latin typeface="Frank Ruhl Libre"/>
                <a:cs typeface="Frank Ruhl Libre"/>
                <a:ea typeface="Frank Ruhl Libre"/>
              </a:rPr>
              <a:t>הָעָם כְּאִישׁ אֶחָד אֶל</a:t>
            </a:r>
            <a:r>
              <a:rPr sz="4100" b="0" i="0" lang="he-IL">
                <a:solidFill>
                  <a:srgbClr val="1D3557"/>
                </a:solidFill>
                <a:latin typeface="Frank Ruhl Libre"/>
                <a:cs typeface="Frank Ruhl Libre"/>
                <a:ea typeface="Frank Ruhl Libre"/>
              </a:rPr>
              <a:t>־יְרוּשָׁלָ͏ִם</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בחודש השביעי, כשבני ישראל כבר בערים, העם מתאסף ״כאיש אחד אל ירושלם״.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מכונותיו</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מל׳ כן ובסיס.</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לנצח</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ענינו נצוח השיר ע״ש שדרך בעלי השיר לנצח זא״ז בהרמת הקול ובהכרעת הנעימה.</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ויגע</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כמו והגיע.</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מילה מנחה</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13" name="TextBox 12"/>
          <p:cNvSpPr txBox="1"/>
          <p:nvPr/>
        </p:nvSpPr>
        <p:spPr>
          <a:xfrm>
            <a:off x="4545901" y="427990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קורבנות</a:t>
            </a:r>
          </a:p>
        </p:txBody>
      </p:sp>
      <p:sp>
        <p:nvSpPr>
          <p:cNvPr id="14" name="TextBox 13"/>
          <p:cNvSpPr txBox="1"/>
          <p:nvPr/>
        </p:nvSpPr>
        <p:spPr>
          <a:xfrm>
            <a:off x="4545901" y="474980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מתנה מן החי או מן הצומח שמביא אדם למקדש לכבוד האל.</a:t>
            </a:r>
          </a:p>
        </p:txBody>
      </p:sp>
      <p:sp>
        <p:nvSpPr>
          <p:cNvPr id="15" name="TextBox 14"/>
          <p:cNvSpPr txBox="1"/>
          <p:nvPr/>
        </p:nvSpPr>
        <p:spPr>
          <a:xfrm>
            <a:off x="926401" y="427990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פולחן</a:t>
            </a:r>
          </a:p>
        </p:txBody>
      </p:sp>
      <p:sp>
        <p:nvSpPr>
          <p:cNvPr id="16" name="TextBox 15"/>
          <p:cNvSpPr txBox="1"/>
          <p:nvPr/>
        </p:nvSpPr>
        <p:spPr>
          <a:xfrm>
            <a:off x="926401" y="474980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עבודה לאלוהות באמצעות קורבנות, תפילות וצומות במקדש או מחוצה לו.</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רש"י</a:t>
            </a:r>
          </a:p>
        </p:txBody>
      </p:sp>
      <p:sp>
        <p:nvSpPr>
          <p:cNvPr id="5" name="TextBox 4"/>
          <p:cNvSpPr txBox="1"/>
          <p:nvPr/>
        </p:nvSpPr>
        <p:spPr>
          <a:xfrm>
            <a:off x="1162939" y="2381250"/>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רש"י על עזרא ג', ג'</a:t>
            </a:r>
          </a:p>
        </p:txBody>
      </p:sp>
      <p:sp>
        <p:nvSpPr>
          <p:cNvPr id="6" name="TextBox 5"/>
          <p:cNvSpPr txBox="1"/>
          <p:nvPr/>
        </p:nvSpPr>
        <p:spPr>
          <a:xfrm>
            <a:off x="1162939" y="2813050"/>
            <a:ext cx="9967722" cy="1219200"/>
          </a:xfrm>
          <a:prstGeom prst="rect">
            <a:avLst/>
          </a:prstGeom>
          <a:noFill/>
        </p:spPr>
        <p:txBody>
          <a:bodyPr wrap="square" lIns="0" rIns="0" tIns="0" bIns="0" anchor="t"/>
          <a:lstStyle/>
          <a:p>
            <a:pPr algn="r" rtl="1">
              <a:lnSpc>
                <a:spcPts val="4800"/>
              </a:lnSpc>
            </a:pPr>
            <a:r>
              <a:rPr sz="3000" b="1" i="0" lang="he-IL">
                <a:solidFill>
                  <a:srgbClr val="C1440E"/>
                </a:solidFill>
                <a:latin typeface="Noto Serif Hebrew"/>
                <a:cs typeface="Noto Serif Hebrew"/>
                <a:ea typeface="Noto Serif Hebrew"/>
              </a:rPr>
              <a:t>וַיָּכִינוּ הַמִּזְבֵּחַ עַל מְכוֹנוֹתָיו</a:t>
            </a:r>
            <a:r>
              <a:rPr sz="3000" b="0" i="0" lang="he-IL">
                <a:solidFill>
                  <a:srgbClr val="1D3557"/>
                </a:solidFill>
                <a:latin typeface="Noto Serif Hebrew"/>
                <a:cs typeface="Noto Serif Hebrew"/>
                <a:ea typeface="Noto Serif Hebrew"/>
              </a:rPr>
              <a:t>. כְּדֵי לְהַקְרִיב עָלָיו קָרְבָּנוֹת, שֶׁהֲרֵי הָיוּ יְרֵאִים מֵעַמֵּי הָאֲרָצוֹת שֶׁלֹּא יְקַנְתְּרוּם וְשֶׁלֹּא יַלְשִׁינוּם לַמֶּלֶךְ.</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מסביר רש"י על «וַיָּכִינוּ הַמִּזְבֵּחַ עַל מְכוֹנוֹתָיו»?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מלבי"ם</a:t>
            </a:r>
          </a:p>
        </p:txBody>
      </p:sp>
      <p:sp>
        <p:nvSpPr>
          <p:cNvPr id="5" name="TextBox 4"/>
          <p:cNvSpPr txBox="1"/>
          <p:nvPr/>
        </p:nvSpPr>
        <p:spPr>
          <a:xfrm>
            <a:off x="1162939" y="2122289"/>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מלבי"ם על עזרא ג', י"ג</a:t>
            </a:r>
          </a:p>
        </p:txBody>
      </p:sp>
      <p:sp>
        <p:nvSpPr>
          <p:cNvPr id="6" name="TextBox 5"/>
          <p:cNvSpPr txBox="1"/>
          <p:nvPr/>
        </p:nvSpPr>
        <p:spPr>
          <a:xfrm>
            <a:off x="1162939" y="2554089"/>
            <a:ext cx="9967722" cy="1737121"/>
          </a:xfrm>
          <a:prstGeom prst="rect">
            <a:avLst/>
          </a:prstGeom>
          <a:noFill/>
        </p:spPr>
        <p:txBody>
          <a:bodyPr wrap="square" lIns="0" rIns="0" tIns="0" bIns="0" anchor="t"/>
          <a:lstStyle/>
          <a:p>
            <a:pPr algn="r" rtl="1">
              <a:lnSpc>
                <a:spcPts val="4560"/>
              </a:lnSpc>
            </a:pPr>
            <a:r>
              <a:rPr sz="2850" b="1" i="0" lang="he-IL">
                <a:solidFill>
                  <a:srgbClr val="C1440E"/>
                </a:solidFill>
                <a:latin typeface="Noto Serif Hebrew"/>
                <a:cs typeface="Noto Serif Hebrew"/>
                <a:ea typeface="Noto Serif Hebrew"/>
              </a:rPr>
              <a:t>ואין העם מכירים שקול תרועת השמחה</a:t>
            </a:r>
            <a:r>
              <a:rPr sz="2850" b="0" i="0" lang="he-IL">
                <a:solidFill>
                  <a:srgbClr val="1D3557"/>
                </a:solidFill>
                <a:latin typeface="Noto Serif Hebrew"/>
                <a:cs typeface="Noto Serif Hebrew"/>
                <a:ea typeface="Noto Serif Hebrew"/>
              </a:rPr>
              <a:t>, הוא בסבת קול בכי העם, שמזה בעצמו שאלה בוכים על שהם בונים תחת רשות כורש ע"ז עצמו שמחו רבים המבינים התועלת הזה, זאת לא הכירו ההמון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א׳–ו׳ («המזבח»).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ז׳–ט׳ («ההכנות לבניין»).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י׳–י״ג («יסוד ההיכל»).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1D3557"/>
                </a:solidFill>
                <a:latin typeface="Assistant"/>
                <a:cs typeface="Assistant"/>
                <a:ea typeface="Assistant"/>
              </a:rPr>
              <a:t>מה לדעתכם המסר המרכזי של עזרא ג׳?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1E3C3"/>
                </a:solidFill>
                <a:latin typeface="Miriam Libre"/>
                <a:cs typeface="Miriam Libre"/>
                <a:ea typeface="Miriam Libre"/>
              </a:rPr>
              <a:t>הקמת המזבח ויסוד הבית</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המזבח</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ההכנות לבניין</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יסוד ההיכל</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D3557"/>
                </a:solidFill>
                <a:latin typeface="Assistant"/>
                <a:cs typeface="Assistant"/>
                <a:ea typeface="Assistant"/>
              </a:rPr>
              <a:t>(קיץ תשפ"ה (שאלון 1261))</a:t>
            </a:r>
          </a:p>
          <a:p>
            <a:pPr algn="r" rtl="1">
              <a:lnSpc>
                <a:spcPts val="3000"/>
              </a:lnSpc>
            </a:pPr>
            <a:r>
              <a:rPr sz="2000" b="0" i="0" lang="he-IL">
                <a:solidFill>
                  <a:srgbClr val="1D3557"/>
                </a:solidFill>
                <a:latin typeface="Assistant"/>
                <a:cs typeface="Assistant"/>
                <a:ea typeface="Assistant"/>
              </a:rPr>
              <a:t>שיבת ציון</a:t>
            </a:r>
          </a:p>
          <a:p>
            <a:pPr algn="r" rtl="1">
              <a:lnSpc>
                <a:spcPts val="3000"/>
              </a:lnSpc>
            </a:pPr>
            <a:r>
              <a:rPr sz="2000" b="0" i="0" lang="he-IL">
                <a:solidFill>
                  <a:srgbClr val="1D3557"/>
                </a:solidFill>
                <a:latin typeface="Assistant"/>
                <a:cs typeface="Assistant"/>
                <a:ea typeface="Assistant"/>
              </a:rPr>
              <a:t>6. קראו עזרא, פרק ג'.</a:t>
            </a:r>
          </a:p>
          <a:p>
            <a:pPr algn="r" rtl="1">
              <a:lnSpc>
                <a:spcPts val="3000"/>
              </a:lnSpc>
            </a:pPr>
            <a:r>
              <a:rPr sz="2000" b="0" i="0" lang="he-IL">
                <a:solidFill>
                  <a:srgbClr val="1D3557"/>
                </a:solidFill>
                <a:latin typeface="Assistant"/>
                <a:cs typeface="Assistant"/>
                <a:ea typeface="Assistant"/>
              </a:rPr>
              <a:t>ענו על סעיף א – חובה.</a:t>
            </a:r>
          </a:p>
          <a:p>
            <a:pPr algn="r" rtl="1">
              <a:lnSpc>
                <a:spcPts val="3000"/>
              </a:lnSpc>
            </a:pPr>
            <a:r>
              <a:rPr sz="2000" b="0" i="0" lang="he-IL">
                <a:solidFill>
                  <a:srgbClr val="1D3557"/>
                </a:solidFill>
                <a:latin typeface="Assistant"/>
                <a:cs typeface="Assistant"/>
                <a:ea typeface="Assistant"/>
              </a:rPr>
              <a:t>א. קראו פסוקים א'-ה'.</a:t>
            </a:r>
          </a:p>
          <a:p>
            <a:pPr algn="r" rtl="1">
              <a:lnSpc>
                <a:spcPts val="3000"/>
              </a:lnSpc>
            </a:pPr>
            <a:r>
              <a:rPr sz="2000" b="0" i="0" lang="he-IL">
                <a:solidFill>
                  <a:srgbClr val="1D3557"/>
                </a:solidFill>
                <a:latin typeface="Assistant"/>
                <a:cs typeface="Assistant"/>
                <a:ea typeface="Assistant"/>
              </a:rPr>
              <a:t>על פי פסוק ב', הפעולה הראשונה של שבי ציון הייתה בניית מזבח לאלוהי ישראל.</a:t>
            </a:r>
          </a:p>
          <a:p>
            <a:pPr algn="r" rtl="1">
              <a:lnSpc>
                <a:spcPts val="3000"/>
              </a:lnSpc>
            </a:pPr>
            <a:r>
              <a:rPr sz="2000" b="0" i="0" lang="he-IL">
                <a:solidFill>
                  <a:srgbClr val="1D3557"/>
                </a:solidFill>
                <a:latin typeface="Assistant"/>
                <a:cs typeface="Assistant"/>
                <a:ea typeface="Assistant"/>
              </a:rPr>
              <a:t>הסבירו מה הן שתי הסיבות שבגללן הזדרז העם לבנות את המזבח. בססו את דבריכם על הכתוב. (8 נקודות)</a:t>
            </a:r>
          </a:p>
          <a:p>
            <a:pPr algn="r" rtl="1">
              <a:lnSpc>
                <a:spcPts val="3000"/>
              </a:lnSpc>
            </a:pPr>
            <a:r>
              <a:rPr sz="2000" b="0" i="0" lang="he-IL">
                <a:solidFill>
                  <a:srgbClr val="1D3557"/>
                </a:solidFill>
                <a:latin typeface="Assistant"/>
                <a:cs typeface="Assistant"/>
                <a:ea typeface="Assistant"/>
              </a:rPr>
              <a:t>ענו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א׳–ו׳ («המזבח»).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בחודש השביעי, כשבני ישראל כבר בערים, העם מתאסף ״כאיש אחד אל ירושלם״. ישוע בן יוצדק ואחיו הכוהנים וזרובבל בן שאלתיאל ואחיו קמים ובונים את מזבח אלוהי ישראל ״להעלות עליו עלות ככתוב בתורת משה איש האלהים״.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ז׳–ט׳ («ההכנות לבניין»).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העם נותן כסף לחוצבים ולחרשים, ומזון, משקה ושמן לצידונים ולצוריים, כדי להביא עצי ארזים מהלבנון ליפו, ״כרשיון כורש מלך פרס עליהם״. זה מזכיר את הכנות בניית המקדש הראשון בימי שלמה.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י׳–י״ג («יסוד ההיכל»).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כשהבונים יוסדים את היכל ה׳, הכוהנים עומדים בלבושיהם עם חצוצרות, והלוויים בני אסף עם מצלתיים, ״להלל את ה׳ על ידי דויד מלך ישראל״. הם עונים ״בהלל ובהודות לה׳ כי טוב כי לעולם חסדו על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שאלה 6</a:t>
            </a:r>
          </a:p>
          <a:p>
            <a:pPr algn="r" rtl="1">
              <a:lnSpc>
                <a:spcPts val="2850"/>
              </a:lnSpc>
            </a:pPr>
            <a:r>
              <a:rPr sz="1900" b="0" i="0" lang="he-IL">
                <a:solidFill>
                  <a:srgbClr val="1D3557"/>
                </a:solidFill>
                <a:latin typeface="Assistant"/>
                <a:cs typeface="Assistant"/>
                <a:ea typeface="Assistant"/>
              </a:rPr>
              <a:t>סעיף א'</a:t>
            </a:r>
          </a:p>
          <a:p>
            <a:pPr algn="r" rtl="1">
              <a:lnSpc>
                <a:spcPts val="2850"/>
              </a:lnSpc>
            </a:pPr>
            <a:r>
              <a:rPr sz="1900" b="0" i="0" lang="he-IL">
                <a:solidFill>
                  <a:srgbClr val="1D3557"/>
                </a:solidFill>
                <a:latin typeface="Assistant"/>
                <a:cs typeface="Assistant"/>
                <a:ea typeface="Assistant"/>
              </a:rPr>
              <a:t>שתי הסיבות שבגללן הודח העם לבנות את המזבח (על התלמיד לבסס):</a:t>
            </a:r>
          </a:p>
          <a:p>
            <a:pPr algn="r" rtl="1">
              <a:lnSpc>
                <a:spcPts val="2850"/>
              </a:lnSpc>
            </a:pPr>
            <a:r>
              <a:rPr sz="1900" b="0" i="0" lang="he-IL">
                <a:solidFill>
                  <a:srgbClr val="1D3557"/>
                </a:solidFill>
                <a:latin typeface="Assistant"/>
                <a:cs typeface="Assistant"/>
                <a:ea typeface="Assistant"/>
              </a:rPr>
              <a:t>כדי לחדש את הקרבת הקורבנות לה' כפי שנדרש בתורה. לביסוס: "ויבנו את מזבח אלוהי ישראל להעלות עליו עלות ככתוב בתורת משה איש האלוהים".</a:t>
            </a:r>
          </a:p>
          <a:p>
            <a:pPr algn="r" rtl="1">
              <a:lnSpc>
                <a:spcPts val="2850"/>
              </a:lnSpc>
            </a:pPr>
            <a:r>
              <a:rPr sz="1900" b="0" i="0" lang="he-IL">
                <a:solidFill>
                  <a:srgbClr val="1D3557"/>
                </a:solidFill>
                <a:latin typeface="Assistant"/>
                <a:cs typeface="Assistant"/>
                <a:ea typeface="Assistant"/>
              </a:rPr>
              <a:t>בגלל הפחד של שבי ציון מהעמים שהיו בארץ. שבי ציון קיוו שחידוש הקרבת עבודת המזבח, תגרום לה' לסייע להם. לביסוס: "ויכינו המזבח על מכנתו כי באימה עליהם מעמי הארצות".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הקמת המזבח ויסוד הבית – שאלון 1261</dc:title>
  <dc:subject/>
  <dc:creator/>
  <cp:keywords/>
  <dc:description/>
  <cp:lastModifiedBy/>
  <cp:revision>1</cp:revision>
  <dcterms:created xsi:type="dcterms:W3CDTF">2013-01-27T09:14:16Z</dcterms:created>
  <dcterms:modified xsi:type="dcterms:W3CDTF">2013-01-27T09:15:58Z</dcterms:modified>
  <cp:category/>
</cp:coreProperties>
</file>