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1460500"/>
            <a:ext cx="5755640" cy="444500"/>
          </a:xfrm>
          <a:prstGeom prst="rect">
            <a:avLst/>
          </a:prstGeom>
          <a:noFill/>
        </p:spPr>
        <p:txBody>
          <a:bodyPr wrap="square" lIns="0" rIns="0" tIns="0" bIns="0" anchor="t"/>
          <a:lstStyle/>
          <a:p>
            <a:pPr algn="r" rtl="1">
              <a:lnSpc>
                <a:spcPts val="3500"/>
              </a:lnSpc>
            </a:pPr>
            <a:r>
              <a:rPr sz="2400" b="0" i="0" lang="he-IL">
                <a:solidFill>
                  <a:srgbClr val="FFD166"/>
                </a:solidFill>
                <a:latin typeface="IBM Plex Sans Hebrew"/>
                <a:cs typeface="IBM Plex Sans Hebrew"/>
                <a:ea typeface="IBM Plex Sans Hebrew"/>
              </a:rPr>
              <a:t>עזרא ד׳</a:t>
            </a:r>
          </a:p>
        </p:txBody>
      </p:sp>
      <p:sp>
        <p:nvSpPr>
          <p:cNvPr id="4" name="TextBox 3"/>
          <p:cNvSpPr txBox="1"/>
          <p:nvPr/>
        </p:nvSpPr>
        <p:spPr>
          <a:xfrm>
            <a:off x="5821680" y="1924050"/>
            <a:ext cx="5755640" cy="2374900"/>
          </a:xfrm>
          <a:prstGeom prst="rect">
            <a:avLst/>
          </a:prstGeom>
          <a:noFill/>
        </p:spPr>
        <p:txBody>
          <a:bodyPr wrap="square" lIns="0" rIns="0" tIns="0" bIns="0" anchor="ctr"/>
          <a:lstStyle/>
          <a:p>
            <a:pPr algn="r" rtl="1">
              <a:lnSpc>
                <a:spcPts val="7344"/>
              </a:lnSpc>
            </a:pPr>
            <a:r>
              <a:rPr sz="6800" b="1" i="0" lang="he-IL">
                <a:solidFill>
                  <a:srgbClr val="FFFFFF"/>
                </a:solidFill>
                <a:latin typeface="IBM Plex Sans Hebrew"/>
                <a:cs typeface="IBM Plex Sans Hebrew"/>
                <a:ea typeface="IBM Plex Sans Hebrew"/>
              </a:rPr>
              <a:t>התנגדות הצרים</a:t>
            </a:r>
          </a:p>
        </p:txBody>
      </p:sp>
      <p:sp>
        <p:nvSpPr>
          <p:cNvPr id="5" name="TextBox 4"/>
          <p:cNvSpPr txBox="1"/>
          <p:nvPr/>
        </p:nvSpPr>
        <p:spPr>
          <a:xfrm>
            <a:off x="5821680" y="4318000"/>
            <a:ext cx="5755640" cy="406400"/>
          </a:xfrm>
          <a:prstGeom prst="rect">
            <a:avLst/>
          </a:prstGeom>
          <a:noFill/>
        </p:spPr>
        <p:txBody>
          <a:bodyPr wrap="square" lIns="0" rIns="0" tIns="0" bIns="0" anchor="t"/>
          <a:lstStyle/>
          <a:p>
            <a:pPr algn="r" rtl="1">
              <a:lnSpc>
                <a:spcPts val="3200"/>
              </a:lnSpc>
            </a:pPr>
            <a:r>
              <a:rPr sz="2100" b="0" i="0" lang="he-IL">
                <a:solidFill>
                  <a:srgbClr val="DBEEFF"/>
                </a:solidFill>
                <a:latin typeface="IBM Plex Sans Hebrew"/>
                <a:cs typeface="IBM Plex Sans Hebrew"/>
                <a:ea typeface="IBM Plex Sans Hebrew"/>
              </a:rPr>
              <a:t>שאלון 1261 · עזרא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מטרות השיעור</a:t>
            </a:r>
          </a:p>
        </p:txBody>
      </p:sp>
      <p:sp>
        <p:nvSpPr>
          <p:cNvPr id="5" name="TextBox 4"/>
          <p:cNvSpPr txBox="1"/>
          <p:nvPr/>
        </p:nvSpPr>
        <p:spPr>
          <a:xfrm>
            <a:off x="10731500" y="18669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1</a:t>
            </a:r>
          </a:p>
        </p:txBody>
      </p:sp>
      <p:sp>
        <p:nvSpPr>
          <p:cNvPr id="6" name="TextBox 5"/>
          <p:cNvSpPr txBox="1"/>
          <p:nvPr/>
        </p:nvSpPr>
        <p:spPr>
          <a:xfrm>
            <a:off x="4860480" y="17589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נכיר את הסיפור «התנגדות הצרים» (עזרא ד׳) ואת הדמויות בו</a:t>
            </a:r>
          </a:p>
        </p:txBody>
      </p:sp>
      <p:sp>
        <p:nvSpPr>
          <p:cNvPr id="7" name="TextBox 6"/>
          <p:cNvSpPr txBox="1"/>
          <p:nvPr/>
        </p:nvSpPr>
        <p:spPr>
          <a:xfrm>
            <a:off x="10731500" y="30353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2</a:t>
            </a:r>
          </a:p>
        </p:txBody>
      </p:sp>
      <p:sp>
        <p:nvSpPr>
          <p:cNvPr id="8" name="TextBox 7"/>
          <p:cNvSpPr txBox="1"/>
          <p:nvPr/>
        </p:nvSpPr>
        <p:spPr>
          <a:xfrm>
            <a:off x="4860480" y="29273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נבחן כיצד הסיפור מבטא את התמה «עזרא»</a:t>
            </a:r>
          </a:p>
        </p:txBody>
      </p:sp>
      <p:sp>
        <p:nvSpPr>
          <p:cNvPr id="9" name="TextBox 8"/>
          <p:cNvSpPr txBox="1"/>
          <p:nvPr/>
        </p:nvSpPr>
        <p:spPr>
          <a:xfrm>
            <a:off x="10731500" y="42037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3</a:t>
            </a:r>
          </a:p>
        </p:txBody>
      </p:sp>
      <p:sp>
        <p:nvSpPr>
          <p:cNvPr id="10" name="TextBox 9"/>
          <p:cNvSpPr txBox="1"/>
          <p:nvPr/>
        </p:nvSpPr>
        <p:spPr>
          <a:xfrm>
            <a:off x="4860480" y="40957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נקרא פסוקי מפתח ונעמיק בפירוש רש"י ומלבי"ם</a:t>
            </a:r>
          </a:p>
        </p:txBody>
      </p:sp>
      <p:sp>
        <p:nvSpPr>
          <p:cNvPr id="11" name="TextBox 10"/>
          <p:cNvSpPr txBox="1"/>
          <p:nvPr/>
        </p:nvSpPr>
        <p:spPr>
          <a:xfrm>
            <a:off x="10731500" y="53721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4</a:t>
            </a:r>
          </a:p>
        </p:txBody>
      </p:sp>
      <p:sp>
        <p:nvSpPr>
          <p:cNvPr id="12" name="TextBox 11"/>
          <p:cNvSpPr txBox="1"/>
          <p:nvPr/>
        </p:nvSpPr>
        <p:spPr>
          <a:xfrm>
            <a:off x="4860480" y="52641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הדמויות בסיפור</a:t>
            </a:r>
          </a:p>
        </p:txBody>
      </p:sp>
      <p:sp>
        <p:nvSpPr>
          <p:cNvPr id="5" name="TextBox 4"/>
          <p:cNvSpPr txBox="1"/>
          <p:nvPr/>
        </p:nvSpPr>
        <p:spPr>
          <a:xfrm>
            <a:off x="6413246" y="1924050"/>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יהודה</a:t>
            </a:r>
          </a:p>
        </p:txBody>
      </p:sp>
      <p:sp>
        <p:nvSpPr>
          <p:cNvPr id="6" name="TextBox 5"/>
          <p:cNvSpPr txBox="1"/>
          <p:nvPr/>
        </p:nvSpPr>
        <p:spPr>
          <a:xfrm>
            <a:off x="6413246" y="2482850"/>
            <a:ext cx="4813808" cy="1030882"/>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צרי יהודה ובנימין מבקשים להצטרף לבניין ומסורבים.</a:t>
            </a:r>
          </a:p>
        </p:txBody>
      </p:sp>
      <p:sp>
        <p:nvSpPr>
          <p:cNvPr id="7" name="TextBox 6"/>
          <p:cNvSpPr txBox="1"/>
          <p:nvPr/>
        </p:nvSpPr>
        <p:spPr>
          <a:xfrm>
            <a:off x="964946" y="1924050"/>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דריוש</a:t>
            </a:r>
          </a:p>
        </p:txBody>
      </p:sp>
      <p:sp>
        <p:nvSpPr>
          <p:cNvPr id="8" name="TextBox 7"/>
          <p:cNvSpPr txBox="1"/>
          <p:nvPr/>
        </p:nvSpPr>
        <p:spPr>
          <a:xfrm>
            <a:off x="964946" y="2482850"/>
            <a:ext cx="4813808" cy="1030882"/>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המלך מורה להפסיק את הבנייה, והעבודה נעצרת עד שנת שתיים לדריוש.</a:t>
            </a:r>
          </a:p>
        </p:txBody>
      </p:sp>
      <p:sp>
        <p:nvSpPr>
          <p:cNvPr id="9" name="TextBox 8"/>
          <p:cNvSpPr txBox="1"/>
          <p:nvPr/>
        </p:nvSpPr>
        <p:spPr>
          <a:xfrm>
            <a:off x="6413246" y="4161432"/>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זרובבל</a:t>
            </a:r>
          </a:p>
        </p:txBody>
      </p:sp>
      <p:sp>
        <p:nvSpPr>
          <p:cNvPr id="10" name="TextBox 9"/>
          <p:cNvSpPr txBox="1"/>
          <p:nvPr/>
        </p:nvSpPr>
        <p:spPr>
          <a:xfrm>
            <a:off x="6413246" y="4720232"/>
            <a:ext cx="4813808" cy="1356717"/>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זרובבל וישוע מסרבים: ״לא לכם ולנו לבנות בית לאלהינו כי אנחנו יחד נבנה לה׳ אלהי ישראל כאשר צונו…</a:t>
            </a:r>
          </a:p>
        </p:txBody>
      </p:sp>
      <p:sp>
        <p:nvSpPr>
          <p:cNvPr id="11" name="TextBox 10"/>
          <p:cNvSpPr txBox="1"/>
          <p:nvPr/>
        </p:nvSpPr>
        <p:spPr>
          <a:xfrm>
            <a:off x="964946" y="4161432"/>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אחשורוש</a:t>
            </a:r>
          </a:p>
        </p:txBody>
      </p:sp>
      <p:sp>
        <p:nvSpPr>
          <p:cNvPr id="12" name="TextBox 11"/>
          <p:cNvSpPr txBox="1"/>
          <p:nvPr/>
        </p:nvSpPr>
        <p:spPr>
          <a:xfrm>
            <a:off x="964946" y="4720232"/>
            <a:ext cx="4813808" cy="1356717"/>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בימי אחשורוש, בתחילת מלכותו, כותבים ״שטנה על יושבי יהודה וירושלם״.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רצף האירועים</a:t>
            </a:r>
          </a:p>
        </p:txBody>
      </p:sp>
      <p:sp>
        <p:nvSpPr>
          <p:cNvPr id="5" name="TextBox 4"/>
          <p:cNvSpPr txBox="1"/>
          <p:nvPr/>
        </p:nvSpPr>
        <p:spPr>
          <a:xfrm>
            <a:off x="992981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הצרים (פסוקים א׳–ה׳)</a:t>
            </a:r>
          </a:p>
        </p:txBody>
      </p:sp>
      <p:sp>
        <p:nvSpPr>
          <p:cNvPr id="7" name="TextBox 6"/>
          <p:cNvSpPr txBox="1"/>
          <p:nvPr/>
        </p:nvSpPr>
        <p:spPr>
          <a:xfrm>
            <a:off x="7208837"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המכתב לארתחשסתא (פסוקים ו׳–ט״ז)</a:t>
            </a:r>
          </a:p>
        </p:txBody>
      </p:sp>
      <p:sp>
        <p:nvSpPr>
          <p:cNvPr id="9" name="TextBox 8"/>
          <p:cNvSpPr txBox="1"/>
          <p:nvPr/>
        </p:nvSpPr>
        <p:spPr>
          <a:xfrm>
            <a:off x="448786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הצו להפסיק (פסוקים י״ז–כ״ד)</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עזרא ד', ד'</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וַיְהִי עַם־הָאָרֶץ מְרַפִּים יְדֵי</a:t>
            </a:r>
            <a:r>
              <a:rPr sz="4100" b="0" i="0" lang="he-IL">
                <a:solidFill>
                  <a:srgbClr val="FFFFFF"/>
                </a:solidFill>
                <a:latin typeface="Frank Ruhl Libre"/>
                <a:cs typeface="Frank Ruhl Libre"/>
                <a:ea typeface="Frank Ruhl Libre"/>
              </a:rPr>
              <a:t> עַם־יְהוּדָה וּמְבַהֲלִים אוֹתָם לִבְנוֹת</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״וישמעו צרי יהודה ובנימין כי בני הגולה בונים היכל לה׳ אלהי 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עזרא ד', ח'</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רְחוּם בְּעֵל־טְעֵם וְשִׁמְשַׁי סָפְרָא</a:t>
            </a:r>
            <a:r>
              <a:rPr sz="4100" b="0" i="0" lang="he-IL">
                <a:solidFill>
                  <a:srgbClr val="FFFFFF"/>
                </a:solidFill>
                <a:latin typeface="Frank Ruhl Libre"/>
                <a:cs typeface="Frank Ruhl Libre"/>
                <a:ea typeface="Frank Ruhl Libre"/>
              </a:rPr>
              <a:t> כְּתַבוּ אִגְּרָה חֲדָה עַל־יְרוּשְׁלֶם לְאַרְתַּחְשַׁשְׂתְּא מַלְכָּא כְּנֵמָא</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בימי אחשורוש, בתחילת מלכותו, כותבים ״שטנה על יושבי יהודה וירושלם״.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עזרא ד', י"ז</a:t>
            </a:r>
          </a:p>
        </p:txBody>
      </p:sp>
      <p:sp>
        <p:nvSpPr>
          <p:cNvPr id="5" name="TextBox 4"/>
          <p:cNvSpPr txBox="1"/>
          <p:nvPr/>
        </p:nvSpPr>
        <p:spPr>
          <a:xfrm>
            <a:off x="1079436" y="2125662"/>
            <a:ext cx="10033127" cy="2733675"/>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פִּתְגָמָא שְׁלַח מַלְכָּא עַל־רְחוּם</a:t>
            </a:r>
            <a:r>
              <a:rPr sz="4100" b="0" i="0" lang="he-IL">
                <a:solidFill>
                  <a:srgbClr val="FFFFFF"/>
                </a:solidFill>
                <a:latin typeface="Frank Ruhl Libre"/>
                <a:cs typeface="Frank Ruhl Libre"/>
                <a:ea typeface="Frank Ruhl Libre"/>
              </a:rPr>
              <a:t> בְּעֵל־טְעֵם וְשִׁמְשַׁי סָפְרָא וּשְׁאָר כְּנָוָתְהוֹן דִּי יָתְבִין בְּשָׁמְרָיִן וּשְׁאָר עֲבַר־נַהֲרָה שְׁלָם וּכְעֶת</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המלך עונה בשמית: נערך חיפוש, ונמצא שירושלים הייתה ״קריה מרדת 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עזרא ד', א'</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וַיִּשְׁמְעוּ צָרֵי יְהוּדָה</a:t>
            </a:r>
            <a:r>
              <a:rPr sz="4100" b="0" i="0" lang="he-IL">
                <a:solidFill>
                  <a:srgbClr val="FFFFFF"/>
                </a:solidFill>
                <a:latin typeface="Frank Ruhl Libre"/>
                <a:cs typeface="Frank Ruhl Libre"/>
                <a:ea typeface="Frank Ruhl Libre"/>
              </a:rPr>
              <a:t> וּבִנְיָמִן כִּי־בְנֵי הַגּוֹלָה בּוֹנִים הֵיכָל לַה' אֱלֹהֵי יִשְׂרָאֵל</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״וישמעו צרי יהודה ובנימין כי בני הגולה בונים היכל לה׳ אלהי 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מרפים</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מל׳ רפיון.</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לבנות</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כמו מלבנות.</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בעל טעם</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ענינו היודע מיטב הדבור במליצה נאותה וכן וטע׳ זקנים יקח (איוב י״ב:כ׳).</a:t>
            </a:r>
          </a:p>
        </p:txBody>
      </p:sp>
      <p:sp>
        <p:nvSpPr>
          <p:cNvPr id="11" name="TextBox 10"/>
          <p:cNvSpPr txBox="1"/>
          <p:nvPr/>
        </p:nvSpPr>
        <p:spPr>
          <a:xfrm>
            <a:off x="8165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אגרא</a:t>
            </a:r>
          </a:p>
        </p:txBody>
      </p:sp>
      <p:sp>
        <p:nvSpPr>
          <p:cNvPr id="12" name="TextBox 11"/>
          <p:cNvSpPr txBox="1"/>
          <p:nvPr/>
        </p:nvSpPr>
        <p:spPr>
          <a:xfrm>
            <a:off x="8165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כן יקרא כתב השלוח ע״ש שמאוסף בו דברים הרבה והוא מל׳ אוגר בקיץ (משלי י).</a:t>
            </a:r>
          </a:p>
        </p:txBody>
      </p:sp>
      <p:sp>
        <p:nvSpPr>
          <p:cNvPr id="13" name="TextBox 12"/>
          <p:cNvSpPr txBox="1"/>
          <p:nvPr/>
        </p:nvSpPr>
        <p:spPr>
          <a:xfrm>
            <a:off x="45459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כנמא</a:t>
            </a:r>
          </a:p>
        </p:txBody>
      </p:sp>
      <p:sp>
        <p:nvSpPr>
          <p:cNvPr id="14" name="TextBox 13"/>
          <p:cNvSpPr txBox="1"/>
          <p:nvPr/>
        </p:nvSpPr>
        <p:spPr>
          <a:xfrm>
            <a:off x="45459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ענין אמירה וכן וינאמו נאם (ירמיה כ״ג).</a:t>
            </a:r>
          </a:p>
        </p:txBody>
      </p:sp>
      <p:sp>
        <p:nvSpPr>
          <p:cNvPr id="15" name="TextBox 14"/>
          <p:cNvSpPr txBox="1"/>
          <p:nvPr/>
        </p:nvSpPr>
        <p:spPr>
          <a:xfrm>
            <a:off x="926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מילה מנחה</a:t>
            </a:r>
          </a:p>
        </p:txBody>
      </p:sp>
      <p:sp>
        <p:nvSpPr>
          <p:cNvPr id="16" name="TextBox 15"/>
          <p:cNvSpPr txBox="1"/>
          <p:nvPr/>
        </p:nvSpPr>
        <p:spPr>
          <a:xfrm>
            <a:off x="926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רש"י</a:t>
            </a:r>
          </a:p>
        </p:txBody>
      </p:sp>
      <p:sp>
        <p:nvSpPr>
          <p:cNvPr id="5" name="TextBox 4"/>
          <p:cNvSpPr txBox="1"/>
          <p:nvPr/>
        </p:nvSpPr>
        <p:spPr>
          <a:xfrm>
            <a:off x="1080674" y="2686050"/>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רש"י על עזרא ד', ד'</a:t>
            </a:r>
          </a:p>
        </p:txBody>
      </p:sp>
      <p:sp>
        <p:nvSpPr>
          <p:cNvPr id="6" name="TextBox 5"/>
          <p:cNvSpPr txBox="1"/>
          <p:nvPr/>
        </p:nvSpPr>
        <p:spPr>
          <a:xfrm>
            <a:off x="1080674" y="3117850"/>
            <a:ext cx="9948100" cy="609600"/>
          </a:xfrm>
          <a:prstGeom prst="rect">
            <a:avLst/>
          </a:prstGeom>
          <a:noFill/>
        </p:spPr>
        <p:txBody>
          <a:bodyPr wrap="square" lIns="0" rIns="0" tIns="0" bIns="0" anchor="t"/>
          <a:lstStyle/>
          <a:p>
            <a:pPr algn="r" rtl="1">
              <a:lnSpc>
                <a:spcPts val="4800"/>
              </a:lnSpc>
            </a:pPr>
            <a:r>
              <a:rPr sz="3000" b="1" i="0" lang="he-IL">
                <a:solidFill>
                  <a:srgbClr val="FFD166"/>
                </a:solidFill>
                <a:latin typeface="Noto Serif Hebrew"/>
                <a:cs typeface="Noto Serif Hebrew"/>
                <a:ea typeface="Noto Serif Hebrew"/>
              </a:rPr>
              <a:t>לִבְנוֹת</a:t>
            </a:r>
            <a:r>
              <a:rPr sz="3000" b="0" i="0" lang="he-IL">
                <a:solidFill>
                  <a:srgbClr val="FFFFFF"/>
                </a:solidFill>
                <a:latin typeface="Noto Serif Hebrew"/>
                <a:cs typeface="Noto Serif Hebrew"/>
                <a:ea typeface="Noto Serif Hebrew"/>
              </a:rPr>
              <a:t>. כְּמוֹ מִלִּבְנוֹת, וְכֵן ״עַד כִּי חָדַל לִסְפֹּר״ (בראשית מא:מט):</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מסביר רש"י על «לִבְנוֹת»?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מלבי"ם</a:t>
            </a:r>
          </a:p>
        </p:txBody>
      </p:sp>
      <p:sp>
        <p:nvSpPr>
          <p:cNvPr id="5" name="TextBox 4"/>
          <p:cNvSpPr txBox="1"/>
          <p:nvPr/>
        </p:nvSpPr>
        <p:spPr>
          <a:xfrm>
            <a:off x="1080674" y="2206922"/>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מלבי"ם על עזרא ד', ח'</a:t>
            </a:r>
          </a:p>
        </p:txBody>
      </p:sp>
      <p:sp>
        <p:nvSpPr>
          <p:cNvPr id="6" name="TextBox 5"/>
          <p:cNvSpPr txBox="1"/>
          <p:nvPr/>
        </p:nvSpPr>
        <p:spPr>
          <a:xfrm>
            <a:off x="1080674" y="2638722"/>
            <a:ext cx="9948100" cy="1567755"/>
          </a:xfrm>
          <a:prstGeom prst="rect">
            <a:avLst/>
          </a:prstGeom>
          <a:noFill/>
        </p:spPr>
        <p:txBody>
          <a:bodyPr wrap="square" lIns="0" rIns="0" tIns="0" bIns="0" anchor="t"/>
          <a:lstStyle/>
          <a:p>
            <a:pPr algn="r" rtl="1">
              <a:lnSpc>
                <a:spcPts val="4115"/>
              </a:lnSpc>
            </a:pPr>
            <a:r>
              <a:rPr sz="2550" b="1" i="0" lang="he-IL">
                <a:solidFill>
                  <a:srgbClr val="FFD166"/>
                </a:solidFill>
                <a:latin typeface="Noto Serif Hebrew"/>
                <a:cs typeface="Noto Serif Hebrew"/>
                <a:ea typeface="Noto Serif Hebrew"/>
              </a:rPr>
              <a:t>רחום</a:t>
            </a:r>
            <a:r>
              <a:rPr sz="2550" b="0" i="0" lang="he-IL">
                <a:solidFill>
                  <a:srgbClr val="FFFFFF"/>
                </a:solidFill>
                <a:latin typeface="Noto Serif Hebrew"/>
                <a:cs typeface="Noto Serif Hebrew"/>
                <a:ea typeface="Noto Serif Hebrew"/>
              </a:rPr>
              <a:t> ואז רחום בעל טעם ושמשי ספרא שהם היו המעתיקים והיו נאמנים למלך שלא יעשו זיוף במלאכתם עשו מרמה בהעתקתם, ותחת שהכותבים כתבו תלונתם על בנין הבית העתיקו המה את הכתב שטנה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א׳–ה׳ («הצרים»).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ו׳–ט״ז («המכתב לארתחשסתא»).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י״ז–כ״ד («הצו להפסיק»).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FFFFFF"/>
                </a:solidFill>
                <a:latin typeface="IBM Plex Sans Hebrew"/>
                <a:cs typeface="IBM Plex Sans Hebrew"/>
                <a:ea typeface="IBM Plex Sans Hebrew"/>
              </a:rPr>
              <a:t>מה לדעתכם המסר המרכזי של עזרא ד׳?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0B569A"/>
                </a:solidFill>
                <a:latin typeface="IBM Plex Sans Hebrew"/>
                <a:cs typeface="IBM Plex Sans Hebrew"/>
                <a:ea typeface="IBM Plex Sans Hebrew"/>
              </a:rPr>
              <a:t>התנגדות הצרים</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הצרים</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המכתב לארתחשסתא</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הצו להפסיק</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בסגנון בגרות (1/2)</a:t>
            </a:r>
          </a:p>
        </p:txBody>
      </p:sp>
      <p:sp>
        <p:nvSpPr>
          <p:cNvPr id="5" name="TextBox 4"/>
          <p:cNvSpPr txBox="1"/>
          <p:nvPr/>
        </p:nvSpPr>
        <p:spPr>
          <a:xfrm>
            <a:off x="942086" y="1917700"/>
            <a:ext cx="10307828" cy="4165600"/>
          </a:xfrm>
          <a:prstGeom prst="rect">
            <a:avLst/>
          </a:prstGeom>
          <a:noFill/>
        </p:spPr>
        <p:txBody>
          <a:bodyPr wrap="square" lIns="0" rIns="0" tIns="0" bIns="0" anchor="t"/>
          <a:lstStyle/>
          <a:p>
            <a:pPr algn="r" rtl="1">
              <a:lnSpc>
                <a:spcPts val="3000"/>
              </a:lnSpc>
            </a:pPr>
            <a:r>
              <a:rPr sz="2000" b="0" i="0" lang="he-IL">
                <a:solidFill>
                  <a:srgbClr val="FFFFFF"/>
                </a:solidFill>
                <a:latin typeface="IBM Plex Sans Hebrew"/>
                <a:cs typeface="IBM Plex Sans Hebrew"/>
                <a:ea typeface="IBM Plex Sans Hebrew"/>
              </a:rPr>
              <a:t>(קיץ תשע"ח (שאלון 1281))</a:t>
            </a:r>
          </a:p>
          <a:p>
            <a:pPr algn="r" rtl="1">
              <a:lnSpc>
                <a:spcPts val="3000"/>
              </a:lnSpc>
            </a:pPr>
            <a:r>
              <a:rPr sz="2000" b="0" i="0" lang="he-IL">
                <a:solidFill>
                  <a:srgbClr val="FFFFFF"/>
                </a:solidFill>
                <a:latin typeface="IBM Plex Sans Hebrew"/>
                <a:cs typeface="IBM Plex Sans Hebrew"/>
                <a:ea typeface="IBM Plex Sans Hebrew"/>
              </a:rPr>
              <a:t>7. קרא עזרא, ד', 6-1.</a:t>
            </a:r>
          </a:p>
          <a:p>
            <a:pPr algn="r" rtl="1">
              <a:lnSpc>
                <a:spcPts val="3000"/>
              </a:lnSpc>
            </a:pPr>
            <a:r>
              <a:rPr sz="2000" b="0" i="0" lang="he-IL">
                <a:solidFill>
                  <a:srgbClr val="FFFFFF"/>
                </a:solidFill>
                <a:latin typeface="IBM Plex Sans Hebrew"/>
                <a:cs typeface="IBM Plex Sans Hebrew"/>
                <a:ea typeface="IBM Plex Sans Hebrew"/>
              </a:rPr>
              <a:t>א וַיִּשְׁמְעוּ צָרֵי יְהוּדָה וּבִנְיָמִן כִּי-בְנֵי הַגּוֹלָה בּוֹנִים הֵיכָל לַיהוָה אֱלֹהֵי יִשְׂרָאֵל.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בסגנון בגרות (2/2)</a:t>
            </a:r>
          </a:p>
        </p:txBody>
      </p:sp>
      <p:sp>
        <p:nvSpPr>
          <p:cNvPr id="5" name="TextBox 4"/>
          <p:cNvSpPr txBox="1"/>
          <p:nvPr/>
        </p:nvSpPr>
        <p:spPr>
          <a:xfrm>
            <a:off x="942086" y="1917700"/>
            <a:ext cx="10307828" cy="4165600"/>
          </a:xfrm>
          <a:prstGeom prst="rect">
            <a:avLst/>
          </a:prstGeom>
          <a:noFill/>
        </p:spPr>
        <p:txBody>
          <a:bodyPr wrap="square" lIns="0" rIns="0" tIns="0" bIns="0" anchor="t"/>
          <a:lstStyle/>
          <a:p>
            <a:pPr algn="r" rtl="1">
              <a:lnSpc>
                <a:spcPts val="3000"/>
              </a:lnSpc>
            </a:pPr>
            <a:r>
              <a:rPr sz="2000" b="0" i="0" lang="he-IL">
                <a:solidFill>
                  <a:srgbClr val="FFFFFF"/>
                </a:solidFill>
                <a:latin typeface="IBM Plex Sans Hebrew"/>
                <a:cs typeface="IBM Plex Sans Hebrew"/>
                <a:ea typeface="IBM Plex Sans Hebrew"/>
              </a:rPr>
              <a:t>ב וַיִּגְּשׁוּ אֶל-זְרֻבָּבֶל וְאֶל-רָאשֵׁי הָאָבוֹת וַיֹּאמְרוּ לָהֶם נִבְנֶה עִמָּכֶם כִּי כָכֶם נִדְרוֹשׁ לֵאלֹהֵיכֶם וְלוֹ [קרי: וְלֹא] אֲנַחְנוּ זֹבְחִים מִימֵי אֵסַר חַדֹּן מֶלֶךְ אַשּׁוּר הַמַּעֲלֶה אֹתָנוּ פֹּה.</a:t>
            </a:r>
          </a:p>
          <a:p>
            <a:pPr algn="r" rtl="1">
              <a:lnSpc>
                <a:spcPts val="3000"/>
              </a:lnSpc>
            </a:pPr>
            <a:r>
              <a:rPr sz="2000" b="0" i="0" lang="he-IL">
                <a:solidFill>
                  <a:srgbClr val="FFFFFF"/>
                </a:solidFill>
                <a:latin typeface="IBM Plex Sans Hebrew"/>
                <a:cs typeface="IBM Plex Sans Hebrew"/>
                <a:ea typeface="IBM Plex Sans Hebrew"/>
              </a:rPr>
              <a:t>ג וַיֹּאמֶר לָהֶם זְרֻבָּבֶל וְיֵשׁוּעַ וּשְׁאָר רָאשֵׁי הָאָבוֹת לְיִשְׂרָאֵל לֹא-לָכֶם וָלָנוּ לִבְנוֹת בַּיִת לֵאלֹהֵינוּ כִּי אֲנַחְנוּ יַחַד נִבְנֶה לַיהוָה אֱלֹהֵי יִשְׂרָאֵל כַּאֲשֶׁר צִוָּנוּ הַמֶּלֶךְ כּוֹרֶשׁ מֶלֶךְ-פָּרָס.</a:t>
            </a:r>
          </a:p>
          <a:p>
            <a:pPr algn="r" rtl="1">
              <a:lnSpc>
                <a:spcPts val="3000"/>
              </a:lnSpc>
            </a:pPr>
            <a:r>
              <a:rPr sz="2000" b="0" i="0" lang="he-IL">
                <a:solidFill>
                  <a:srgbClr val="FFFFFF"/>
                </a:solidFill>
                <a:latin typeface="IBM Plex Sans Hebrew"/>
                <a:cs typeface="IBM Plex Sans Hebrew"/>
                <a:ea typeface="IBM Plex Sans Hebrew"/>
              </a:rPr>
              <a:t>ד וַיְהִי עַם-הָאָרֶץ מְרַפִּים יְדֵי עַם-יְהוּדָה וּמְבַהֲלִים [קרי: וּמְבַלְהִים] אוֹתָם לִבְנוֹת.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א׳–ה׳ («הצרים»).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״וישמעו צרי יהודה ובנימין כי בני הגולה בונים היכל לה׳ אלהי ישראל״. הם באים אל זרובבל וראשי האבות ומבקשים נבנה עמכם כי כמוכם נדרוש לאלהיכם ולא אנחנו זבחים מימי אסר חדן מלך אשור המעלה אתנו פה.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ו׳–ט״ז («המכתב לארתחשסתא»).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בימי אחשורוש, בתחילת מלכותו, כותבים ״שטנה על יושבי יהודה וירושלם״. בימי ארתחשסתא כותבים בשמית ״אגרת״ למלך מאת רחום בעל טעם ושמשי הספר, ומתרגמים אותה.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י״ז–כ״ד («הצו להפסיק»).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המלך עונה בשמית: נערך חיפוש, ונמצא שירושלים הייתה ״קריה מרדת ו... מלכין תקיפין״. הוא מצווה להפסיק את העבודה עד מני טעמא מני.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707"/>
              </a:lnSpc>
            </a:pPr>
            <a:r>
              <a:rPr sz="1800" b="0" i="0" lang="he-IL">
                <a:solidFill>
                  <a:srgbClr val="FFFFFF"/>
                </a:solidFill>
                <a:latin typeface="IBM Plex Sans Hebrew"/>
                <a:cs typeface="IBM Plex Sans Hebrew"/>
                <a:ea typeface="IBM Plex Sans Hebrew"/>
              </a:rPr>
              <a:t>שאלה 7</a:t>
            </a:r>
          </a:p>
          <a:p>
            <a:pPr algn="r" rtl="1">
              <a:lnSpc>
                <a:spcPts val="2707"/>
              </a:lnSpc>
            </a:pPr>
            <a:r>
              <a:rPr sz="1800" b="0" i="0" lang="he-IL">
                <a:solidFill>
                  <a:srgbClr val="FFFFFF"/>
                </a:solidFill>
                <a:latin typeface="IBM Plex Sans Hebrew"/>
                <a:cs typeface="IBM Plex Sans Hebrew"/>
                <a:ea typeface="IBM Plex Sans Hebrew"/>
              </a:rPr>
              <a:t>סעיף א'</a:t>
            </a:r>
          </a:p>
          <a:p>
            <a:pPr algn="r" rtl="1">
              <a:lnSpc>
                <a:spcPts val="2707"/>
              </a:lnSpc>
            </a:pPr>
            <a:r>
              <a:rPr sz="1800" b="0" i="0" lang="he-IL">
                <a:solidFill>
                  <a:srgbClr val="FFFFFF"/>
                </a:solidFill>
                <a:latin typeface="IBM Plex Sans Hebrew"/>
                <a:cs typeface="IBM Plex Sans Hebrew"/>
                <a:ea typeface="IBM Plex Sans Hebrew"/>
              </a:rPr>
              <a:t>ראשי האבות לא היו מוכנים לשתף את "צרי יהודה ובנימין" בבניית המקדש, כיוון שאותם "צרים" לא נחשבו בעיניהם ליהודים. מדובר בבני עמים זרים, שהובאו לארץ על ידי אשור, סגדו גם לאלוהיהם וגם לה' במקביל. לאור זאת, ראשי האבות לא חשבו שהם ראויים לקחת חלק בבניית בית המקדש השני.</a:t>
            </a:r>
          </a:p>
          <a:p>
            <a:pPr algn="r" rtl="1">
              <a:lnSpc>
                <a:spcPts val="2707"/>
              </a:lnSpc>
            </a:pPr>
            <a:r>
              <a:rPr sz="1800" b="0" i="0" lang="he-IL">
                <a:solidFill>
                  <a:srgbClr val="FFFFFF"/>
                </a:solidFill>
                <a:latin typeface="IBM Plex Sans Hebrew"/>
                <a:cs typeface="IBM Plex Sans Hebrew"/>
                <a:ea typeface="IBM Plex Sans Hebrew"/>
              </a:rPr>
              <a:t>סעיף ב'</a:t>
            </a:r>
          </a:p>
          <a:p>
            <a:pPr algn="r" rtl="1">
              <a:lnSpc>
                <a:spcPts val="2707"/>
              </a:lnSpc>
            </a:pPr>
            <a:r>
              <a:rPr sz="1800" b="0" i="0" lang="he-IL">
                <a:solidFill>
                  <a:srgbClr val="FFFFFF"/>
                </a:solidFill>
                <a:latin typeface="IBM Plex Sans Hebrew"/>
                <a:cs typeface="IBM Plex Sans Hebrew"/>
                <a:ea typeface="IBM Plex Sans Hebrew"/>
              </a:rPr>
              <a:t>פעולה של צרי יהודה שהצליחה לסכל את בניית המקדש היא: צרי יהודה שכרו יועצים, על מנת שיסייעו להם לגרום ליהודים להתעכב בבניית בית המקדש (יש הטוענים שאף שיחדו את הפקידות הפרסית, על מנת שזו תעכב את הבנייה). פעולה זו הצליחה, כיוון שבמשך כל תקופת כורש מלך פרס, לא הוקם בית המקדש, אלא רק לאחר עלייתו של דריווש, מלך פרס.</a:t>
            </a:r>
          </a:p>
          <a:p>
            <a:pPr algn="r" rtl="1">
              <a:lnSpc>
                <a:spcPts val="2707"/>
              </a:lnSpc>
            </a:pPr>
            <a:r>
              <a:rPr sz="1800" b="0" i="0" lang="he-IL">
                <a:solidFill>
                  <a:srgbClr val="FFFFFF"/>
                </a:solidFill>
                <a:latin typeface="IBM Plex Sans Hebrew"/>
                <a:cs typeface="IBM Plex Sans Hebrew"/>
                <a:ea typeface="IBM Plex Sans Hebrew"/>
              </a:rPr>
              <a:t>פעולה של צרי יהודה שנכשלה לסכל את בניית המקדש היא: צרי יהודה ניסו להבהיל את שבי ציון, ועל ידי כך למנוע מהם לבנות את המקדש, אך פעולה זו לא הצליחה – שבי ציון בנו את המקדש, על אף ניסיונות ההפחדה.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התנגדות הצרים – שאלון 1261</dc:title>
  <dc:subject/>
  <dc:creator/>
  <cp:keywords/>
  <dc:description/>
  <cp:lastModifiedBy/>
  <cp:revision>1</cp:revision>
  <dcterms:created xsi:type="dcterms:W3CDTF">2013-01-27T09:14:16Z</dcterms:created>
  <dcterms:modified xsi:type="dcterms:W3CDTF">2013-01-27T09:15:58Z</dcterms:modified>
  <cp:category/>
</cp:coreProperties>
</file>