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עזרא ט׳</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תפילת עזרא על המעילה</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עזרא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«תפילת עזרא על המעילה» (עזרא ט׳)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«עזרא»</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עזרא</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השרים מספרים לעזרא שהעם והכהנים והלוויים לא נבדלו מעמי הארצות ונשאו מבנותיהם.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הדיווח (פסוקים א׳–ד׳)</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תפילת עזרא (פסוקים ה׳–ט״ו)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עזרא ט', ב'</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כִּי־נָשְׂאוּ מִבְּנֹתֵיהֶם לָהֶם וְלִבְנֵיהֶם וְהִתְעָרְבוּ זֶרַע</a:t>
            </a:r>
            <a:r>
              <a:rPr sz="4100" b="0" i="0" lang="he-IL">
                <a:solidFill>
                  <a:srgbClr val="33414A"/>
                </a:solidFill>
                <a:latin typeface="Frank Ruhl Libre"/>
                <a:cs typeface="Frank Ruhl Libre"/>
                <a:ea typeface="Frank Ruhl Libre"/>
              </a:rPr>
              <a:t> הַקֹּדֶשׁ בְּעַמֵּי הָאֲרָצוֹת וְיַד הַשָּׂרִים וְהַסְּגָנִים הָיְתָה בַּמַּעַל הַזֶּה רִאשׁוֹנָה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לפי טקסטולוגיה, מטרות העלייה של עזרא כוללות חיזוק הדת, הפצת התורה ומניעת נישואי תערובת.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עזרא ט', י'</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וְעַתָּה מַה־נֹּאמַר אֱלֹהֵינוּ אַחֲרֵי־זֹאת</a:t>
            </a:r>
            <a:r>
              <a:rPr sz="4100" b="0" i="0" lang="he-IL">
                <a:solidFill>
                  <a:srgbClr val="33414A"/>
                </a:solidFill>
                <a:latin typeface="Frank Ruhl Libre"/>
                <a:cs typeface="Frank Ruhl Libre"/>
                <a:ea typeface="Frank Ruhl Libre"/>
              </a:rPr>
              <a:t> כִּי עָזַבְנוּ מִצְוֺתֶיךָ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במנחת הערב עזרא קם מתעניתו, כורע על ברכיו ופורש כפיו אל ה׳: ״אלהי בשתי ונכלמתי להרים אלהי פני אליך כי עונתינו רבו…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עזרא ט', א'</a:t>
            </a:r>
          </a:p>
        </p:txBody>
      </p:sp>
      <p:sp>
        <p:nvSpPr>
          <p:cNvPr id="5" name="TextBox 4"/>
          <p:cNvSpPr txBox="1"/>
          <p:nvPr/>
        </p:nvSpPr>
        <p:spPr>
          <a:xfrm>
            <a:off x="1059815" y="2193925"/>
            <a:ext cx="10072370" cy="2597050"/>
          </a:xfrm>
          <a:prstGeom prst="rect">
            <a:avLst/>
          </a:prstGeom>
          <a:noFill/>
        </p:spPr>
        <p:txBody>
          <a:bodyPr wrap="square" lIns="0" rIns="0" tIns="0" bIns="0" anchor="t"/>
          <a:lstStyle/>
          <a:p>
            <a:pPr algn="ctr" rtl="1">
              <a:lnSpc>
                <a:spcPts val="6816"/>
              </a:lnSpc>
            </a:pPr>
            <a:r>
              <a:rPr sz="3900" b="0" i="0" lang="he-IL">
                <a:solidFill>
                  <a:srgbClr val="33414A"/>
                </a:solidFill>
                <a:latin typeface="Frank Ruhl Libre"/>
                <a:cs typeface="Frank Ruhl Libre"/>
                <a:ea typeface="Frank Ruhl Libre"/>
              </a:rPr>
              <a:t>וּכְכַלּוֹת אֵלֶּה נִגְּשׁוּ אֵלַי הַשָּׂרִים לֵאמֹר </a:t>
            </a:r>
            <a:r>
              <a:rPr sz="3900" b="1" i="0" lang="he-IL">
                <a:solidFill>
                  <a:srgbClr val="33414A"/>
                </a:solidFill>
                <a:latin typeface="Frank Ruhl Libre"/>
                <a:cs typeface="Frank Ruhl Libre"/>
                <a:ea typeface="Frank Ruhl Libre"/>
              </a:rPr>
              <a:t>לֹא־נִבְדְּלוּ הָעָם יִשְׂרָאֵל וְהַכֹּהֲנִים וְהַלְוִיִּם מֵעַמֵּי</a:t>
            </a:r>
            <a:r>
              <a:rPr sz="3900" b="0" i="0" lang="he-IL">
                <a:solidFill>
                  <a:srgbClr val="33414A"/>
                </a:solidFill>
                <a:latin typeface="Frank Ruhl Libre"/>
                <a:cs typeface="Frank Ruhl Libre"/>
                <a:ea typeface="Frank Ruhl Libre"/>
              </a:rPr>
              <a:t> הָאֲרָצוֹת כְּתֹעֲבֹתֵיהֶם לַכְּנַעֲנִי הַחִתִּי הַפְּרִזִּי הַיְבוּסִי הָעַמֹּנִי הַמֹּאָבִי הַמִּצְרִי וְהָאֱמֹרִי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לפי טקסטולוגיה, מטרות העלייה של עזרא כוללות חיזוק הדת, הפצת התורה ומניעת נישואי תערובת.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עזרא ט', ח'</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וְעַתָּה כִּמְעַט־רֶגַע הָיְתָה תְחִנָּה מֵאֵת ה' אֱלֹהֵינוּ לְהַשְׁאִיר לָנוּ פְּלֵיטָה וְלָתֶת־לָנוּ יָתֵד בִּמְקוֹם קָדְשׁוֹ לְהָאִיר עֵינֵינוּ אֱלֹהֵינוּ וּלְתִתֵּנוּ </a:t>
            </a:r>
            <a:r>
              <a:rPr sz="4100" b="1" i="0" lang="he-IL">
                <a:solidFill>
                  <a:srgbClr val="33414A"/>
                </a:solidFill>
                <a:latin typeface="Frank Ruhl Libre"/>
                <a:cs typeface="Frank Ruhl Libre"/>
                <a:ea typeface="Frank Ruhl Libre"/>
              </a:rPr>
              <a:t>מִחְיָה מְעַט בְּעַבְדֻתֵנוּ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הוא מזכיר מימי אבתינו אנחנו באשמה גדולה עד היום הזה ובעונתינו נתנו אנחנו מלכינו כהנינו ביד מלכי הארצות...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והתערבו</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מל׳ תערובות ובלבול.</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והסגנים</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מין שררה.</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נבדלו</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ענין הפרשה.</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פליטה</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ענין הצלה ושיור.</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תחנה</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חנינה וחן וכן לבלתי היות להם תחנה (יהושע י״א:כ׳).</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מחיה</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מל׳ חיות.</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3812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עזרא ט', ב'</a:t>
            </a:r>
          </a:p>
        </p:txBody>
      </p:sp>
      <p:sp>
        <p:nvSpPr>
          <p:cNvPr id="6" name="TextBox 5"/>
          <p:cNvSpPr txBox="1"/>
          <p:nvPr/>
        </p:nvSpPr>
        <p:spPr>
          <a:xfrm>
            <a:off x="1059815" y="2813050"/>
            <a:ext cx="10072370" cy="12192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הָיְתָה בַּמַּעַל הַזֶּה רִאשׁוֹנָה</a:t>
            </a:r>
            <a:r>
              <a:rPr sz="3000" b="0" i="0" lang="he-IL">
                <a:solidFill>
                  <a:srgbClr val="33414A"/>
                </a:solidFill>
                <a:latin typeface="Noto Serif Hebrew"/>
                <a:cs typeface="Noto Serif Hebrew"/>
                <a:ea typeface="Noto Serif Hebrew"/>
              </a:rPr>
              <a:t>. שֶׁהֵם הִתְחִילוּ לִמְעוֹל מַעַל לְהִתְחַתֵּן בְּגוֹיֵי הָאֲרָצוֹת:</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«הָיְתָה בַּמַּעַל הַזֶּה רִאשׁוֹנָה»?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מלבי"ם</a:t>
            </a:r>
          </a:p>
        </p:txBody>
      </p:sp>
      <p:sp>
        <p:nvSpPr>
          <p:cNvPr id="5" name="TextBox 4"/>
          <p:cNvSpPr txBox="1"/>
          <p:nvPr/>
        </p:nvSpPr>
        <p:spPr>
          <a:xfrm>
            <a:off x="1059815" y="2165548"/>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מלבי"ם על עזרא ט', י'</a:t>
            </a:r>
          </a:p>
        </p:txBody>
      </p:sp>
      <p:sp>
        <p:nvSpPr>
          <p:cNvPr id="6" name="TextBox 5"/>
          <p:cNvSpPr txBox="1"/>
          <p:nvPr/>
        </p:nvSpPr>
        <p:spPr>
          <a:xfrm>
            <a:off x="1059815" y="2597348"/>
            <a:ext cx="10072370" cy="1650503"/>
          </a:xfrm>
          <a:prstGeom prst="rect">
            <a:avLst/>
          </a:prstGeom>
          <a:noFill/>
        </p:spPr>
        <p:txBody>
          <a:bodyPr wrap="square" lIns="0" rIns="0" tIns="0" bIns="0" anchor="t"/>
          <a:lstStyle/>
          <a:p>
            <a:pPr algn="r" rtl="1">
              <a:lnSpc>
                <a:spcPts val="4332"/>
              </a:lnSpc>
            </a:pPr>
            <a:r>
              <a:rPr sz="2700" b="1" i="0" lang="he-IL">
                <a:solidFill>
                  <a:srgbClr val="C4665A"/>
                </a:solidFill>
                <a:latin typeface="Noto Serif Hebrew"/>
                <a:cs typeface="Noto Serif Hebrew"/>
                <a:ea typeface="Noto Serif Hebrew"/>
              </a:rPr>
              <a:t>ועתה</a:t>
            </a:r>
            <a:r>
              <a:rPr sz="2700" b="0" i="0" lang="he-IL">
                <a:solidFill>
                  <a:srgbClr val="33414A"/>
                </a:solidFill>
                <a:latin typeface="Noto Serif Hebrew"/>
                <a:cs typeface="Noto Serif Hebrew"/>
                <a:ea typeface="Noto Serif Hebrew"/>
              </a:rPr>
              <a:t>, ר"ל אחר שעדיין אינה גאולה שלמה והעונות הקודמים לא נתמרקו עדיין, ותכלית הגאולה הזאת היה כדי שעתה נטיב מעשינו ונמרק העונות, כמ"ש המלאך לדניאל שבועים שבעים נחתך על עמך לכלא פשע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א׳–ד׳ («הדיווח»).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ה׳–ט״ו («תפילת עזרא»).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הסבירו את המושג «מילה מנחה» והדגימו אותו מעזרא ט׳.</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מהו, לדעתכם, יתרונו של מאפיין זה על פני אחד ממאפייני המלכות האחרים המוזכרים בפסוק יא?</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תפילת עזרא על המעילה</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הדיווח</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תפילת עזרא</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2707"/>
              </a:lnSpc>
            </a:pPr>
            <a:r>
              <a:rPr sz="1800" b="0" i="0" lang="he-IL">
                <a:solidFill>
                  <a:srgbClr val="3F4A52"/>
                </a:solidFill>
                <a:latin typeface="David Libre"/>
                <a:cs typeface="David Libre"/>
                <a:ea typeface="David Libre"/>
              </a:rPr>
              <a:t>(קיץ תשפ"ה (שאלון 1362))</a:t>
            </a:r>
          </a:p>
          <a:p>
            <a:pPr algn="r" rtl="1">
              <a:lnSpc>
                <a:spcPts val="2707"/>
              </a:lnSpc>
            </a:pPr>
            <a:r>
              <a:rPr sz="1800" b="0" i="0" lang="he-IL">
                <a:solidFill>
                  <a:srgbClr val="3F4A52"/>
                </a:solidFill>
                <a:latin typeface="David Libre"/>
                <a:cs typeface="David Libre"/>
                <a:ea typeface="David Libre"/>
              </a:rPr>
              <a:t>8.</a:t>
            </a:r>
          </a:p>
          <a:p>
            <a:pPr algn="r" rtl="1">
              <a:lnSpc>
                <a:spcPts val="2707"/>
              </a:lnSpc>
            </a:pPr>
            <a:r>
              <a:rPr sz="1800" b="0" i="0" lang="he-IL">
                <a:solidFill>
                  <a:srgbClr val="3F4A52"/>
                </a:solidFill>
                <a:latin typeface="David Libre"/>
                <a:cs typeface="David Libre"/>
                <a:ea typeface="David Libre"/>
              </a:rPr>
              <a:t>א. קראו עזרא, פרק ט', פסוקים א'–ב' וגם מלכים א, פרק ג', פסוקים א'–ד'.</a:t>
            </a:r>
          </a:p>
          <a:p>
            <a:pPr algn="r" rtl="1">
              <a:lnSpc>
                <a:spcPts val="2707"/>
              </a:lnSpc>
            </a:pPr>
            <a:r>
              <a:rPr sz="1800" b="0" i="0" lang="he-IL">
                <a:solidFill>
                  <a:srgbClr val="3F4A52"/>
                </a:solidFill>
                <a:latin typeface="David Libre"/>
                <a:cs typeface="David Libre"/>
                <a:ea typeface="David Libre"/>
              </a:rPr>
              <a:t>בשני הקטעים מתואר מעשה דומה של מנהיגים של עם ישראל.</a:t>
            </a:r>
          </a:p>
          <a:p>
            <a:pPr algn="r" rtl="1">
              <a:lnSpc>
                <a:spcPts val="2707"/>
              </a:lnSpc>
            </a:pPr>
            <a:r>
              <a:rPr sz="1800" b="0" i="0" lang="he-IL">
                <a:solidFill>
                  <a:srgbClr val="3F4A52"/>
                </a:solidFill>
                <a:latin typeface="David Libre"/>
                <a:cs typeface="David Libre"/>
                <a:ea typeface="David Libre"/>
              </a:rPr>
              <a:t>(1) קראו עזרא, פרק ט', פסוקים א'–ב'.</a:t>
            </a:r>
          </a:p>
          <a:p>
            <a:pPr algn="r" rtl="1">
              <a:lnSpc>
                <a:spcPts val="2707"/>
              </a:lnSpc>
            </a:pPr>
            <a:r>
              <a:rPr sz="1800" b="0" i="0" lang="he-IL">
                <a:solidFill>
                  <a:srgbClr val="3F4A52"/>
                </a:solidFill>
                <a:latin typeface="David Libre"/>
                <a:cs typeface="David Libre"/>
                <a:ea typeface="David Libre"/>
              </a:rPr>
              <a:t>מדוע ראה עזרא במעשי המנהיגים סכנה לזהות העם? הסבירו את דבריכם, ובססו אותם על הכתוב. (4 נקודות)</a:t>
            </a:r>
          </a:p>
          <a:p>
            <a:pPr algn="r" rtl="1">
              <a:lnSpc>
                <a:spcPts val="2707"/>
              </a:lnSpc>
            </a:pPr>
            <a:r>
              <a:rPr sz="1800" b="0" i="0" lang="he-IL">
                <a:solidFill>
                  <a:srgbClr val="3F4A52"/>
                </a:solidFill>
                <a:latin typeface="David Libre"/>
                <a:cs typeface="David Libre"/>
                <a:ea typeface="David Libre"/>
              </a:rPr>
              <a:t>(2) קראו מלכים א, פרק ג', פסוקים א'–ד' וגם את פירוש מלבי"ם שלפניכם לפסוק ג'.</a:t>
            </a:r>
          </a:p>
          <a:p>
            <a:pPr algn="r" rtl="1">
              <a:lnSpc>
                <a:spcPts val="2707"/>
              </a:lnSpc>
            </a:pPr>
            <a:r>
              <a:rPr sz="1800" b="0" i="0" lang="he-IL">
                <a:solidFill>
                  <a:srgbClr val="3F4A52"/>
                </a:solidFill>
                <a:latin typeface="David Libre"/>
                <a:cs typeface="David Libre"/>
                <a:ea typeface="David Libre"/>
              </a:rPr>
              <a:t>"אחרי שהכין מלכותו בקרב עמו, הכין גם נגד מלכי ארץ אשר סביב לו במה שהתחתן עם מלך גדול... ובזה ימצא עזר מצריו מבחוץ."</a:t>
            </a:r>
          </a:p>
          <a:p>
            <a:pPr algn="r" rtl="1">
              <a:lnSpc>
                <a:spcPts val="2707"/>
              </a:lnSpc>
            </a:pPr>
            <a:r>
              <a:rPr sz="1800" b="0" i="0" lang="he-IL">
                <a:solidFill>
                  <a:srgbClr val="3F4A52"/>
                </a:solidFill>
                <a:latin typeface="David Libre"/>
                <a:cs typeface="David Libre"/>
                <a:ea typeface="David Libre"/>
              </a:rPr>
              <a:t>(מלבי"ם, פירוש למלכים א, פרק ג', פסוק ג')</a:t>
            </a:r>
          </a:p>
          <a:p>
            <a:pPr algn="r" rtl="1">
              <a:lnSpc>
                <a:spcPts val="2707"/>
              </a:lnSpc>
            </a:pPr>
            <a:r>
              <a:rPr sz="1800" b="0" i="0" lang="he-IL">
                <a:solidFill>
                  <a:srgbClr val="3F4A52"/>
                </a:solidFill>
                <a:latin typeface="David Libre"/>
                <a:cs typeface="David Libre"/>
                <a:ea typeface="David Libre"/>
              </a:rPr>
              <a:t>הסבירו כיצד שני מעשים שעשה שלמה עשויים לשמור על קיומו של העם. בססו את דבריכם באמצעות דוגמה אחת מן הפסוקים ודוגמה אחת מפירוש מלבי"ם (סך הכל – שתי דוגמאות).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א׳–ד׳ («הדיווח»).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לפי טקסטולוגיה, מטרות העלייה של עזרא כוללות חיזוק הדת, הפצת התורה ומניעת נישואי תערובת. אחרי שהוא מגיע לירושלים, השרים באים אליו ואומרים ״לא נבדלו העם ישראל והכהנים והלוים מעמי הארצות כתועבתיהם״.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ה׳–ט״ו («תפילת עזרא»).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במנחת הערב עזרא קם מתעניתו, כורע על ברכיו ופורש כפיו אל ה׳: ״אלהי בשתי ונכלמתי להרים אלהי פני אליך כי עונתינו רבו למעלה ראש ואשמתנו גדלה עד לשמים״. הוא מתפלל בלשון רבים, ומזדהה עם חטא העם.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הסבירו את המושג «מילה מנחה» והדגימו אותו מעזרא ט׳.</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שאלה 8</a:t>
            </a:r>
          </a:p>
          <a:p>
            <a:pPr algn="r" rtl="1">
              <a:lnSpc>
                <a:spcPts val="2850"/>
              </a:lnSpc>
            </a:pPr>
            <a:r>
              <a:rPr sz="1900" b="0" i="0" lang="he-IL">
                <a:solidFill>
                  <a:srgbClr val="3F4A52"/>
                </a:solidFill>
                <a:latin typeface="David Libre"/>
                <a:cs typeface="David Libre"/>
                <a:ea typeface="David Libre"/>
              </a:rPr>
              <a:t>סעיף א'</a:t>
            </a:r>
          </a:p>
          <a:p>
            <a:pPr algn="r" rtl="1">
              <a:lnSpc>
                <a:spcPts val="2850"/>
              </a:lnSpc>
            </a:pPr>
            <a:r>
              <a:rPr sz="1900" b="0" i="0" lang="he-IL">
                <a:solidFill>
                  <a:srgbClr val="3F4A52"/>
                </a:solidFill>
                <a:latin typeface="David Libre"/>
                <a:cs typeface="David Libre"/>
                <a:ea typeface="David Libre"/>
              </a:rPr>
              <a:t>(1) עזרא ראה במעשי המנהיגים סכנה לזהות העם: מנהיגי העם, אותם העם נשא עיניים וראה בהם מודל לחיקוי, נשאו נשים זרות. דבר העלול להביא להתבוללות העם ואובדן זהותו וייחודו הלאומי. לביסוס: "והתערבו זרע הקודש בעמי הארצות ויד השרים והסגנים הייתה במעל הזה בראשונה" – מנהיגי העם החלו בחטא ואחריהם הדבר התפשט בקרב כל אוכלוסיית העם.</a:t>
            </a:r>
          </a:p>
          <a:p>
            <a:pPr algn="r" rtl="1">
              <a:lnSpc>
                <a:spcPts val="2850"/>
              </a:lnSpc>
            </a:pPr>
            <a:r>
              <a:rPr sz="1900" b="0" i="0" lang="he-IL">
                <a:solidFill>
                  <a:srgbClr val="3F4A52"/>
                </a:solidFill>
                <a:latin typeface="David Libre"/>
                <a:cs typeface="David Libre"/>
                <a:ea typeface="David Libre"/>
              </a:rPr>
              <a:t>(2) שני מעשים שעשה שלמה העשויים לשמור על קיומו של העם (דוגמה מהפסוקים ודוגמה מדברי המלבי"ם):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מן הפסוקים: חיזק את חומות העיר ירושלים, דאג לשמירת קיומו של העם, בהתחזקות צבאית. לביסוס: "...ואת חומת ירושלים סביב". או: נישואים פוליטיים, לשמירה על קשרי שלום עם עמי האזור. לביסוס: "ויתחתן שלמה את פרעה מלך מצרים ויקח את בת פרעה".</a:t>
            </a:r>
          </a:p>
          <a:p>
            <a:pPr algn="r" rtl="1">
              <a:lnSpc>
                <a:spcPts val="2850"/>
              </a:lnSpc>
            </a:pPr>
            <a:r>
              <a:rPr sz="1900" b="0" i="0" lang="he-IL">
                <a:solidFill>
                  <a:srgbClr val="3F4A52"/>
                </a:solidFill>
                <a:latin typeface="David Libre"/>
                <a:cs typeface="David Libre"/>
                <a:ea typeface="David Libre"/>
              </a:rPr>
              <a:t>מפירוש המלבי"ם: שלמה ביסס מלכותו בקרב העם, לחיזוק את התמיכה בו ובהנהגתו. לביסוס: "אחרי שהכין מלכותו בקרב עמו...". או: נישואים פוליטיים, באמצעותם קיווה שלמה לסיוע בזמן מלחמה. לביסוס: "הכין גם נגד מלכי ארץ אשר סביב לו במה שהתחתן עם מלך גדול... ובזה ימצא עזר מצריו מחוץ".</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תפילת עזרא על המעילה – שאלון 1261</dc:title>
  <dc:subject/>
  <dc:creator/>
  <cp:keywords/>
  <dc:description/>
  <cp:lastModifiedBy/>
  <cp:revision>1</cp:revision>
  <dcterms:created xsi:type="dcterms:W3CDTF">2013-01-27T09:14:16Z</dcterms:created>
  <dcterms:modified xsi:type="dcterms:W3CDTF">2013-01-27T09:15:58Z</dcterms:modified>
  <cp:category/>
</cp:coreProperties>
</file>