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21680" y="1460500"/>
            <a:ext cx="575564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בראשית א׳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21680" y="1924050"/>
            <a:ext cx="5755640" cy="2374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7344"/>
              </a:lnSpc>
            </a:pPr>
            <a:r>
              <a:rPr sz="68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בריאת העולם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1680" y="4318000"/>
            <a:ext cx="57556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DBEEFF"/>
                </a:solidFill>
                <a:latin typeface="IBM Plex Sans Hebrew"/>
                <a:cs typeface="IBM Plex Sans Hebrew"/>
                <a:ea typeface="IBM Plex Sans Hebrew"/>
              </a:rPr>
              <a:t>שאלון 1261 · בראשית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31500" y="1866900"/>
            <a:ext cx="6985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0480" y="1758950"/>
            <a:ext cx="5480939" cy="86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נכיר את הסיפור «בריאת העולם» (בראשית א׳)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31500" y="3035300"/>
            <a:ext cx="6985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0480" y="2927350"/>
            <a:ext cx="5480939" cy="86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נבחן כיצד הסיפור מבטא את התמה «בראשית»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31500" y="4203700"/>
            <a:ext cx="6985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0480" y="4095750"/>
            <a:ext cx="5480939" cy="86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31500" y="5372100"/>
            <a:ext cx="6985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0480" y="5264150"/>
            <a:ext cx="5480939" cy="86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65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אדם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65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האדם נברא ״בצלמנו כדמותנו״ ונצטווה ״פרו ורבו ומלאו את הארץ וכבשוה ורדו״.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243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שם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43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רמב״ן שם מפרש בריאה ראשונית מן האין ואחריה עיצוב.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21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עזרא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21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אבן עזרא שם חולק על הגדרה זו ככלל.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76382" y="1892300"/>
            <a:ext cx="4953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56460" y="2432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בששת ימי הבריאה אלוהים בורא בדיבור: אור, רקיע, יבשה וצמחים, מאורות, דגים ועופות, בעלי חיים ואדם.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8449" y="1892300"/>
            <a:ext cx="4953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8526" y="2432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מבנה הפרק: שלושה ימים של הפרדה (אור וחושך, מים עליונים ותחתונים, ים ויבשה) ושלושה ימים של מילוי.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20515" y="1892300"/>
            <a:ext cx="4953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593" y="2432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הביטוי החוזר ״וירא אלוהים כי טוב״ ובסוף ״והנה טוב מאוד״.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76382" y="4305300"/>
            <a:ext cx="4953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6460" y="4845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האדם נברא ״בצלמנו כדמותנו״ ונצטווה ״פרו ורבו ומלאו את הארץ וכבשוה ורדו״.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48449" y="4305300"/>
            <a:ext cx="4953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8526" y="4845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להמשך הסיפור בבראשית ב׳, א׳–ג׳: היום השביעי: ״ויכל אלוהים...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בראשית א',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3036887"/>
            <a:ext cx="10033127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FD166"/>
                </a:solidFill>
                <a:latin typeface="Frank Ruhl Libre"/>
                <a:cs typeface="Frank Ruhl Libre"/>
                <a:ea typeface="Frank Ruhl Libre"/>
              </a:rPr>
              <a:t>בְּרֵאשִׁית בָּרָא אֱלֹהִים אֵת</a:t>
            </a: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 הַשָּׁמַיִם וְאֵת הָאָרֶץ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DBEEFF"/>
                </a:solidFill>
                <a:latin typeface="IBM Plex Sans Hebrew"/>
                <a:cs typeface="IBM Plex Sans Hebrew"/>
                <a:ea typeface="IBM Plex Sans Hebrew"/>
              </a:rPr>
              <a:t>הפרק מציג את אלוהים כבורא יחיד.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בראשית א', ג'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3036887"/>
            <a:ext cx="10033127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FD166"/>
                </a:solidFill>
                <a:latin typeface="Frank Ruhl Libre"/>
                <a:cs typeface="Frank Ruhl Libre"/>
                <a:ea typeface="Frank Ruhl Libre"/>
              </a:rPr>
              <a:t>וַיֹּאמֶר אֱלֹהִים יְהִי אוֹר</a:t>
            </a: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 וַיְהִי־אוֹר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DBEEFF"/>
                </a:solidFill>
                <a:latin typeface="IBM Plex Sans Hebrew"/>
                <a:cs typeface="IBM Plex Sans Hebrew"/>
                <a:ea typeface="IBM Plex Sans Hebrew"/>
              </a:rPr>
              <a:t>בפרק חוזרות נוסחאות אמירה, ביצוע, הערכה וסיום יום, אך לא כולן מופיעות בכל יום.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בראשית א', י"ד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וַיֹּאמֶר אֱלֹהִים יְהִי מְאֹרֹת בִּרְקִיעַ הַשָּׁמַיִם לְהַבְדִּיל בֵּין הַיּוֹם וּבֵין הַלָּיְלָה וְהָיוּ לְאֹתֹת </a:t>
            </a:r>
            <a:r>
              <a:rPr sz="4100" b="1" i="0" lang="he-IL">
                <a:solidFill>
                  <a:srgbClr val="FFD166"/>
                </a:solidFill>
                <a:latin typeface="Frank Ruhl Libre"/>
                <a:cs typeface="Frank Ruhl Libre"/>
                <a:ea typeface="Frank Ruhl Libre"/>
              </a:rPr>
              <a:t>וּלְמוֹעֲדִים וּלְיָמִים וְשָׁנִים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DBEEFF"/>
                </a:solidFill>
                <a:latin typeface="IBM Plex Sans Hebrew"/>
                <a:cs typeface="IBM Plex Sans Hebrew"/>
                <a:ea typeface="IBM Plex Sans Hebrew"/>
              </a:rPr>
              <a:t>שלושת הימים האלה ממלאים את המרחבים שנוצרו בשלושת הימים הראשונים.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בראשית א', כ"א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125662"/>
            <a:ext cx="10033127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FD166"/>
                </a:solidFill>
                <a:latin typeface="Frank Ruhl Libre"/>
                <a:cs typeface="Frank Ruhl Libre"/>
                <a:ea typeface="Frank Ruhl Libre"/>
              </a:rPr>
              <a:t>וַיִּבְרָא אֱלֹהִים אֶת</a:t>
            </a: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־הַתַּנִּינִם הַגְּדֹלִים וְאֵת כָּל־נֶפֶשׁ הַחַיָּה הָרֹמֶשֶׂת אֲשֶׁר שָׁרְצוּ הַמַּיִם לְמִינֵהֶם וְאֵת כָּל־עוֹף כָּנָף לְמִינֵהוּ וַיַּרְא אֱלֹהִים כִּי־טוֹב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DBEEFF"/>
                </a:solidFill>
                <a:latin typeface="IBM Plex Sans Hebrew"/>
                <a:cs typeface="IBM Plex Sans Hebrew"/>
                <a:ea typeface="IBM Plex Sans Hebrew"/>
              </a:rPr>
              <a:t>האל אומר ״נעשה אדם בצלמנו כדמותנו״.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5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ולמועדים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5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עַל שֵׁם הֶעָתִיד, שֶׁעֲתִידִים יִשְׂרָאֵל לְהִצְטַוּוֹת עַל הַמּוֹעֲדוֹת וְהֵם נִמְנִים לְמוֹלַד הַלְּבָנָה.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59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ולימים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59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שִׁמּוּשׁ הַחַמָּה חֲצִי יוֹם וְשִׁמּוּשׁ הַלְּבָנָה חֶצְיוֹ, הֲרֵי יוֹם שָׁלֵם.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6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נפש החיה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6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שֶׁיֵּש בָּהּ חַיּוּת.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54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מילה מנחה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54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מילה או שורש החוזרים בקטע באופן בולט, לעיתים במשמעויות שונות, ועשויים לקשור בין חלקיו ולכוון לרעיון מרכזי.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59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מיתוס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9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סיפור, אגדה.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64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קושי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64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סתירה רעיונית או לשונית בין שני פסוקים בקטע או בין פסוקים בקטעים מרוחקים זה לזה.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0674" y="2076450"/>
            <a:ext cx="994810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רש"י על בראשית א',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0674" y="2508250"/>
            <a:ext cx="9948100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FFD166"/>
                </a:solidFill>
                <a:latin typeface="Noto Serif Hebrew"/>
                <a:cs typeface="Noto Serif Hebrew"/>
                <a:ea typeface="Noto Serif Hebrew"/>
              </a:rPr>
              <a:t>ברא אלהים</a:t>
            </a:r>
            <a:r>
              <a:rPr sz="30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 וְלֹא נֶאֱמַר בָּרָא ה', שֶׁבַּתְּחִלָּה עָלָה בְמַחֲשָׁבָה לִבְרֹאתוֹ בְּמִדַּת הַדִּין, רָאָה שֶׁאֵין הָעוֹלָם מִתְקַיֵּם, הִקְדִּים מִדַּת רַחֲמִים וְשִׁתְּפָהּ לְמִהַ"דִּ, וְהַיְינוּ דִּכְתִיב בְּיוֹם עֲשׂוֹת ה' אֱלֹהִים אֶרֶץ וְשָׁמָיִם: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B569A"/>
                </a:solidFill>
                <a:latin typeface="IBM Plex Sans Hebrew"/>
                <a:cs typeface="IBM Plex Sans Hebrew"/>
                <a:ea typeface="IBM Plex Sans Hebrew"/>
              </a:rPr>
              <a:t>מה מסביר רש"י על «ברא אלהים»?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0674" y="2122289"/>
            <a:ext cx="994810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רמב"ן על בראשית א', ג'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0674" y="2554089"/>
            <a:ext cx="9948100" cy="173712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560"/>
              </a:lnSpc>
            </a:pPr>
            <a:r>
              <a:rPr sz="2850" b="1" i="0" lang="he-IL">
                <a:solidFill>
                  <a:srgbClr val="FFD166"/>
                </a:solidFill>
                <a:latin typeface="Noto Serif Hebrew"/>
                <a:cs typeface="Noto Serif Hebrew"/>
                <a:ea typeface="Noto Serif Hebrew"/>
              </a:rPr>
              <a:t>וַיֹּאמֶר אֱלֹהִים יְהִי אוֹר</a:t>
            </a:r>
            <a:r>
              <a:rPr sz="285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 מִילַת אֲמִירָה בְּכָאן לְהוֹרוֹת עַל הַחֵפֶץ, כְּדֶרֶךְ "מַה תֹּאמַר נַפְשְׁךָ וְאֶעֱשֶׂה לָּךְ" (שמואל א כ ד), מָה תִּרְצֶה וְתַחְפֹּץ, וְכֵן "וּתְהִי אִשָּׁה לְבֶן אֲדֹנֶיךָ כַּאֲשֶׁר דִּבֶּר ה'" (בראשית כ"ד:נ"א), כַּאֲשֶׁר רָצָה;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B569A"/>
                </a:solidFill>
                <a:latin typeface="IBM Plex Sans Hebrew"/>
                <a:cs typeface="IBM Plex Sans Hebrew"/>
                <a:ea typeface="IBM Plex Sans Hebrew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קראו פסוקים א׳–ב׳ («פתיחה: מצב ראשוני»).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7442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קראו פסוקים י״ד–כ״ה («שלושה ימים של מילוי»).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7442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קראו פסוקים כ״ו–ל״א («בריאת האדם»).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7442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4681" y="1860550"/>
            <a:ext cx="6239637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האם ההרחבות שציינת בסעיף (1) מעידות לדעתך על שינוי לטובה במעמד האדם או על שינוי לרעה במעמדו?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44681" y="3829050"/>
            <a:ext cx="6239637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לדעתך, האם הביקורת בשיר מוצדקת?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0B569A"/>
                </a:solidFill>
                <a:latin typeface="IBM Plex Sans Hebrew"/>
                <a:cs typeface="IBM Plex Sans Hebrew"/>
                <a:ea typeface="IBM Plex Sans Hebrew"/>
              </a:rPr>
              <a:t>בריאת העולם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10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פתיחה: מצב ראשוני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8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שלושה ימים של הפרדה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10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שלושה ימים של מילוי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בריאת האדם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086" y="1917700"/>
            <a:ext cx="10307828" cy="4165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(חורף תשע"ג (שאלון 1203))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א. מ' ויינפלד כותב: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בראשית, ט', 1-7 חוזר על הרעיונות הבסיסיים שנאמרו בקשר לבריאת האדם בבראשית, א', 26-30 [...] אך כאן [ט', 1-7] הורחבו רעיונות אלה והותאמו למצב החדש. ("בראשית", אנציקלופדיה עולם התנ"ך)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(1) הדגם מבראשית, ט', 1-7 שתי הרחבות של הרעיונות הבסיסיים, והסבר כל הרחבה. (4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(2) האם ההרחבות שציינת בסעיף (1) מעידות לדעתך על שינוי לטובה במעמד האדם או על שינוי לרעה במעמדו? נמק. (6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קראו פסוקים א׳–ב׳ («פתיחה: מצב ראשוני»).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681" y="2933700"/>
            <a:ext cx="10438638" cy="3086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הפרק מציג את אלוהים כבורא יחיד. רמב״ן (א׳, א׳) מפרש ״ברא״ כהוצאה מן האין. אבן עזרא שם חולק על הגדרה זו ככלל. בפרק מופיעים גם ״ברא״ וגם ״עשה״; אין לקבוע מהפועל לבדו אם מדובר בחומר קיים.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קראו פסוקים י״ד–כ״ה («שלושה ימים של מילוי»).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681" y="2933700"/>
            <a:ext cx="10438638" cy="3086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שלושת הימים האלה ממלאים את המרחבים שנוצרו בשלושת הימים הראשונים. יום 4: שמש, ירח וכוכבים ״לאתות ולמועדים ולימים ושנים״, מול האור שנברא ביום 1.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קראו פסוקים כ״ו–ל״א («בריאת האדם»).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681" y="2933700"/>
            <a:ext cx="10438638" cy="3086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האל אומר ״נעשה אדם בצלמנו כדמותנו״. רמב״ן (כ״ו) מסביר שהמאמר המיוחד קשור למעלת האדם. בפסוק כ״ז נאמר ״זכר ונקבה ברא אותם״; שתי הדמויות נכללות בבריאה בצלם.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מחוון – שאלת הבגרות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681" y="1854200"/>
            <a:ext cx="10438638" cy="429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תשובות לשאלות (על פי חומר הלימוד לבגרות)- יש לבדוק תשובות אלה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סעיף א': השוואה בין בראשית א' לבראשית ט'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(1) שתי הרחבות של הרעיונות הבסיסיים: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היתר אכילת בשר: בבראשית א' הוגבלו האדם והחיות לאכילת צמחים בלבד. בבראשית ט' (פסוק 3) ישנה הרחבה משמעותית: "כָּל רֶמֶשׂ אֲשֶׁר הוּא חַי לָכֶם יִהְיֶה לְאָכְלָה... נָתַתִּי לָכֶם אֶת כֹּל". אלוהים מתיר לנח ולבניו לאכול בעלי חיים.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יחסי "מורא וחת": בבראשית א' בורך האדם בשליטה (רדייה) בטבע. בבראשית ט' (פסוק 2) הרעיון מורחב ליחסים של פחד: "וּמוֹרַאֲכֶם וְחִתְּכֶם יִהְיֶה עַל כָּל חַיַּת הָאָרֶץ...". השליטה כבר אינה הרמונית, אלא כזו המבוססת על פחד מצד החיות כלפי האדם הצייד.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מחוון – שאלת הבגרות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681" y="1854200"/>
            <a:ext cx="10438638" cy="429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(2) שינוי לטובה או לרעה? (שאלה של הבעת דעה מנומקת):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אפשרות לשינוי לטובה: ניתן לטעון שהמעמד השתדרג, שכן האדם קיבל סמכות גבוהה יותר להשתמש בבעלי החיים לצורכו (אכילה), מה שמבליט את עליונותו ומרכזיותו בעולם.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אפשרות לשינוי לרעה: ניתן לטעון שזו נסיגה במעמד המוסרי. ההרמוניה המקורית הופרה, והעולם הפך למקום של הרג ופחד. ההיתר לאכול בשר נתפס בחלק מהפרשנויות כוויתור של האל ליצר האלימות של האדם, ולא כאידיאל.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בריאת העולם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