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בראשית י״א</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7344"/>
              </a:lnSpc>
            </a:pPr>
            <a:r>
              <a:rPr sz="6800" b="1" i="0" lang="he-IL">
                <a:solidFill>
                  <a:srgbClr val="111111"/>
                </a:solidFill>
                <a:latin typeface="Rubik"/>
                <a:cs typeface="Rubik"/>
                <a:ea typeface="Rubik"/>
              </a:rPr>
              <a:t>מגדל בבל ותולדות שם</a:t>
            </a:r>
          </a:p>
        </p:txBody>
      </p:sp>
      <p:sp>
        <p:nvSpPr>
          <p:cNvPr id="5" name="TextBox 4"/>
          <p:cNvSpPr txBox="1"/>
          <p:nvPr/>
        </p:nvSpPr>
        <p:spPr>
          <a:xfrm>
            <a:off x="8977998" y="5080000"/>
            <a:ext cx="2385136"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«מגדל בבל ותולדות שם» (בראשית י״א)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«בראשית»</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ורמב"ן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הדמויות בסיפור</a:t>
            </a:r>
          </a:p>
        </p:txBody>
      </p:sp>
      <p:sp>
        <p:nvSpPr>
          <p:cNvPr id="5" name="TextBox 4"/>
          <p:cNvSpPr txBox="1"/>
          <p:nvPr/>
        </p:nvSpPr>
        <p:spPr>
          <a:xfrm>
            <a:off x="64263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שם</a:t>
            </a:r>
          </a:p>
        </p:txBody>
      </p:sp>
      <p:sp>
        <p:nvSpPr>
          <p:cNvPr id="6" name="TextBox 5"/>
          <p:cNvSpPr txBox="1"/>
          <p:nvPr/>
        </p:nvSpPr>
        <p:spPr>
          <a:xfrm>
            <a:off x="6426327" y="26035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אחרי סיפור המגדל מתוארת שושלת שם עד תרח.</a:t>
            </a:r>
          </a:p>
        </p:txBody>
      </p:sp>
      <p:sp>
        <p:nvSpPr>
          <p:cNvPr id="7" name="TextBox 6"/>
          <p:cNvSpPr txBox="1"/>
          <p:nvPr/>
        </p:nvSpPr>
        <p:spPr>
          <a:xfrm>
            <a:off x="9780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אברם</a:t>
            </a:r>
          </a:p>
        </p:txBody>
      </p:sp>
      <p:sp>
        <p:nvSpPr>
          <p:cNvPr id="8" name="TextBox 7"/>
          <p:cNvSpPr txBox="1"/>
          <p:nvPr/>
        </p:nvSpPr>
        <p:spPr>
          <a:xfrm>
            <a:off x="978027" y="26035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שרי אשת אברם מוצגת כעקרה: ולא היה לה ולד.</a:t>
            </a:r>
          </a:p>
        </p:txBody>
      </p:sp>
      <p:sp>
        <p:nvSpPr>
          <p:cNvPr id="9" name="TextBox 8"/>
          <p:cNvSpPr txBox="1"/>
          <p:nvPr/>
        </p:nvSpPr>
        <p:spPr>
          <a:xfrm>
            <a:off x="6426327" y="44450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שרי</a:t>
            </a:r>
          </a:p>
        </p:txBody>
      </p:sp>
      <p:sp>
        <p:nvSpPr>
          <p:cNvPr id="10" name="TextBox 9"/>
          <p:cNvSpPr txBox="1"/>
          <p:nvPr/>
        </p:nvSpPr>
        <p:spPr>
          <a:xfrm>
            <a:off x="6426327" y="50038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תרח יוצא עם אברם, שרי ולוט מאור כשדים ללכת לארץ כנען, אך נעצר בחרן ומת שם.</a:t>
            </a:r>
          </a:p>
        </p:txBody>
      </p:sp>
      <p:sp>
        <p:nvSpPr>
          <p:cNvPr id="11" name="TextBox 10"/>
          <p:cNvSpPr txBox="1"/>
          <p:nvPr/>
        </p:nvSpPr>
        <p:spPr>
          <a:xfrm>
            <a:off x="978027" y="44450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לוט</a:t>
            </a:r>
          </a:p>
        </p:txBody>
      </p:sp>
      <p:sp>
        <p:nvSpPr>
          <p:cNvPr id="12" name="TextBox 11"/>
          <p:cNvSpPr txBox="1"/>
          <p:nvPr/>
        </p:nvSpPr>
        <p:spPr>
          <a:xfrm>
            <a:off x="978027" y="5003800"/>
            <a:ext cx="4787646" cy="10604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הרן מת ״על פני תרח אביו״ באור כשדים, ולוט בנו נשאר עם אברם.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45733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8169541"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״ויהי כל הארץ שפה אחת ודברים אחדים״.</a:t>
            </a:r>
          </a:p>
        </p:txBody>
      </p:sp>
      <p:sp>
        <p:nvSpPr>
          <p:cNvPr id="7" name="TextBox 6"/>
          <p:cNvSpPr txBox="1"/>
          <p:nvPr/>
        </p:nvSpPr>
        <p:spPr>
          <a:xfrm>
            <a:off x="5829399"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4541607"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הם בונים עיר ומגדל ״וראשו בשמים״ כדי ״נעשה לנו שם פן נפוץ על פני כל הארץ״.</a:t>
            </a:r>
          </a:p>
        </p:txBody>
      </p:sp>
      <p:sp>
        <p:nvSpPr>
          <p:cNvPr id="9" name="TextBox 8"/>
          <p:cNvSpPr txBox="1"/>
          <p:nvPr/>
        </p:nvSpPr>
        <p:spPr>
          <a:xfrm>
            <a:off x="2201465"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3</a:t>
            </a:r>
          </a:p>
        </p:txBody>
      </p:sp>
      <p:sp>
        <p:nvSpPr>
          <p:cNvPr id="10" name="TextBox 9"/>
          <p:cNvSpPr txBox="1"/>
          <p:nvPr/>
        </p:nvSpPr>
        <p:spPr>
          <a:xfrm>
            <a:off x="913674"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 יורד לראות, ומחליט ״נבלה שם שפתם״.</a:t>
            </a:r>
          </a:p>
        </p:txBody>
      </p:sp>
      <p:sp>
        <p:nvSpPr>
          <p:cNvPr id="11" name="TextBox 10"/>
          <p:cNvSpPr txBox="1"/>
          <p:nvPr/>
        </p:nvSpPr>
        <p:spPr>
          <a:xfrm>
            <a:off x="9457332" y="4298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4</a:t>
            </a:r>
          </a:p>
        </p:txBody>
      </p:sp>
      <p:sp>
        <p:nvSpPr>
          <p:cNvPr id="12" name="TextBox 11"/>
          <p:cNvSpPr txBox="1"/>
          <p:nvPr/>
        </p:nvSpPr>
        <p:spPr>
          <a:xfrm>
            <a:off x="8169541"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העיר נקראת בבל ״כי שם בלל ה׳ שפת כל הארץ״.</a:t>
            </a:r>
          </a:p>
        </p:txBody>
      </p:sp>
      <p:sp>
        <p:nvSpPr>
          <p:cNvPr id="13" name="TextBox 12"/>
          <p:cNvSpPr txBox="1"/>
          <p:nvPr/>
        </p:nvSpPr>
        <p:spPr>
          <a:xfrm>
            <a:off x="5829399" y="4298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5</a:t>
            </a:r>
          </a:p>
        </p:txBody>
      </p:sp>
      <p:sp>
        <p:nvSpPr>
          <p:cNvPr id="14" name="TextBox 13"/>
          <p:cNvSpPr txBox="1"/>
          <p:nvPr/>
        </p:nvSpPr>
        <p:spPr>
          <a:xfrm>
            <a:off x="4541607"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הפרק מסתיים בתולדות שם עד תרח, ועובר לאברם: תרח יוצא מאור כשדים עם אברם, שרי ולוט ועוצר בחרן.</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בראשית י"א, ג'</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וַיֹּאמְרוּ אִישׁ אֶל־רֵעֵהוּ הָבָה</a:t>
            </a:r>
            <a:r>
              <a:rPr sz="4100" b="0" i="0" lang="he-IL">
                <a:solidFill>
                  <a:srgbClr val="111111"/>
                </a:solidFill>
                <a:latin typeface="Frank Ruhl Libre"/>
                <a:cs typeface="Frank Ruhl Libre"/>
                <a:ea typeface="Frank Ruhl Libre"/>
              </a:rPr>
              <a:t> נִלְבְּנָה לְבֵנִים וְנִשְׂרְפָה לִשְׂרֵפָה וַתְּהִי לָהֶם הַלְּבֵנָה לְאָבֶן וְהַחֵמָר הָיָה לָהֶם לַחֹמֶר</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סיפור מגדל בבל הוא שיא ההידרדרות המוסרית של האנושות.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בראשית י"א, ז'</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הָבָה נֵרְדָה </a:t>
            </a:r>
            <a:r>
              <a:rPr sz="4100" b="1" i="0" lang="he-IL">
                <a:solidFill>
                  <a:srgbClr val="111111"/>
                </a:solidFill>
                <a:latin typeface="Frank Ruhl Libre"/>
                <a:cs typeface="Frank Ruhl Libre"/>
                <a:ea typeface="Frank Ruhl Libre"/>
              </a:rPr>
              <a:t>וְנָבְלָה שָׁם שְׂפָתָם</a:t>
            </a:r>
            <a:r>
              <a:rPr sz="4100" b="0" i="0" lang="he-IL">
                <a:solidFill>
                  <a:srgbClr val="111111"/>
                </a:solidFill>
                <a:latin typeface="Frank Ruhl Libre"/>
                <a:cs typeface="Frank Ruhl Libre"/>
                <a:ea typeface="Frank Ruhl Libre"/>
              </a:rPr>
              <a:t> אֲשֶׁר לֹא יִשְׁמְעוּ אִישׁ שְׂפַת רֵעֵהוּ</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האל מגיב בלעג: ״וירד ה׳ לראות את העיר ואת המגדל״.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בראשית י"א, י'</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אֵלֶּה תּוֹלְדֹת שֵׁם שֵׁם</a:t>
            </a:r>
            <a:r>
              <a:rPr sz="4100" b="0" i="0" lang="he-IL">
                <a:solidFill>
                  <a:srgbClr val="111111"/>
                </a:solidFill>
                <a:latin typeface="Frank Ruhl Libre"/>
                <a:cs typeface="Frank Ruhl Libre"/>
                <a:ea typeface="Frank Ruhl Libre"/>
              </a:rPr>
              <a:t> בֶּן־מְאַת שָׁנָה וַיּוֹלֶד אֶת־אַרְפַּכְשָׁד שְׁנָתַיִם אַחַר הַמַּבּוּל</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אחרי סיפור המגדל מתוארת שושלת שם עד תרח.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4/4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בראשית י"א, ל"ב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וַיִּהְיוּ יְמֵי־תֶרַח חָמֵשׁ שָׁנִים</a:t>
            </a:r>
            <a:r>
              <a:rPr sz="4100" b="0" i="0" lang="he-IL">
                <a:solidFill>
                  <a:srgbClr val="111111"/>
                </a:solidFill>
                <a:latin typeface="Frank Ruhl Libre"/>
                <a:cs typeface="Frank Ruhl Libre"/>
                <a:ea typeface="Frank Ruhl Libre"/>
              </a:rPr>
              <a:t> וּמָאתַיִם שָׁנָה וַיָּמָת תֶּרַח בְּחָרָן</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תרח מוליד את אברם, נחור והרן.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איש אל רעהו</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אֻמָּה לְאֻמָּה, מִצְרַיִם לְכוּשׁ, וְכוּשׁ לְפוּט וּפוּט לִכְנַעַן.</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לבנים</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שֶׁאֵין אֲבָנִים בְּבָבֶל, שֶׁהִיא בִּקְעָה.</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ונשרפה לשרפה</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כָּךְ עוֹשִׂין הַלְּבֵנִים שֶׁקּוֹרִין טוויל"ש בל', שׂוֹרְפִים אוֹתָן בְּכִבְשָׁן.</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לחמר</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לָטוּחַ הַקִּיר.</a:t>
            </a:r>
          </a:p>
        </p:txBody>
      </p:sp>
      <p:sp>
        <p:nvSpPr>
          <p:cNvPr id="13" name="TextBox 12"/>
          <p:cNvSpPr txBox="1"/>
          <p:nvPr/>
        </p:nvSpPr>
        <p:spPr>
          <a:xfrm>
            <a:off x="45589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ונתנה לך</a:t>
            </a:r>
          </a:p>
        </p:txBody>
      </p:sp>
      <p:sp>
        <p:nvSpPr>
          <p:cNvPr id="14" name="TextBox 13"/>
          <p:cNvSpPr txBox="1"/>
          <p:nvPr/>
        </p:nvSpPr>
        <p:spPr>
          <a:xfrm>
            <a:off x="45589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לְשׁוֹן רַבִּים, כְּמוֹ נֵרְדָה וְנָבְלָה וְנִשְׂרְפָה (בראשית י"א), אַף זֶה לְשׁוֹן וְנִתֵּן.</a:t>
            </a:r>
          </a:p>
        </p:txBody>
      </p:sp>
      <p:sp>
        <p:nvSpPr>
          <p:cNvPr id="15" name="TextBox 14"/>
          <p:cNvSpPr txBox="1"/>
          <p:nvPr/>
        </p:nvSpPr>
        <p:spPr>
          <a:xfrm>
            <a:off x="939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הבה נרדה</a:t>
            </a:r>
          </a:p>
        </p:txBody>
      </p:sp>
      <p:sp>
        <p:nvSpPr>
          <p:cNvPr id="16" name="TextBox 15"/>
          <p:cNvSpPr txBox="1"/>
          <p:nvPr/>
        </p:nvSpPr>
        <p:spPr>
          <a:xfrm>
            <a:off x="939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בְּבֵית דִּינוֹ נִמְלַךְ מֵעַנְוְתָנוּתוֹ יְתֵרָה.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6860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בראשית י"א, ג'</a:t>
            </a:r>
          </a:p>
        </p:txBody>
      </p:sp>
      <p:sp>
        <p:nvSpPr>
          <p:cNvPr id="6" name="TextBox 5"/>
          <p:cNvSpPr txBox="1"/>
          <p:nvPr/>
        </p:nvSpPr>
        <p:spPr>
          <a:xfrm>
            <a:off x="1099058" y="3117850"/>
            <a:ext cx="9993884" cy="6096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איש אל רעהו</a:t>
            </a:r>
            <a:r>
              <a:rPr sz="3000" b="0" i="0" lang="he-IL">
                <a:solidFill>
                  <a:srgbClr val="111111"/>
                </a:solidFill>
                <a:latin typeface="Noto Serif Hebrew"/>
                <a:cs typeface="Noto Serif Hebrew"/>
                <a:ea typeface="Noto Serif Hebrew"/>
              </a:rPr>
              <a:t>. אֻמָּה לְאֻמָּה, מִצְרַיִם לְכוּשׁ, וְכוּשׁ לְפוּט וּפוּט לִכְנַעַן:</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«איש אל רעהו»?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רמב"ן</a:t>
            </a:r>
          </a:p>
        </p:txBody>
      </p:sp>
      <p:sp>
        <p:nvSpPr>
          <p:cNvPr id="5" name="TextBox 4"/>
          <p:cNvSpPr txBox="1"/>
          <p:nvPr/>
        </p:nvSpPr>
        <p:spPr>
          <a:xfrm>
            <a:off x="1099058" y="2206922"/>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רמב"ן על בראשית י"א, ל"ב</a:t>
            </a:r>
          </a:p>
        </p:txBody>
      </p:sp>
      <p:sp>
        <p:nvSpPr>
          <p:cNvPr id="6" name="TextBox 5"/>
          <p:cNvSpPr txBox="1"/>
          <p:nvPr/>
        </p:nvSpPr>
        <p:spPr>
          <a:xfrm>
            <a:off x="1099058" y="2638722"/>
            <a:ext cx="9993884" cy="1567755"/>
          </a:xfrm>
          <a:prstGeom prst="rect">
            <a:avLst/>
          </a:prstGeom>
          <a:noFill/>
        </p:spPr>
        <p:txBody>
          <a:bodyPr wrap="square" lIns="0" rIns="0" tIns="0" bIns="0" anchor="t"/>
          <a:lstStyle/>
          <a:p>
            <a:pPr algn="r" rtl="1">
              <a:lnSpc>
                <a:spcPts val="4115"/>
              </a:lnSpc>
            </a:pPr>
            <a:r>
              <a:rPr sz="2550" b="1" i="0" lang="he-IL">
                <a:solidFill>
                  <a:srgbClr val="111111"/>
                </a:solidFill>
                <a:latin typeface="Noto Serif Hebrew"/>
                <a:cs typeface="Noto Serif Hebrew"/>
                <a:ea typeface="Noto Serif Hebrew"/>
              </a:rPr>
              <a:t>וַיָּמָת תֶּרַח בְּחָרָן</a:t>
            </a:r>
            <a:r>
              <a:rPr sz="2550" b="0" i="0" lang="he-IL">
                <a:solidFill>
                  <a:srgbClr val="111111"/>
                </a:solidFill>
                <a:latin typeface="Noto Serif Hebrew"/>
                <a:cs typeface="Noto Serif Hebrew"/>
                <a:ea typeface="Noto Serif Hebrew"/>
              </a:rPr>
              <a:t> כְּשֶׁיָּצָא אַבְרָם נִשְׁאֲרוּ מִשְּׁנוֹת תֶּרַח הַרְבֵּה, וְלָמָּה הִקְדִּים הַכָּתוּב מִיתָתוֹ שֶׁל תֶּרַח לִיצִיאָתוֹ שֶׁל אַבְרָם, שֶׁלֹּא יְהֵא הַדָּבָר מְפֻרְסָם לַכֹּל וְיֹאמְרוּ לֹא קִיֵּם אַבְרָם כִּבּוּד אָב וָאֵם, שֶׁהִנִּיחוֹ זָקֵן וְהָלַךְ לוֹ, לְפִיכָךְ קְרָאוֹ מֵת.</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א׳–ד׳ («כוונת הבנייה»).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י׳–כ״ו («תולדות שם»).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כ״ז–ל״ב («תרח ובניו»).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האם אתם מסכימים עם קביעה זו?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3EAD8"/>
                </a:solidFill>
                <a:latin typeface="Rubik"/>
                <a:cs typeface="Rubik"/>
                <a:ea typeface="Rubik"/>
              </a:rPr>
              <a:t>מגדל בבל ותולדות שם</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כוונת הבנייה</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 יורד ומפזר</a:t>
            </a:r>
          </a:p>
        </p:txBody>
      </p:sp>
      <p:sp>
        <p:nvSpPr>
          <p:cNvPr id="8" name="TextBox 7"/>
          <p:cNvSpPr txBox="1"/>
          <p:nvPr/>
        </p:nvSpPr>
        <p:spPr>
          <a:xfrm>
            <a:off x="8018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תולדות שם</a:t>
            </a:r>
          </a:p>
        </p:txBody>
      </p:sp>
      <p:sp>
        <p:nvSpPr>
          <p:cNvPr id="9" name="TextBox 8"/>
          <p:cNvSpPr txBox="1"/>
          <p:nvPr/>
        </p:nvSpPr>
        <p:spPr>
          <a:xfrm>
            <a:off x="906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תרח ובניו</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 (1/2)</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תשפ"ה (שאלון 2025))</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 (2/2)</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2. קראו בראשית, פרק י"א, פסוקים א'-ט'. ענו על סעיף א – חובה. א. (1) על פי הכתוב, הסבירו מהי התוכנית של בני האדם ומהי מטרתה. (10 נקודות) (2) ציינו שתי פעולות שה' עושה כדי למנוע את מימוש התוכנית של בני האדם, והסבירו כיצד כל אחת מן הפעולות שציינתם מונעת מהם לממש את תוכניתם. (15 נקודות)</a:t>
            </a:r>
          </a:p>
          <a:p>
            <a:pPr algn="r" rtl="1">
              <a:lnSpc>
                <a:spcPts val="3000"/>
              </a:lnSpc>
            </a:pPr>
            <a:r>
              <a:rPr sz="2000" b="0" i="0" lang="he-IL">
                <a:solidFill>
                  <a:srgbClr val="111111"/>
                </a:solidFill>
                <a:latin typeface="Rubik"/>
                <a:cs typeface="Rubik"/>
                <a:ea typeface="Rubik"/>
              </a:rPr>
              <a:t>ענו על אחד מן הסעיפים ב-ג. ב. (1) קראו פסוק ד' וגם שמואל ב', פרק ז', פסוקים ח'-ט'. בשני הקטעים האלה מוזכרת עשיית שם. בנוגע לכל אחד מן הקטעים, כתבו מיהו הדובר המזכיר עשיית שם, והסבירו על פי ההקשר מהי המשמעות של עשיית שם בכל אחד מן הקטעים. (8 נקודות) (2) על פי המשמעות של עשיית שם בבראשית, פרק י"א, בני האדם מוצגים בסיפור מגדל בבל באופן שלילי. האם אתם מסכימים עם קביעה זו? נמקו את דבריכם ובססו אותם על הכתוב. (7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א׳–ד׳ («כוונת הבנייה»).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סיפור מגדל בבל הוא שיא ההידרדרות המוסרית של האנושות. מבנהו ברור: חטא האנושות מול עונשו של האל, בהקבלה של מידה כנגד מידה.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י׳–כ״ו («תולדות שם»).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אחרי סיפור המגדל מתוארת שושלת שם עד תרח. היא מקשרת בין המבול לאברהם ומראה את המעבר מהאנושות כולה לעם אחד נבחר.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כ״ז–ל״ב («תרח ובניו»).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תרח מוליד את אברם, נחור והרן. הרן מת ״על פני תרח אביו״ באור כשדים, ולוט בנו נשאר עם אברם.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 (1/2)</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להלן תמלול התשובות מהתמונה:</a:t>
            </a:r>
          </a:p>
          <a:p>
            <a:pPr algn="r" rtl="1">
              <a:lnSpc>
                <a:spcPts val="2850"/>
              </a:lnSpc>
            </a:pPr>
            <a:r>
              <a:rPr sz="1900" b="0" i="0" lang="he-IL">
                <a:solidFill>
                  <a:srgbClr val="111111"/>
                </a:solidFill>
                <a:latin typeface="Rubik"/>
                <a:cs typeface="Rubik"/>
                <a:ea typeface="Rubik"/>
              </a:rPr>
              <a:t>תמלול: 2. בראשית יא, פס' א'-ט'</a:t>
            </a:r>
          </a:p>
          <a:p>
            <a:pPr algn="r" rtl="1">
              <a:lnSpc>
                <a:spcPts val="2850"/>
              </a:lnSpc>
            </a:pPr>
            <a:r>
              <a:rPr sz="1900" b="0" i="0" lang="he-IL">
                <a:solidFill>
                  <a:srgbClr val="111111"/>
                </a:solidFill>
                <a:latin typeface="Rubik"/>
                <a:cs typeface="Rubik"/>
                <a:ea typeface="Rubik"/>
              </a:rPr>
              <a:t>א1. על פי הכתוב התוכנית של בני דור מגדל בבל היא לבנות מגדל ומטרתם היא להתקבץ במקום אחד: "ונעשה לנו עיר ומגדל ראשו בשמים פן נפוץ מעל פני הארץ".</a:t>
            </a:r>
          </a:p>
          <a:p>
            <a:pPr algn="r" rtl="1">
              <a:lnSpc>
                <a:spcPts val="2850"/>
              </a:lnSpc>
            </a:pPr>
            <a:r>
              <a:rPr sz="1900" b="0" i="0" lang="he-IL">
                <a:solidFill>
                  <a:srgbClr val="111111"/>
                </a:solidFill>
                <a:latin typeface="Rubik"/>
                <a:cs typeface="Rubik"/>
                <a:ea typeface="Rubik"/>
              </a:rPr>
              <a:t>א2. ה' פועל בשני אופנים במטרה למנוע את מימוש תוכניתם של בני דור מגדל בבל:</a:t>
            </a:r>
          </a:p>
          <a:p>
            <a:pPr algn="r" rtl="1">
              <a:lnSpc>
                <a:spcPts val="2850"/>
              </a:lnSpc>
            </a:pPr>
            <a:r>
              <a:rPr sz="1900" b="0" i="0" lang="he-IL">
                <a:solidFill>
                  <a:srgbClr val="111111"/>
                </a:solidFill>
                <a:latin typeface="Rubik"/>
                <a:cs typeface="Rubik"/>
                <a:ea typeface="Rubik"/>
              </a:rPr>
              <a:t>בלבול שפתם: "הנה נרדה ונבלה שם שפתם [...] ולא ישמעו איש שפת רעהו".</a:t>
            </a:r>
          </a:p>
          <a:p>
            <a:pPr algn="r" rtl="1">
              <a:lnSpc>
                <a:spcPts val="2850"/>
              </a:lnSpc>
            </a:pPr>
            <a:r>
              <a:rPr sz="1900" b="0" i="0" lang="he-IL">
                <a:solidFill>
                  <a:srgbClr val="111111"/>
                </a:solidFill>
                <a:latin typeface="Rubik"/>
                <a:cs typeface="Rubik"/>
                <a:ea typeface="Rubik"/>
              </a:rPr>
              <a:t>פיזורם בארץ: "ויפיצם ה' מעל פני הארץ".</a:t>
            </a:r>
          </a:p>
          <a:p>
            <a:pPr algn="r" rtl="1">
              <a:lnSpc>
                <a:spcPts val="2850"/>
              </a:lnSpc>
            </a:pPr>
            <a:r>
              <a:rPr sz="1900" b="0" i="0" lang="he-IL">
                <a:solidFill>
                  <a:srgbClr val="111111"/>
                </a:solidFill>
                <a:latin typeface="Rubik"/>
                <a:cs typeface="Rubik"/>
                <a:ea typeface="Rubik"/>
              </a:rPr>
              <a:t>ב1. בפס' ד' ובשמואל ב', ז', פס' ח'-ט' נמצא אזכור ל'עשיית שם', כלומר לפרסום:</a:t>
            </a:r>
          </a:p>
          <a:p>
            <a:pPr algn="r" rtl="1">
              <a:lnSpc>
                <a:spcPts val="2850"/>
              </a:lnSpc>
            </a:pPr>
            <a:r>
              <a:rPr sz="1900" b="0" i="0" lang="he-IL">
                <a:solidFill>
                  <a:srgbClr val="111111"/>
                </a:solidFill>
                <a:latin typeface="Rubik"/>
                <a:cs typeface="Rubik"/>
                <a:ea typeface="Rubik"/>
              </a:rPr>
              <a:t>בפס' ד' הדוברים הם בני דור מגדל בבל, ומטרתם להתפרסם בעשיית מגדל גבוה: "הבה נבנה לנו עיר ומגדל ראשו בשמים ונעשה לנו שם".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 (2/2)</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בשמואל ב' ז' הדובר הוא ה' המפרסם את דוד: "כה אמר ה' צבאות אני לקחתיך מן הנווה [...] ועשיתי לך שם גדול".</a:t>
            </a:r>
          </a:p>
          <a:p>
            <a:pPr algn="r" rtl="1">
              <a:lnSpc>
                <a:spcPts val="2850"/>
              </a:lnSpc>
            </a:pPr>
            <a:r>
              <a:rPr sz="1900" b="0" i="0" lang="he-IL">
                <a:solidFill>
                  <a:srgbClr val="111111"/>
                </a:solidFill>
                <a:latin typeface="Rubik"/>
                <a:cs typeface="Rubik"/>
                <a:ea typeface="Rubik"/>
              </a:rPr>
              <a:t>ב2. משמעות עשיית שם בבראשית יא היא שלילית, מכיוון שבני האדם מבקשים להתפרסם במעשה גאווה והתנשאות כלפי אלוהים.</a:t>
            </a:r>
          </a:p>
          <a:p>
            <a:pPr algn="r" rtl="1">
              <a:lnSpc>
                <a:spcPts val="2850"/>
              </a:lnSpc>
            </a:pPr>
            <a:r>
              <a:rPr sz="1900" b="0" i="0" lang="he-IL">
                <a:solidFill>
                  <a:srgbClr val="111111"/>
                </a:solidFill>
                <a:latin typeface="Rubik"/>
                <a:cs typeface="Rubik"/>
                <a:ea typeface="Rubik"/>
              </a:rPr>
              <a:t>ג1. פס' ה' יוצר קושי תיאולוגי: מקובל שה' יודע הכל אולם מהפסוק משתמע שה' נדרש לרדת מהשמים כדי לדעת במה חטאו בני האדם: "וירד אלוהים לראות את העיר והמגדל אשר עשו...".</a:t>
            </a:r>
          </a:p>
          <a:p>
            <a:pPr algn="r" rtl="1">
              <a:lnSpc>
                <a:spcPts val="2850"/>
              </a:lnSpc>
            </a:pPr>
            <a:r>
              <a:rPr sz="1900" b="0" i="0" lang="he-IL">
                <a:solidFill>
                  <a:srgbClr val="111111"/>
                </a:solidFill>
                <a:latin typeface="Rubik"/>
                <a:cs typeface="Rubik"/>
                <a:ea typeface="Rubik"/>
              </a:rPr>
              <a:t>ג2. הסבר על פי רש"י: אלוהים אינו נדרש באמת לרדת מהשמים כדי לדעת, אלא הכוונה לשמש מודל לשופטים בעתיד לבדוק היטב לפני שהם קובעים את הדין: "ללמד לדיינים שלא ירשיעו את הנדון עד שידעו ויבינו".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מגדל בבל ותולדות שם – שאלון 1261</dc:title>
  <dc:subject/>
  <dc:creator/>
  <cp:keywords/>
  <dc:description/>
  <cp:lastModifiedBy/>
  <cp:revision>1</cp:revision>
  <dcterms:created xsi:type="dcterms:W3CDTF">2013-01-27T09:14:16Z</dcterms:created>
  <dcterms:modified xsi:type="dcterms:W3CDTF">2013-01-27T09:15:58Z</dcterms:modified>
  <cp:category/>
</cp:coreProperties>
</file>