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629275" y="1397000"/>
            <a:ext cx="5886450" cy="444500"/>
          </a:xfrm>
          <a:prstGeom prst="rect">
            <a:avLst/>
          </a:prstGeom>
          <a:noFill/>
        </p:spPr>
        <p:txBody>
          <a:bodyPr wrap="square" lIns="0" rIns="0" tIns="0" bIns="0" anchor="t"/>
          <a:lstStyle/>
          <a:p>
            <a:pPr algn="r" rtl="1">
              <a:lnSpc>
                <a:spcPts val="3500"/>
              </a:lnSpc>
            </a:pPr>
            <a:r>
              <a:rPr sz="2400" b="1" i="0" lang="he-IL">
                <a:solidFill>
                  <a:srgbClr val="8C2B1E"/>
                </a:solidFill>
                <a:latin typeface="Frank Ruhl Libre"/>
                <a:cs typeface="Frank Ruhl Libre"/>
                <a:ea typeface="Frank Ruhl Libre"/>
              </a:rPr>
              <a:t>בראשית י״ב</a:t>
            </a:r>
          </a:p>
        </p:txBody>
      </p:sp>
      <p:sp>
        <p:nvSpPr>
          <p:cNvPr id="4" name="TextBox 3"/>
          <p:cNvSpPr txBox="1"/>
          <p:nvPr/>
        </p:nvSpPr>
        <p:spPr>
          <a:xfrm>
            <a:off x="5629275" y="1841500"/>
            <a:ext cx="5886450" cy="2667000"/>
          </a:xfrm>
          <a:prstGeom prst="rect">
            <a:avLst/>
          </a:prstGeom>
          <a:noFill/>
        </p:spPr>
        <p:txBody>
          <a:bodyPr wrap="square" lIns="0" rIns="0" tIns="0" bIns="0" anchor="ctr"/>
          <a:lstStyle/>
          <a:p>
            <a:pPr algn="r" rtl="1">
              <a:lnSpc>
                <a:spcPts val="7559"/>
              </a:lnSpc>
            </a:pPr>
            <a:r>
              <a:rPr sz="7000" b="1" i="0" lang="he-IL">
                <a:solidFill>
                  <a:srgbClr val="3B2A1A"/>
                </a:solidFill>
                <a:latin typeface="Frank Ruhl Libre"/>
                <a:cs typeface="Frank Ruhl Libre"/>
                <a:ea typeface="Frank Ruhl Libre"/>
              </a:rPr>
              <a:t>לך לך וירידה למצרים</a:t>
            </a:r>
          </a:p>
        </p:txBody>
      </p:sp>
      <p:sp>
        <p:nvSpPr>
          <p:cNvPr id="5" name="TextBox 4"/>
          <p:cNvSpPr txBox="1"/>
          <p:nvPr/>
        </p:nvSpPr>
        <p:spPr>
          <a:xfrm>
            <a:off x="9021226" y="4508500"/>
            <a:ext cx="2251056" cy="406400"/>
          </a:xfrm>
          <a:prstGeom prst="rect">
            <a:avLst/>
          </a:prstGeom>
          <a:noFill/>
        </p:spPr>
        <p:txBody>
          <a:bodyPr wrap="square" lIns="0" rIns="0" tIns="0" bIns="0" anchor="t"/>
          <a:lstStyle/>
          <a:p>
            <a:pPr algn="r" rtl="1">
              <a:lnSpc>
                <a:spcPts val="3200"/>
              </a:lnSpc>
            </a:pPr>
            <a:r>
              <a:rPr sz="2100" b="1" i="0" lang="he-IL">
                <a:solidFill>
                  <a:srgbClr val="F6EAD0"/>
                </a:solidFill>
                <a:latin typeface="Frank Ruhl Libre"/>
                <a:cs typeface="Frank Ruhl Libre"/>
                <a:ea typeface="Frank Ruhl Libre"/>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46482" y="508000"/>
            <a:ext cx="54381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פתיחה</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1</a:t>
            </a:r>
          </a:p>
        </p:txBody>
      </p:sp>
      <p:sp>
        <p:nvSpPr>
          <p:cNvPr id="6" name="TextBox 5"/>
          <p:cNvSpPr txBox="1"/>
          <p:nvPr/>
        </p:nvSpPr>
        <p:spPr>
          <a:xfrm>
            <a:off x="4611941" y="17462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נכיר את הסיפור «לך לך וירידה למצרים» (בראשית י״ב)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2</a:t>
            </a:r>
          </a:p>
        </p:txBody>
      </p:sp>
      <p:sp>
        <p:nvSpPr>
          <p:cNvPr id="8" name="TextBox 7"/>
          <p:cNvSpPr txBox="1"/>
          <p:nvPr/>
        </p:nvSpPr>
        <p:spPr>
          <a:xfrm>
            <a:off x="4611941" y="29146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נבחן כיצד הסיפור מבטא את התמה «בראשית»</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3</a:t>
            </a:r>
          </a:p>
        </p:txBody>
      </p:sp>
      <p:sp>
        <p:nvSpPr>
          <p:cNvPr id="10" name="TextBox 9"/>
          <p:cNvSpPr txBox="1"/>
          <p:nvPr/>
        </p:nvSpPr>
        <p:spPr>
          <a:xfrm>
            <a:off x="4611941" y="40830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נקרא פסוקי מפתח ונעמיק בפירוש רש"י ורמב"ן</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4</a:t>
            </a:r>
          </a:p>
        </p:txBody>
      </p:sp>
      <p:sp>
        <p:nvSpPr>
          <p:cNvPr id="12" name="TextBox 11"/>
          <p:cNvSpPr txBox="1"/>
          <p:nvPr/>
        </p:nvSpPr>
        <p:spPr>
          <a:xfrm>
            <a:off x="4611941" y="52514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938966" y="508000"/>
            <a:ext cx="35133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רקע</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הדמויות בסיפור</a:t>
            </a:r>
          </a:p>
        </p:txBody>
      </p:sp>
      <p:sp>
        <p:nvSpPr>
          <p:cNvPr id="5" name="TextBox 4"/>
          <p:cNvSpPr txBox="1"/>
          <p:nvPr/>
        </p:nvSpPr>
        <p:spPr>
          <a:xfrm>
            <a:off x="6406705" y="1917700"/>
            <a:ext cx="4826889"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אברם</a:t>
            </a:r>
          </a:p>
        </p:txBody>
      </p:sp>
      <p:sp>
        <p:nvSpPr>
          <p:cNvPr id="6" name="TextBox 5"/>
          <p:cNvSpPr txBox="1"/>
          <p:nvPr/>
        </p:nvSpPr>
        <p:spPr>
          <a:xfrm>
            <a:off x="6406705" y="2476500"/>
            <a:ext cx="4826889" cy="1369317"/>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אברם יוצא עם שרי ולוט, מגיע לשכם ובונה מזבחות בשכם ובבית אל.</a:t>
            </a:r>
          </a:p>
        </p:txBody>
      </p:sp>
      <p:sp>
        <p:nvSpPr>
          <p:cNvPr id="7" name="TextBox 6"/>
          <p:cNvSpPr txBox="1"/>
          <p:nvPr/>
        </p:nvSpPr>
        <p:spPr>
          <a:xfrm>
            <a:off x="958405" y="1917700"/>
            <a:ext cx="4826889"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פרעה</a:t>
            </a:r>
          </a:p>
        </p:txBody>
      </p:sp>
      <p:sp>
        <p:nvSpPr>
          <p:cNvPr id="8" name="TextBox 7"/>
          <p:cNvSpPr txBox="1"/>
          <p:nvPr/>
        </p:nvSpPr>
        <p:spPr>
          <a:xfrm>
            <a:off x="958405" y="2476500"/>
            <a:ext cx="4826889" cy="1369317"/>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פרעה מבין את התרמית וקורא לאברם בכעס: ״מה זאת עשית לי״.</a:t>
            </a:r>
          </a:p>
        </p:txBody>
      </p:sp>
      <p:sp>
        <p:nvSpPr>
          <p:cNvPr id="9" name="TextBox 8"/>
          <p:cNvSpPr txBox="1"/>
          <p:nvPr/>
        </p:nvSpPr>
        <p:spPr>
          <a:xfrm>
            <a:off x="6406705" y="4480817"/>
            <a:ext cx="4826889"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שרי</a:t>
            </a:r>
          </a:p>
        </p:txBody>
      </p:sp>
      <p:sp>
        <p:nvSpPr>
          <p:cNvPr id="10" name="TextBox 9"/>
          <p:cNvSpPr txBox="1"/>
          <p:nvPr/>
        </p:nvSpPr>
        <p:spPr>
          <a:xfrm>
            <a:off x="6406705" y="5039617"/>
            <a:ext cx="4826889" cy="1043682"/>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שרי נלקחת לבית פרעה, ואברם מקבל צאן ובקר.</a:t>
            </a:r>
          </a:p>
        </p:txBody>
      </p:sp>
      <p:sp>
        <p:nvSpPr>
          <p:cNvPr id="11" name="TextBox 10"/>
          <p:cNvSpPr txBox="1"/>
          <p:nvPr/>
        </p:nvSpPr>
        <p:spPr>
          <a:xfrm>
            <a:off x="958405" y="4480817"/>
            <a:ext cx="4826889"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שאול</a:t>
            </a:r>
          </a:p>
        </p:txBody>
      </p:sp>
      <p:sp>
        <p:nvSpPr>
          <p:cNvPr id="12" name="TextBox 11"/>
          <p:cNvSpPr txBox="1"/>
          <p:nvPr/>
        </p:nvSpPr>
        <p:spPr>
          <a:xfrm>
            <a:off x="958405" y="5039617"/>
            <a:ext cx="4826889" cy="1043682"/>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אברם מציית מיד, בלי לשאול ובלי ספק, בגיל 75.</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938966" y="508000"/>
            <a:ext cx="35133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רקע</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רצף האירועים</a:t>
            </a:r>
          </a:p>
        </p:txBody>
      </p:sp>
      <p:sp>
        <p:nvSpPr>
          <p:cNvPr id="5" name="TextBox 4"/>
          <p:cNvSpPr txBox="1"/>
          <p:nvPr/>
        </p:nvSpPr>
        <p:spPr>
          <a:xfrm>
            <a:off x="9457332"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1</a:t>
            </a:r>
          </a:p>
        </p:txBody>
      </p:sp>
      <p:sp>
        <p:nvSpPr>
          <p:cNvPr id="6" name="TextBox 5"/>
          <p:cNvSpPr txBox="1"/>
          <p:nvPr/>
        </p:nvSpPr>
        <p:spPr>
          <a:xfrm>
            <a:off x="8149919" y="2425700"/>
            <a:ext cx="3148126"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ה׳ מצווה על אברם: ״לך לך מארצך וממולדתך ומבית אביך אל הארץ אשר אראך״ ומבטיח לו גוי גדול, ברכה ושם…</a:t>
            </a:r>
          </a:p>
        </p:txBody>
      </p:sp>
      <p:sp>
        <p:nvSpPr>
          <p:cNvPr id="7" name="TextBox 6"/>
          <p:cNvSpPr txBox="1"/>
          <p:nvPr/>
        </p:nvSpPr>
        <p:spPr>
          <a:xfrm>
            <a:off x="5829399"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2</a:t>
            </a:r>
          </a:p>
        </p:txBody>
      </p:sp>
      <p:sp>
        <p:nvSpPr>
          <p:cNvPr id="8" name="TextBox 7"/>
          <p:cNvSpPr txBox="1"/>
          <p:nvPr/>
        </p:nvSpPr>
        <p:spPr>
          <a:xfrm>
            <a:off x="4521986" y="2425700"/>
            <a:ext cx="3148126"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אברם יוצא עם שרי ולוט, מגיע לשכם ובונה מזבחות בשכם ובבית אל.</a:t>
            </a:r>
          </a:p>
        </p:txBody>
      </p:sp>
      <p:sp>
        <p:nvSpPr>
          <p:cNvPr id="9" name="TextBox 8"/>
          <p:cNvSpPr txBox="1"/>
          <p:nvPr/>
        </p:nvSpPr>
        <p:spPr>
          <a:xfrm>
            <a:off x="2201465"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3</a:t>
            </a:r>
          </a:p>
        </p:txBody>
      </p:sp>
      <p:sp>
        <p:nvSpPr>
          <p:cNvPr id="10" name="TextBox 9"/>
          <p:cNvSpPr txBox="1"/>
          <p:nvPr/>
        </p:nvSpPr>
        <p:spPr>
          <a:xfrm>
            <a:off x="894052" y="2425700"/>
            <a:ext cx="3148126"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רעב בארץ.</a:t>
            </a:r>
          </a:p>
        </p:txBody>
      </p:sp>
      <p:sp>
        <p:nvSpPr>
          <p:cNvPr id="11" name="TextBox 10"/>
          <p:cNvSpPr txBox="1"/>
          <p:nvPr/>
        </p:nvSpPr>
        <p:spPr>
          <a:xfrm>
            <a:off x="9457332" y="4279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4</a:t>
            </a:r>
          </a:p>
        </p:txBody>
      </p:sp>
      <p:sp>
        <p:nvSpPr>
          <p:cNvPr id="12" name="TextBox 11"/>
          <p:cNvSpPr txBox="1"/>
          <p:nvPr/>
        </p:nvSpPr>
        <p:spPr>
          <a:xfrm>
            <a:off x="8149919" y="4838700"/>
            <a:ext cx="3148126"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שרי נלקחת לבית פרעה, ואברם מקבל צאן ובקר.</a:t>
            </a:r>
          </a:p>
        </p:txBody>
      </p:sp>
      <p:sp>
        <p:nvSpPr>
          <p:cNvPr id="13" name="TextBox 12"/>
          <p:cNvSpPr txBox="1"/>
          <p:nvPr/>
        </p:nvSpPr>
        <p:spPr>
          <a:xfrm>
            <a:off x="5829399" y="4279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5</a:t>
            </a:r>
          </a:p>
        </p:txBody>
      </p:sp>
      <p:sp>
        <p:nvSpPr>
          <p:cNvPr id="14" name="TextBox 13"/>
          <p:cNvSpPr txBox="1"/>
          <p:nvPr/>
        </p:nvSpPr>
        <p:spPr>
          <a:xfrm>
            <a:off x="4521986" y="4838700"/>
            <a:ext cx="3148126"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פרעה מוכיח את אברם, מחזיר לו את שרי ומשלח אותם.</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63000" y="508000"/>
            <a:ext cx="172729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1/4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בראשית י"ב, א'</a:t>
            </a:r>
          </a:p>
        </p:txBody>
      </p:sp>
      <p:sp>
        <p:nvSpPr>
          <p:cNvPr id="5" name="TextBox 4"/>
          <p:cNvSpPr txBox="1"/>
          <p:nvPr/>
        </p:nvSpPr>
        <p:spPr>
          <a:xfrm>
            <a:off x="1452245" y="2581275"/>
            <a:ext cx="9287510" cy="1822450"/>
          </a:xfrm>
          <a:prstGeom prst="rect">
            <a:avLst/>
          </a:prstGeom>
          <a:noFill/>
        </p:spPr>
        <p:txBody>
          <a:bodyPr wrap="square" lIns="0" rIns="0" tIns="0" bIns="0" anchor="t"/>
          <a:lstStyle/>
          <a:p>
            <a:pPr algn="ctr" rtl="1">
              <a:lnSpc>
                <a:spcPts val="7175"/>
              </a:lnSpc>
            </a:pPr>
            <a:r>
              <a:rPr sz="4100" b="0" i="0" lang="he-IL">
                <a:solidFill>
                  <a:srgbClr val="3B2A1A"/>
                </a:solidFill>
                <a:latin typeface="Frank Ruhl Libre"/>
                <a:cs typeface="Frank Ruhl Libre"/>
                <a:ea typeface="Frank Ruhl Libre"/>
              </a:rPr>
              <a:t>וַיֹּאמֶר ה' אֶל־אַבְרָם לֶךְ־לְךָ מֵאַרְצְךָ וּמִמּוֹלַדְתְּךָ וּמִבֵּית אָבִיךָ אֶל־הָאָרֶץ </a:t>
            </a:r>
            <a:r>
              <a:rPr sz="4100" b="1" i="0" lang="he-IL">
                <a:solidFill>
                  <a:srgbClr val="7A1D10"/>
                </a:solidFill>
                <a:latin typeface="Frank Ruhl Libre"/>
                <a:cs typeface="Frank Ruhl Libre"/>
                <a:ea typeface="Frank Ruhl Libre"/>
              </a:rPr>
              <a:t>אֲשֶׁר אַרְאֶךָּ</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האל מצווה על אברם לעזוב משפחה, מולדת וארץ ולצאת ל״ארץ אשר אראך״.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6927" y="508000"/>
            <a:ext cx="1743372"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2/4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בראשית י"ב, ד'</a:t>
            </a:r>
          </a:p>
        </p:txBody>
      </p:sp>
      <p:sp>
        <p:nvSpPr>
          <p:cNvPr id="5" name="TextBox 4"/>
          <p:cNvSpPr txBox="1"/>
          <p:nvPr/>
        </p:nvSpPr>
        <p:spPr>
          <a:xfrm>
            <a:off x="1452245" y="2581275"/>
            <a:ext cx="9287510" cy="1822450"/>
          </a:xfrm>
          <a:prstGeom prst="rect">
            <a:avLst/>
          </a:prstGeom>
          <a:noFill/>
        </p:spPr>
        <p:txBody>
          <a:bodyPr wrap="square" lIns="0" rIns="0" tIns="0" bIns="0" anchor="t"/>
          <a:lstStyle/>
          <a:p>
            <a:pPr algn="ctr" rtl="1">
              <a:lnSpc>
                <a:spcPts val="7175"/>
              </a:lnSpc>
            </a:pPr>
            <a:r>
              <a:rPr sz="4100" b="1" i="0" lang="he-IL">
                <a:solidFill>
                  <a:srgbClr val="7A1D10"/>
                </a:solidFill>
                <a:latin typeface="Frank Ruhl Libre"/>
                <a:cs typeface="Frank Ruhl Libre"/>
                <a:ea typeface="Frank Ruhl Libre"/>
              </a:rPr>
              <a:t>וַיֵּלֶךְ אַבְרָם כַּאֲשֶׁר דִּבֶּר</a:t>
            </a:r>
            <a:r>
              <a:rPr sz="4100" b="0" i="0" lang="he-IL">
                <a:solidFill>
                  <a:srgbClr val="3B2A1A"/>
                </a:solidFill>
                <a:latin typeface="Frank Ruhl Libre"/>
                <a:cs typeface="Frank Ruhl Libre"/>
                <a:ea typeface="Frank Ruhl Libre"/>
              </a:rPr>
              <a:t> אֵלָיו ה' וַיֵּלֶךְ אִתּוֹ לוֹט וְאַבְרָם בֶּן־חָמֵשׁ שָׁנִים וְשִׁבְעִים שָׁנָה בְּצֵאתוֹ מֵחָרָן</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אברם מציית מיד, בלי לשאול ובלי ספק, בגיל 75.</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9110" y="508000"/>
            <a:ext cx="174118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3/4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בראשית י"ב, י'</a:t>
            </a:r>
          </a:p>
        </p:txBody>
      </p:sp>
      <p:sp>
        <p:nvSpPr>
          <p:cNvPr id="5" name="TextBox 4"/>
          <p:cNvSpPr txBox="1"/>
          <p:nvPr/>
        </p:nvSpPr>
        <p:spPr>
          <a:xfrm>
            <a:off x="1452245" y="2581275"/>
            <a:ext cx="9287510" cy="1822450"/>
          </a:xfrm>
          <a:prstGeom prst="rect">
            <a:avLst/>
          </a:prstGeom>
          <a:noFill/>
        </p:spPr>
        <p:txBody>
          <a:bodyPr wrap="square" lIns="0" rIns="0" tIns="0" bIns="0" anchor="t"/>
          <a:lstStyle/>
          <a:p>
            <a:pPr algn="ctr" rtl="1">
              <a:lnSpc>
                <a:spcPts val="7175"/>
              </a:lnSpc>
            </a:pPr>
            <a:r>
              <a:rPr sz="4100" b="1" i="0" lang="he-IL">
                <a:solidFill>
                  <a:srgbClr val="7A1D10"/>
                </a:solidFill>
                <a:latin typeface="Frank Ruhl Libre"/>
                <a:cs typeface="Frank Ruhl Libre"/>
                <a:ea typeface="Frank Ruhl Libre"/>
              </a:rPr>
              <a:t>וַיְהִי רָעָב בָּאָרֶץ וַיֵּרֶד</a:t>
            </a:r>
            <a:r>
              <a:rPr sz="4100" b="0" i="0" lang="he-IL">
                <a:solidFill>
                  <a:srgbClr val="3B2A1A"/>
                </a:solidFill>
                <a:latin typeface="Frank Ruhl Libre"/>
                <a:cs typeface="Frank Ruhl Libre"/>
                <a:ea typeface="Frank Ruhl Libre"/>
              </a:rPr>
              <a:t> אַבְרָם מִצְרַיְמָה לָגוּר שָׁם כִּי־כָבֵד הָרָעָב בָּאָרֶץ</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בגלל הרעב אברם יורד למצרים.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9110" y="508000"/>
            <a:ext cx="174118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4/4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בראשית י"ב, י"ד</a:t>
            </a:r>
          </a:p>
        </p:txBody>
      </p:sp>
      <p:sp>
        <p:nvSpPr>
          <p:cNvPr id="5" name="TextBox 4"/>
          <p:cNvSpPr txBox="1"/>
          <p:nvPr/>
        </p:nvSpPr>
        <p:spPr>
          <a:xfrm>
            <a:off x="1452245" y="2581275"/>
            <a:ext cx="9287510" cy="1822450"/>
          </a:xfrm>
          <a:prstGeom prst="rect">
            <a:avLst/>
          </a:prstGeom>
          <a:noFill/>
        </p:spPr>
        <p:txBody>
          <a:bodyPr wrap="square" lIns="0" rIns="0" tIns="0" bIns="0" anchor="t"/>
          <a:lstStyle/>
          <a:p>
            <a:pPr algn="ctr" rtl="1">
              <a:lnSpc>
                <a:spcPts val="7175"/>
              </a:lnSpc>
            </a:pPr>
            <a:r>
              <a:rPr sz="4100" b="1" i="0" lang="he-IL">
                <a:solidFill>
                  <a:srgbClr val="7A1D10"/>
                </a:solidFill>
                <a:latin typeface="Frank Ruhl Libre"/>
                <a:cs typeface="Frank Ruhl Libre"/>
                <a:ea typeface="Frank Ruhl Libre"/>
              </a:rPr>
              <a:t>וַיְהִי כְּבוֹא אַבְרָם מִצְרָיְמָה</a:t>
            </a:r>
            <a:r>
              <a:rPr sz="4100" b="0" i="0" lang="he-IL">
                <a:solidFill>
                  <a:srgbClr val="3B2A1A"/>
                </a:solidFill>
                <a:latin typeface="Frank Ruhl Libre"/>
                <a:cs typeface="Frank Ruhl Libre"/>
                <a:ea typeface="Frank Ruhl Libre"/>
              </a:rPr>
              <a:t> וַיִּרְאוּ הַמִּצְרִים אֶת־הָאִשָּׁה כִּי־יָפָה הִוא מְאֹד</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המצרים מתפעלים מיופיה של שרי והיא נלקחת לארמון פרעה, ואברם מקבל רכוש רב ״בעבורה״.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22098" y="508000"/>
            <a:ext cx="1168201"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מילים ומושגים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ביאורי מילים</a:t>
            </a:r>
          </a:p>
        </p:txBody>
      </p:sp>
      <p:sp>
        <p:nvSpPr>
          <p:cNvPr id="5" name="TextBox 4"/>
          <p:cNvSpPr txBox="1"/>
          <p:nvPr/>
        </p:nvSpPr>
        <p:spPr>
          <a:xfrm>
            <a:off x="8158860"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מילה מנחה</a:t>
            </a:r>
          </a:p>
        </p:txBody>
      </p:sp>
      <p:sp>
        <p:nvSpPr>
          <p:cNvPr id="6" name="TextBox 5"/>
          <p:cNvSpPr txBox="1"/>
          <p:nvPr/>
        </p:nvSpPr>
        <p:spPr>
          <a:xfrm>
            <a:off x="8158860"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539361"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קורבנות</a:t>
            </a:r>
          </a:p>
        </p:txBody>
      </p:sp>
      <p:sp>
        <p:nvSpPr>
          <p:cNvPr id="8" name="TextBox 7"/>
          <p:cNvSpPr txBox="1"/>
          <p:nvPr/>
        </p:nvSpPr>
        <p:spPr>
          <a:xfrm>
            <a:off x="4539361"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מתנה מן החי או מן הצומח שמביא אדם למקדש לכבוד האל.</a:t>
            </a:r>
          </a:p>
        </p:txBody>
      </p:sp>
      <p:sp>
        <p:nvSpPr>
          <p:cNvPr id="9" name="TextBox 8"/>
          <p:cNvSpPr txBox="1"/>
          <p:nvPr/>
        </p:nvSpPr>
        <p:spPr>
          <a:xfrm>
            <a:off x="919861"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תורת הגמול</a:t>
            </a:r>
          </a:p>
        </p:txBody>
      </p:sp>
      <p:sp>
        <p:nvSpPr>
          <p:cNvPr id="10" name="TextBox 9"/>
          <p:cNvSpPr txBox="1"/>
          <p:nvPr/>
        </p:nvSpPr>
        <p:spPr>
          <a:xfrm>
            <a:off x="919861"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הגמול, או שכר ועונש, היא נושא מרכזי במקרא, שמטרתו לחנך ליראת ה'.</a:t>
            </a:r>
          </a:p>
        </p:txBody>
      </p:sp>
      <p:sp>
        <p:nvSpPr>
          <p:cNvPr id="11" name="TextBox 10"/>
          <p:cNvSpPr txBox="1"/>
          <p:nvPr/>
        </p:nvSpPr>
        <p:spPr>
          <a:xfrm>
            <a:off x="8158860" y="427355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פולחן</a:t>
            </a:r>
          </a:p>
        </p:txBody>
      </p:sp>
      <p:sp>
        <p:nvSpPr>
          <p:cNvPr id="12" name="TextBox 11"/>
          <p:cNvSpPr txBox="1"/>
          <p:nvPr/>
        </p:nvSpPr>
        <p:spPr>
          <a:xfrm>
            <a:off x="8158860" y="474345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עבודה לאלוהות באמצעות קורבנות, תפילות וצומות במקדש או מחוצה לו.</a:t>
            </a:r>
          </a:p>
        </p:txBody>
      </p:sp>
      <p:sp>
        <p:nvSpPr>
          <p:cNvPr id="13" name="TextBox 12"/>
          <p:cNvSpPr txBox="1"/>
          <p:nvPr/>
        </p:nvSpPr>
        <p:spPr>
          <a:xfrm>
            <a:off x="4539361" y="427355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קושי</a:t>
            </a:r>
          </a:p>
        </p:txBody>
      </p:sp>
      <p:sp>
        <p:nvSpPr>
          <p:cNvPr id="14" name="TextBox 13"/>
          <p:cNvSpPr txBox="1"/>
          <p:nvPr/>
        </p:nvSpPr>
        <p:spPr>
          <a:xfrm>
            <a:off x="4539361" y="474345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סתירה רעיונית או לשונית בין שני פסוקים בקטע או בין פסוקים בקטעים מרוחקים זה לזה.</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63832" y="508000"/>
            <a:ext cx="62646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פרשנים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רש"י</a:t>
            </a:r>
          </a:p>
        </p:txBody>
      </p:sp>
      <p:sp>
        <p:nvSpPr>
          <p:cNvPr id="5" name="TextBox 4"/>
          <p:cNvSpPr txBox="1"/>
          <p:nvPr/>
        </p:nvSpPr>
        <p:spPr>
          <a:xfrm>
            <a:off x="1072896" y="2459434"/>
            <a:ext cx="10046208" cy="304800"/>
          </a:xfrm>
          <a:prstGeom prst="rect">
            <a:avLst/>
          </a:prstGeom>
          <a:noFill/>
        </p:spPr>
        <p:txBody>
          <a:bodyPr wrap="square" lIns="0" rIns="0" tIns="0" bIns="0" anchor="t"/>
          <a:lstStyle/>
          <a:p>
            <a:pPr algn="r" rtl="1">
              <a:lnSpc>
                <a:spcPts val="2400"/>
              </a:lnSpc>
            </a:pPr>
            <a:r>
              <a:rPr sz="1700" b="1" i="0" lang="he-IL">
                <a:solidFill>
                  <a:srgbClr val="8C2B1E"/>
                </a:solidFill>
                <a:latin typeface="Frank Ruhl Libre"/>
                <a:cs typeface="Frank Ruhl Libre"/>
                <a:ea typeface="Frank Ruhl Libre"/>
              </a:rPr>
              <a:t>רש"י על בראשית י"ב, א'</a:t>
            </a:r>
          </a:p>
        </p:txBody>
      </p:sp>
      <p:sp>
        <p:nvSpPr>
          <p:cNvPr id="6" name="TextBox 5"/>
          <p:cNvSpPr txBox="1"/>
          <p:nvPr/>
        </p:nvSpPr>
        <p:spPr>
          <a:xfrm>
            <a:off x="1072896" y="2891234"/>
            <a:ext cx="10046208" cy="1062831"/>
          </a:xfrm>
          <a:prstGeom prst="rect">
            <a:avLst/>
          </a:prstGeom>
          <a:noFill/>
        </p:spPr>
        <p:txBody>
          <a:bodyPr wrap="square" lIns="0" rIns="0" tIns="0" bIns="0" anchor="t"/>
          <a:lstStyle/>
          <a:p>
            <a:pPr algn="r" rtl="1">
              <a:lnSpc>
                <a:spcPts val="4160"/>
              </a:lnSpc>
            </a:pPr>
            <a:r>
              <a:rPr sz="2600" b="1" i="0" lang="he-IL">
                <a:solidFill>
                  <a:srgbClr val="3B2A1A"/>
                </a:solidFill>
                <a:latin typeface="Frank Ruhl Libre"/>
                <a:cs typeface="Frank Ruhl Libre"/>
                <a:ea typeface="Frank Ruhl Libre"/>
              </a:rPr>
              <a:t>לך לך</a:t>
            </a:r>
            <a:r>
              <a:rPr sz="2600" b="0" i="0" lang="he-IL">
                <a:solidFill>
                  <a:srgbClr val="3B2A1A"/>
                </a:solidFill>
                <a:latin typeface="Noto Rashi Hebrew"/>
                <a:cs typeface="Noto Rashi Hebrew"/>
                <a:ea typeface="Noto Rashi Hebrew"/>
              </a:rPr>
              <a:t>. לַהֲנָאָתְךָ וּלְטוֹבָתְךָ, שָׁם אֶעֶשְׂךָ לְגוֹי גָדוֹל, כָּאן אִי אַתָּה זוֹכֶה לְבָנִים, וְעוֹד שֶׁאוֹדִיעַ טִבְעֲךָ בָּעוֹלָם:</a:t>
            </a:r>
          </a:p>
        </p:txBody>
      </p:sp>
      <p:sp>
        <p:nvSpPr>
          <p:cNvPr id="7" name="TextBox 6"/>
          <p:cNvSpPr txBox="1"/>
          <p:nvPr/>
        </p:nvSpPr>
        <p:spPr>
          <a:xfrm>
            <a:off x="929957" y="5207000"/>
            <a:ext cx="10268585" cy="1079500"/>
          </a:xfrm>
          <a:prstGeom prst="rect">
            <a:avLst/>
          </a:prstGeom>
          <a:noFill/>
        </p:spPr>
        <p:txBody>
          <a:bodyPr wrap="square" lIns="0" rIns="0" tIns="0" bIns="0" anchor="ctr"/>
          <a:lstStyle/>
          <a:p>
            <a:pPr algn="r" rtl="1">
              <a:lnSpc>
                <a:spcPts val="2860"/>
              </a:lnSpc>
            </a:pPr>
            <a:r>
              <a:rPr sz="2200" b="0" i="0" lang="he-IL">
                <a:solidFill>
                  <a:srgbClr val="3B2A1A"/>
                </a:solidFill>
                <a:latin typeface="David Libre"/>
                <a:cs typeface="David Libre"/>
                <a:ea typeface="David Libre"/>
              </a:rPr>
              <a:t>מה מסביר רש"י על «לך לך»?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63832" y="508000"/>
            <a:ext cx="62646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פרשנים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רמב"ן</a:t>
            </a:r>
          </a:p>
        </p:txBody>
      </p:sp>
      <p:sp>
        <p:nvSpPr>
          <p:cNvPr id="5" name="TextBox 4"/>
          <p:cNvSpPr txBox="1"/>
          <p:nvPr/>
        </p:nvSpPr>
        <p:spPr>
          <a:xfrm>
            <a:off x="1072896" y="2195314"/>
            <a:ext cx="10046208" cy="304800"/>
          </a:xfrm>
          <a:prstGeom prst="rect">
            <a:avLst/>
          </a:prstGeom>
          <a:noFill/>
        </p:spPr>
        <p:txBody>
          <a:bodyPr wrap="square" lIns="0" rIns="0" tIns="0" bIns="0" anchor="t"/>
          <a:lstStyle/>
          <a:p>
            <a:pPr algn="r" rtl="1">
              <a:lnSpc>
                <a:spcPts val="2400"/>
              </a:lnSpc>
            </a:pPr>
            <a:r>
              <a:rPr sz="1700" b="1" i="0" lang="he-IL">
                <a:solidFill>
                  <a:srgbClr val="8C2B1E"/>
                </a:solidFill>
                <a:latin typeface="Frank Ruhl Libre"/>
                <a:cs typeface="Frank Ruhl Libre"/>
                <a:ea typeface="Frank Ruhl Libre"/>
              </a:rPr>
              <a:t>רמב"ן על בראשית י"ב, י'</a:t>
            </a:r>
          </a:p>
        </p:txBody>
      </p:sp>
      <p:sp>
        <p:nvSpPr>
          <p:cNvPr id="6" name="TextBox 5"/>
          <p:cNvSpPr txBox="1"/>
          <p:nvPr/>
        </p:nvSpPr>
        <p:spPr>
          <a:xfrm>
            <a:off x="1072896" y="2627114"/>
            <a:ext cx="10046208" cy="1591071"/>
          </a:xfrm>
          <a:prstGeom prst="rect">
            <a:avLst/>
          </a:prstGeom>
          <a:noFill/>
        </p:spPr>
        <p:txBody>
          <a:bodyPr wrap="square" lIns="0" rIns="0" tIns="0" bIns="0" anchor="t"/>
          <a:lstStyle/>
          <a:p>
            <a:pPr algn="r" rtl="1">
              <a:lnSpc>
                <a:spcPts val="4160"/>
              </a:lnSpc>
            </a:pPr>
            <a:r>
              <a:rPr sz="2600" b="1" i="0" lang="he-IL">
                <a:solidFill>
                  <a:srgbClr val="3B2A1A"/>
                </a:solidFill>
                <a:latin typeface="Frank Ruhl Libre"/>
                <a:cs typeface="Frank Ruhl Libre"/>
                <a:ea typeface="Frank Ruhl Libre"/>
              </a:rPr>
              <a:t>וַיְהִי רָעָב בָּאָרֶץ</a:t>
            </a:r>
            <a:r>
              <a:rPr sz="2600" b="0" i="0" lang="he-IL">
                <a:solidFill>
                  <a:srgbClr val="3B2A1A"/>
                </a:solidFill>
                <a:latin typeface="Noto Rashi Hebrew"/>
                <a:cs typeface="Noto Rashi Hebrew"/>
                <a:ea typeface="Noto Rashi Hebrew"/>
              </a:rPr>
              <a:t> הִנֵּה אַבְרָהָם יָרַד לְמִצְרַיִם מִפְּנֵי הָרָעָב לָגוּר שָׁם לְהַחֲיוֹת נַפְשׁוֹ בִּימֵי הַבַּצֹּרֶת, וְהַמִּצְרִים עָשְׁקוּ אוֹתוֹ חִנָּם לָקַחַת אֶת אִשְׁתּוֹ, והקב"ה נָקָם נִקְמָתָם בִּנְגָעִים גְּדוֹלִים וְהוֹצִיאוֹ מִשָּׁם בַּמִּקְנֶה בַּכֶּסֶף וּבַזָּהָב, וְגַם צִוָּה עָלָיו פַּרְעֹה אֲנָשִׁים לְשַׁלְּחָם.</a:t>
            </a:r>
          </a:p>
        </p:txBody>
      </p:sp>
      <p:sp>
        <p:nvSpPr>
          <p:cNvPr id="7" name="TextBox 6"/>
          <p:cNvSpPr txBox="1"/>
          <p:nvPr/>
        </p:nvSpPr>
        <p:spPr>
          <a:xfrm>
            <a:off x="929957" y="5207000"/>
            <a:ext cx="10268585" cy="1079500"/>
          </a:xfrm>
          <a:prstGeom prst="rect">
            <a:avLst/>
          </a:prstGeom>
          <a:noFill/>
        </p:spPr>
        <p:txBody>
          <a:bodyPr wrap="square" lIns="0" rIns="0" tIns="0" bIns="0" anchor="ctr"/>
          <a:lstStyle/>
          <a:p>
            <a:pPr algn="r" rtl="1">
              <a:lnSpc>
                <a:spcPts val="2860"/>
              </a:lnSpc>
            </a:pPr>
            <a:r>
              <a:rPr sz="2200" b="0" i="0" lang="he-IL">
                <a:solidFill>
                  <a:srgbClr val="3B2A1A"/>
                </a:solidFill>
                <a:latin typeface="David Libre"/>
                <a:cs typeface="David Libre"/>
                <a:ea typeface="David Libre"/>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57202" y="508000"/>
            <a:ext cx="2138845"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1/3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א׳–ג׳ («הציווי וההבטחה»).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40888" y="508000"/>
            <a:ext cx="2155401"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2/3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י׳–י״ג («רעב וירידה למצרים»).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43103" y="508000"/>
            <a:ext cx="215315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3/3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י״ד–כ׳ («שרי בבית פרעה»).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41086" y="508000"/>
            <a:ext cx="84921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דיון בכיתה</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מה דעתכם?</a:t>
            </a:r>
          </a:p>
        </p:txBody>
      </p:sp>
      <p:sp>
        <p:nvSpPr>
          <p:cNvPr id="5" name="TextBox 4"/>
          <p:cNvSpPr txBox="1"/>
          <p:nvPr/>
        </p:nvSpPr>
        <p:spPr>
          <a:xfrm>
            <a:off x="4926012" y="1841500"/>
            <a:ext cx="6213475" cy="1524000"/>
          </a:xfrm>
          <a:prstGeom prst="rect">
            <a:avLst/>
          </a:prstGeom>
          <a:noFill/>
        </p:spPr>
        <p:txBody>
          <a:bodyPr wrap="square" lIns="0" rIns="0" tIns="0" bIns="0" anchor="ctr"/>
          <a:lstStyle/>
          <a:p>
            <a:pPr algn="r" rtl="1">
              <a:lnSpc>
                <a:spcPts val="3105"/>
              </a:lnSpc>
            </a:pPr>
            <a:r>
              <a:rPr sz="2300" b="0" i="0" lang="he-IL">
                <a:solidFill>
                  <a:srgbClr val="3B2A1A"/>
                </a:solidFill>
                <a:latin typeface="David Libre"/>
                <a:cs typeface="David Libre"/>
                <a:ea typeface="David Libre"/>
              </a:rPr>
              <a:t>מה לדעתכם המסר המרכזי של בראשית י״ב?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99960" y="508000"/>
            <a:ext cx="49033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סיכום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6EAD0"/>
                </a:solidFill>
                <a:latin typeface="Frank Ruhl Libre"/>
                <a:cs typeface="Frank Ruhl Libre"/>
                <a:ea typeface="Frank Ruhl Libre"/>
              </a:rPr>
              <a:t>לך לך וירידה למצרים</a:t>
            </a:r>
          </a:p>
        </p:txBody>
      </p:sp>
      <p:sp>
        <p:nvSpPr>
          <p:cNvPr id="6" name="TextBox 5"/>
          <p:cNvSpPr txBox="1"/>
          <p:nvPr/>
        </p:nvSpPr>
        <p:spPr>
          <a:xfrm>
            <a:off x="8003794" y="1841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הציווי וההבטחה</a:t>
            </a:r>
          </a:p>
        </p:txBody>
      </p:sp>
      <p:sp>
        <p:nvSpPr>
          <p:cNvPr id="7" name="TextBox 6"/>
          <p:cNvSpPr txBox="1"/>
          <p:nvPr/>
        </p:nvSpPr>
        <p:spPr>
          <a:xfrm>
            <a:off x="891794" y="1841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אברם בארץ</a:t>
            </a:r>
          </a:p>
        </p:txBody>
      </p:sp>
      <p:sp>
        <p:nvSpPr>
          <p:cNvPr id="8" name="TextBox 7"/>
          <p:cNvSpPr txBox="1"/>
          <p:nvPr/>
        </p:nvSpPr>
        <p:spPr>
          <a:xfrm>
            <a:off x="8003794" y="3492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רעב וירידה למצרים</a:t>
            </a:r>
          </a:p>
        </p:txBody>
      </p:sp>
      <p:sp>
        <p:nvSpPr>
          <p:cNvPr id="9" name="TextBox 8"/>
          <p:cNvSpPr txBox="1"/>
          <p:nvPr/>
        </p:nvSpPr>
        <p:spPr>
          <a:xfrm>
            <a:off x="891794" y="3492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שרי בבית פרעה</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605267" y="508000"/>
            <a:ext cx="1685032"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תרגול לקראת הבגרות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3B2A1A"/>
                </a:solidFill>
                <a:latin typeface="David Libre"/>
                <a:cs typeface="David Libre"/>
                <a:ea typeface="David Libre"/>
              </a:rPr>
              <a:t>(חורף נבצרים תשפ"ב (שאלון 1261))</a:t>
            </a:r>
          </a:p>
          <a:p>
            <a:pPr algn="r" rtl="1">
              <a:lnSpc>
                <a:spcPts val="3000"/>
              </a:lnSpc>
            </a:pPr>
            <a:r>
              <a:rPr sz="2000" b="0" i="0" lang="he-IL">
                <a:solidFill>
                  <a:srgbClr val="3B2A1A"/>
                </a:solidFill>
                <a:latin typeface="David Libre"/>
                <a:cs typeface="David Libre"/>
                <a:ea typeface="David Libre"/>
              </a:rPr>
              <a:t>1. קרא בראשית, פרק י"ב, פסוקים י'-כ'.</a:t>
            </a:r>
          </a:p>
          <a:p>
            <a:pPr algn="r" rtl="1">
              <a:lnSpc>
                <a:spcPts val="3000"/>
              </a:lnSpc>
            </a:pPr>
            <a:r>
              <a:rPr sz="2000" b="0" i="0" lang="he-IL">
                <a:solidFill>
                  <a:srgbClr val="3B2A1A"/>
                </a:solidFill>
                <a:latin typeface="David Libre"/>
                <a:cs typeface="David Libre"/>
                <a:ea typeface="David Libre"/>
              </a:rPr>
              <a:t>א. (1) הסבר מדוע אמר אברם למצרים ששרי היא אחותו. (4 נקודות)</a:t>
            </a:r>
          </a:p>
          <a:p>
            <a:pPr algn="r" rtl="1">
              <a:lnSpc>
                <a:spcPts val="3000"/>
              </a:lnSpc>
            </a:pPr>
            <a:r>
              <a:rPr sz="2000" b="0" i="0" lang="he-IL">
                <a:solidFill>
                  <a:srgbClr val="3B2A1A"/>
                </a:solidFill>
                <a:latin typeface="David Libre"/>
                <a:cs typeface="David Libre"/>
                <a:ea typeface="David Libre"/>
              </a:rPr>
              <a:t>(2) מפסוקים אלה עולה שמעשה רמייה שהיה אמור לפתור בעיה דווקא החריף אותה. הסבר כיצד טענה זו באה לידי ביטוי בפסוקים אלה. (4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א׳–ג׳ («הציווי וההבטחה»).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האל מצווה על אברם לעזוב משפחה, מולדת וארץ ולצאת ל״ארץ אשר אראך״. בתמורה הוא מבטיח לו להיות לגוי גדול, לברך אותו ולגדל את שמו. מאדם פרטי אברם יהפוך לאבי עם (סוף פסוק).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י׳–י״ג («רעב וירידה למצרים»).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בגלל הרעב אברם יורד למצרים. כאן דמותו שונה לגמרי: אדם ממוצע בעל חולשות ופגמים מוסריים.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י״ד–כ׳ («שרי בבית פרעה»).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המצרים מתפעלים מיופיה של שרי והיא נלקחת לארמון פרעה, ואברם מקבל רכוש רב ״בעבורה״.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מחוון – שאלת הבגרות</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תשובות והסברים (לפי חומר הלימוד לבגרות)- יש לבדוק תשובה זו</a:t>
            </a:r>
          </a:p>
          <a:p>
            <a:pPr algn="r" rtl="1">
              <a:lnSpc>
                <a:spcPts val="2850"/>
              </a:lnSpc>
            </a:pPr>
            <a:r>
              <a:rPr sz="1900" b="0" i="0" lang="he-IL">
                <a:solidFill>
                  <a:srgbClr val="3B2A1A"/>
                </a:solidFill>
                <a:latin typeface="David Libre"/>
                <a:cs typeface="David Libre"/>
                <a:ea typeface="David Libre"/>
              </a:rPr>
              <a:t>שאלה 1 - אברם ושרי במצרים</a:t>
            </a:r>
          </a:p>
          <a:p>
            <a:pPr algn="r" rtl="1">
              <a:lnSpc>
                <a:spcPts val="2850"/>
              </a:lnSpc>
            </a:pPr>
            <a:r>
              <a:rPr sz="1900" b="0" i="0" lang="he-IL">
                <a:solidFill>
                  <a:srgbClr val="3B2A1A"/>
                </a:solidFill>
                <a:latin typeface="David Libre"/>
                <a:cs typeface="David Libre"/>
                <a:ea typeface="David Libre"/>
              </a:rPr>
              <a:t>א. (1) הסיבה למצג השווא (פסוקים י"א-י"ג)</a:t>
            </a:r>
          </a:p>
          <a:p>
            <a:pPr algn="r" rtl="1">
              <a:lnSpc>
                <a:spcPts val="2850"/>
              </a:lnSpc>
            </a:pPr>
            <a:r>
              <a:rPr sz="1900" b="0" i="0" lang="he-IL">
                <a:solidFill>
                  <a:srgbClr val="3B2A1A"/>
                </a:solidFill>
                <a:latin typeface="David Libre"/>
                <a:cs typeface="David Libre"/>
                <a:ea typeface="David Libre"/>
              </a:rPr>
              <a:t>אברם חושש לחייו. הוא מבין שיופייה של שרי יהווה סכנה עבורו במצרים ("הנה נא ידעתי כי אישה יפת מראה את"). הוא חושש שהמצרים ירצו לקחת אותה לעצמם, ומכיוון שהיא נשואה לו – הם יהרגו אותו כדי שהיא תתפנה לנישואין ("והרגו אותי ואותך יחיו"). על ידי הצגתה כאחותו, הוא מקווה שהם ינהגו בו בטוב עבורה (מתנות) והוא יישאר בחיים.</a:t>
            </a:r>
          </a:p>
          <a:p>
            <a:pPr algn="r" rtl="1">
              <a:lnSpc>
                <a:spcPts val="2850"/>
              </a:lnSpc>
            </a:pPr>
            <a:r>
              <a:rPr sz="1900" b="0" i="0" lang="he-IL">
                <a:solidFill>
                  <a:srgbClr val="3B2A1A"/>
                </a:solidFill>
                <a:latin typeface="David Libre"/>
                <a:cs typeface="David Libre"/>
                <a:ea typeface="David Libre"/>
              </a:rPr>
              <a:t>א. (2) הרמייה שהחריפה את הבעיה</a:t>
            </a:r>
          </a:p>
          <a:p>
            <a:pPr algn="r" rtl="1">
              <a:lnSpc>
                <a:spcPts val="2850"/>
              </a:lnSpc>
            </a:pPr>
            <a:r>
              <a:rPr sz="1900" b="0" i="0" lang="he-IL">
                <a:solidFill>
                  <a:srgbClr val="3B2A1A"/>
                </a:solidFill>
                <a:latin typeface="David Libre"/>
                <a:cs typeface="David Libre"/>
                <a:ea typeface="David Libre"/>
              </a:rPr>
              <a:t>אברם קיווה שהמצג ששרי היא אחותו ימנע את לקיחתה בכוח (כאשת איש) או לפחות ייתן לו זמן. בפועל, דווקא בגלל שחשבו שהיא פנויה (אחותו), לא הייתה מניעה חוקית או מוסרית לקחת אותה לבית המלך. התוצאה הייתה ששרי "נלקחה בית פרעה" (פסוק ט"ו). כלומר, הפתרון שנועד להגן עליהם גרם לכך ששרי נלקחה לחלוטין מחזקתו של אברם אל ארמון המלך.</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לך לך וירידה למצרים – שאלון 1261</dc:title>
  <dc:subject/>
  <dc:creator/>
  <cp:keywords/>
  <dc:description/>
  <cp:lastModifiedBy/>
  <cp:revision>1</cp:revision>
  <dcterms:created xsi:type="dcterms:W3CDTF">2013-01-27T09:14:16Z</dcterms:created>
  <dcterms:modified xsi:type="dcterms:W3CDTF">2013-01-27T09:15:58Z</dcterms:modified>
  <cp:category/>
</cp:coreProperties>
</file>