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21250" y="1587500"/>
            <a:ext cx="654050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בראשית י״ג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21250" y="2032000"/>
            <a:ext cx="6540500" cy="2413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8100"/>
              </a:lnSpc>
            </a:pPr>
            <a:r>
              <a:rPr sz="75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אברם ולוט נפרדים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1250" y="4445000"/>
            <a:ext cx="65405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200" b="0" i="0" lang="he-IL">
                <a:solidFill>
                  <a:srgbClr val="DDDDDD"/>
                </a:solidFill>
                <a:latin typeface="Assistant"/>
                <a:cs typeface="Assistant"/>
                <a:ea typeface="Assistant"/>
              </a:rPr>
              <a:t>שאלון 1261 · בראשית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202247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92722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נכיר את הסיפור «אברם ולוט נפרדים» (בראשית י״ג)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17182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307657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נבחן כיצד הסיפור מבטא את התמה «בראשית»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32117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22592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נקרא פסוקי מפתח ונעמיק בפירוש רש"י ומלבי"ם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47052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37527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36966" y="2146300"/>
            <a:ext cx="298246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אברם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36966" y="2705100"/>
            <a:ext cx="2982468" cy="3390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אברם עולה ממצרים עם לוט, כבד מאוד במקנה, כסף וזהב, ושב לבית אל.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04766" y="2146300"/>
            <a:ext cx="298246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לוט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04766" y="2705100"/>
            <a:ext cx="2982468" cy="3390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לוט בוחר ללכת מקדם ולהתיישב בסדום, אף שאנשיה ״רעים וחטאים לה׳ מאוד״.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2566" y="2146300"/>
            <a:ext cx="298246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2566" y="2705100"/>
            <a:ext cx="2982468" cy="3390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הוא קורא בשם ה׳ - פנייה חוזרת לאל אחרי הירידה למצרים (סוף פסוק).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95432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6838" y="2654300"/>
            <a:ext cx="3174288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אברם עולה ממצרים עם לוט, כבד מאוד במקנה, כסף וזהב, ושב לבית אל.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67499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8905" y="2654300"/>
            <a:ext cx="3174288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בין רועי אברם לרועי לוט מתעוררת מריבה.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39565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0971" y="2654300"/>
            <a:ext cx="3174288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לוט בוחר ״ככר הירדן...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95432" y="445135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6838" y="4972050"/>
            <a:ext cx="3174288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אחרי ההיפרדות ה׳ מבטיח לאברם את כל הארץ לו ולזרעו עד עולם, ושזרעו יהיה כעפר הארץ.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67499" y="445135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5" y="4972050"/>
            <a:ext cx="3174288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אברם עובר לחברון ובונה שם מזבח.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בראשית י"ג,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7717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וַיַּעַל אַבְרָם מִמִּצְרַיִם הוּא</a:t>
            </a: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 וְאִשְׁתּוֹ וְכָל־אֲשֶׁר־לוֹ וְלוֹט עִמּוֹ הַנֶּגְבָּה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אברם עולה ממצרים בחזרה לארץ, עשיר מאוד, ומגיע לבית אל, למקום שבו בנה בראשונה מזבח.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בראשית י"ג, ה'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3227387"/>
            <a:ext cx="1007237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וְגַם־לְלוֹט הַהֹלֵךְ אֶת־אַבְרָם הָיָה</a:t>
            </a: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 צֹאן־וּבָקָר וְאֹהָלִים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הארץ לא נשא אותם לשבת יחדיו, כי רכושם רב.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בראשית י"ג, י"ד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316162"/>
            <a:ext cx="10072370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וַה' אָמַר אֶל־אַבְרָם אַחֲרֵי הִפָּרֶד־לוֹט מֵעִמּוֹ </a:t>
            </a: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שָׂא נָא עֵינֶיךָ וּרְאֵה</a:t>
            </a: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 מִן־הַמָּקוֹם אֲשֶׁר־אַתָּה שָׁם צָפֹנָה וָנֶגְבָּה וָקֵדְמָה וָיָמָּה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אחרי ההיפרדות, שהייתה קשה לאברם (השורש פ.ר.ד חוזר שלוש פעמים), האל מנחם אותו: ״שא נא עיניך וראה...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45780" y="2120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ההלך את אברם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45780" y="2590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מִי גָרַם שֶׁהָיָה לוֹ זֹאת? הֲלִיכָתוֹ עִם אַבְרָם.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6280" y="2120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אחרי הפרד לוט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6280" y="2590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כָּל זְמַן שֶׁהָרָשָׁע עִמּוֹ הָיָה הַדִּבּוּר פּוֹרֵשׁ מִמֵֶּנּוּ.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780" y="2120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מילה מנחה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6780" y="2590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45780" y="4406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קורבנות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45780" y="4876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מתנה מן החי או מן הצומח שמביא אדם למקדש לכבוד האל.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4406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פולחן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6280" y="4876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עבודה לאלוהות באמצעות קורבנות, תפילות וצומות במקדש או מחוצה לו.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6780" y="4406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אלילות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780" y="4876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פולחן לאלים שונים או אמונה בהם.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958" y="2612429"/>
            <a:ext cx="99938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רש"י על בראשית י"ג,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958" y="3044229"/>
            <a:ext cx="9993884" cy="11378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480"/>
              </a:lnSpc>
            </a:pPr>
            <a:r>
              <a:rPr sz="2800" b="1" i="0" lang="he-IL">
                <a:solidFill>
                  <a:srgbClr val="F5A524"/>
                </a:solidFill>
                <a:latin typeface="Noto Serif Hebrew"/>
                <a:cs typeface="Noto Serif Hebrew"/>
                <a:ea typeface="Noto Serif Hebrew"/>
              </a:rPr>
              <a:t>ויעל אברם וגו' הנגבה</a:t>
            </a:r>
            <a:r>
              <a:rPr sz="2800" b="0" i="0" lang="he-IL">
                <a:solidFill>
                  <a:srgbClr val="FFFFFF"/>
                </a:solidFill>
                <a:latin typeface="Noto Serif Hebrew"/>
                <a:cs typeface="Noto Serif Hebrew"/>
                <a:ea typeface="Noto Serif Hebrew"/>
              </a:rPr>
              <a:t>. לָבֹא לִדְרוֹמָהּ שֶׁל אֶרֶץ יִשְֹרָאֵל, כְּמוֹ שֶׁאָמַר לְמַעְלָה הָלוֹךְ וְנָסוֹעַ הַנֶּגְבָּה, לְהַר הַמּוֹרִיָּה;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0D1117"/>
                </a:solidFill>
                <a:latin typeface="Assistant"/>
                <a:cs typeface="Assistant"/>
                <a:ea typeface="Assistant"/>
              </a:rPr>
              <a:t>מה מסביר רש"י על «ויעל אברם וגו' הנגבה»?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מלבי"ם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958" y="2612429"/>
            <a:ext cx="99938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מלבי"ם על בראשית י"ג, ה'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958" y="3044229"/>
            <a:ext cx="9993884" cy="11378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480"/>
              </a:lnSpc>
            </a:pPr>
            <a:r>
              <a:rPr sz="2800" b="1" i="0" lang="he-IL">
                <a:solidFill>
                  <a:srgbClr val="F5A524"/>
                </a:solidFill>
                <a:latin typeface="Noto Serif Hebrew"/>
                <a:cs typeface="Noto Serif Hebrew"/>
                <a:ea typeface="Noto Serif Hebrew"/>
              </a:rPr>
              <a:t>וגם ללוט</a:t>
            </a:r>
            <a:r>
              <a:rPr sz="2800" b="0" i="0" lang="he-IL">
                <a:solidFill>
                  <a:srgbClr val="FFFFFF"/>
                </a:solidFill>
                <a:latin typeface="Noto Serif Hebrew"/>
                <a:cs typeface="Noto Serif Hebrew"/>
                <a:ea typeface="Noto Serif Hebrew"/>
              </a:rPr>
              <a:t> מצד שהלך את אברם היה לו צאן ובקר ורכוש בפ"ע בזכות אברהם, ובכ"ז לא שם זאת על לבו כמו שיבאר: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0D1117"/>
                </a:solidFill>
                <a:latin typeface="Assistant"/>
                <a:cs typeface="Assistant"/>
                <a:ea typeface="Assistant"/>
              </a:rPr>
              <a:t>מה מוסיף פירושו של מלבי"ם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קראו פסוקים א׳–ד׳ («עלייה לבית אל»).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קראו פסוקים ה׳–י״ג («ההיפרדות»).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קראו פסוקים י״ד–י״ח («ההבטחה החוזרת»).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203" y="2032000"/>
            <a:ext cx="6200394" cy="152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מה לדעתכם המסר המרכזי של בראשית י״ג?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61950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0" i="0" lang="he-IL">
                <a:solidFill>
                  <a:srgbClr val="0D1117"/>
                </a:solidFill>
                <a:latin typeface="Secular One"/>
                <a:cs typeface="Secular One"/>
                <a:ea typeface="Secular One"/>
              </a:rPr>
              <a:t>אברם ולוט נפרדים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3794" y="2032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עלייה לבית אל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1794" y="2032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ההיפרדות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3794" y="3683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ההבטחה החוזרת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2095500"/>
            <a:ext cx="10333990" cy="400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(קיץ תש"פ (שאלון 1261))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1. קרא בראשית, פרק י"ג, פסוקים א'-י"ז.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א. קרא פסוקים א'-ט'. (1) מה הייתה סיבת המריבה בין רועי אברם ובין רועי לוט? בסס את דבריך על הכתוב. (3 נקודות) (2) מה אברם מציע ללוט כדי ליישב את המריבה? (3 נקודות)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68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קראו פסוקים א׳–ד׳ («עלייה לבית אל»).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111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אברם עולה ממצרים בחזרה לארץ, עשיר מאוד, ומגיע לבית אל, למקום שבו בנה בראשונה מזבח. הוא קורא בשם ה׳ - פנייה חוזרת לאל אחרי הירידה למצרים (סוף פסוק).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68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קראו פסוקים ה׳–י״ג («ההיפרדות»).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111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הארץ לא נשא אותם לשבת יחדיו, כי רכושם רב. הביטוי ״ולא... לשבת יחדיו״ חוזר פעמיים ומעיד על המחלוקת. מתגלע ריב בין רועי אברם לרועי לוט, ו״הכנעני והפריזי אז יושב בארץ״ - מה שמחמיר את המצב.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68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קראו פסוקים י״ד–י״ח («ההבטחה החוזרת»).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111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אחרי ההיפרדות, שהייתה קשה לאברם (השורש פ.ר.ד חוזר שלוש פעמים), האל מנחם אותו: ״שא נא עיניך וראה... כי את כל הארץ אשר אתה רואה לך אתננה ולזרעך עד עולם״.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2032000"/>
            <a:ext cx="10464800" cy="412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תשובות: שאלה 1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(1) סיבת המריבה בין רועי אברם לרועי לוט: סכסוך על שטחי המרעה שאינם מספיקים לעדרי הצאן של שניהם.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ביסוס: &gt; "וְלֹא נָשָׂא אֹתָם הָאָרֶץ לָשֶׁבֶת יַחְדָּו כִּי הָיָה רְכוּשָׁם רָב וְלֹא יָכְלוּ לָשֶׁבֶת יַחְדָּו" (פסוק 6).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(2) הצעת אברם: אברם מציע ללוט שייפרדו. לוט יבחר באזור בארץ בו הוא רוצה להתיישב, ואברם ילך לכיוון הנגדי.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אברם ולוט נפרדים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