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4984750" y="952500"/>
            <a:ext cx="6540500" cy="444500"/>
          </a:xfrm>
          <a:prstGeom prst="rect">
            <a:avLst/>
          </a:prstGeom>
          <a:noFill/>
        </p:spPr>
        <p:txBody>
          <a:bodyPr wrap="square" lIns="0" rIns="0" tIns="0" bIns="0" anchor="t"/>
          <a:lstStyle/>
          <a:p>
            <a:pPr algn="ctr" rtl="1">
              <a:lnSpc>
                <a:spcPts val="3500"/>
              </a:lnSpc>
            </a:pPr>
            <a:r>
              <a:rPr sz="2400" b="1" i="0" lang="he-IL">
                <a:solidFill>
                  <a:srgbClr val="F8F8F8"/>
                </a:solidFill>
                <a:latin typeface="Karantina"/>
                <a:cs typeface="Karantina"/>
                <a:ea typeface="Karantina"/>
              </a:rPr>
              <a:t>בראשית ט״ו</a:t>
            </a:r>
          </a:p>
        </p:txBody>
      </p:sp>
      <p:sp>
        <p:nvSpPr>
          <p:cNvPr id="4" name="TextBox 3"/>
          <p:cNvSpPr txBox="1"/>
          <p:nvPr/>
        </p:nvSpPr>
        <p:spPr>
          <a:xfrm>
            <a:off x="4984750" y="1397000"/>
            <a:ext cx="6540500" cy="2159000"/>
          </a:xfrm>
          <a:prstGeom prst="rect">
            <a:avLst/>
          </a:prstGeom>
          <a:noFill/>
        </p:spPr>
        <p:txBody>
          <a:bodyPr wrap="square" lIns="0" rIns="0" tIns="0" bIns="0" anchor="ctr"/>
          <a:lstStyle/>
          <a:p>
            <a:pPr algn="ctr" rtl="1">
              <a:lnSpc>
                <a:spcPts val="7128"/>
              </a:lnSpc>
            </a:pPr>
            <a:r>
              <a:rPr sz="6600" b="0" i="0" lang="he-IL">
                <a:solidFill>
                  <a:srgbClr val="F8F8F8"/>
                </a:solidFill>
                <a:latin typeface="Suez One"/>
                <a:cs typeface="Suez One"/>
                <a:ea typeface="Suez One"/>
              </a:rPr>
              <a:t>ברית בין הבתרים</a:t>
            </a:r>
          </a:p>
        </p:txBody>
      </p:sp>
      <p:sp>
        <p:nvSpPr>
          <p:cNvPr id="5" name="TextBox 4"/>
          <p:cNvSpPr txBox="1"/>
          <p:nvPr/>
        </p:nvSpPr>
        <p:spPr>
          <a:xfrm>
            <a:off x="7436742" y="3683000"/>
            <a:ext cx="1636514" cy="406400"/>
          </a:xfrm>
          <a:prstGeom prst="rect">
            <a:avLst/>
          </a:prstGeom>
          <a:noFill/>
        </p:spPr>
        <p:txBody>
          <a:bodyPr wrap="square" lIns="0" rIns="0" tIns="0" bIns="0" anchor="t"/>
          <a:lstStyle/>
          <a:p>
            <a:pPr algn="ctr" rtl="1">
              <a:lnSpc>
                <a:spcPts val="3200"/>
              </a:lnSpc>
            </a:pPr>
            <a:r>
              <a:rPr sz="2100" b="1" i="0" lang="he-IL">
                <a:solidFill>
                  <a:srgbClr val="1D1D1D"/>
                </a:solidFill>
                <a:latin typeface="Karantina"/>
                <a:cs typeface="Karantina"/>
                <a:ea typeface="Karantina"/>
              </a:rPr>
              <a:t>שאלון 1261 · בראשית</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472241" y="508000"/>
            <a:ext cx="538658"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פתיחה</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מטרות השיעור</a:t>
            </a:r>
          </a:p>
        </p:txBody>
      </p:sp>
      <p:sp>
        <p:nvSpPr>
          <p:cNvPr id="5" name="TextBox 4"/>
          <p:cNvSpPr txBox="1"/>
          <p:nvPr/>
        </p:nvSpPr>
        <p:spPr>
          <a:xfrm>
            <a:off x="10452100" y="1936750"/>
            <a:ext cx="749300" cy="698500"/>
          </a:xfrm>
          <a:prstGeom prst="rect">
            <a:avLst/>
          </a:prstGeom>
          <a:noFill/>
        </p:spPr>
        <p:txBody>
          <a:bodyPr wrap="square" lIns="0" rIns="0" tIns="0" bIns="0" anchor="t"/>
          <a:lstStyle/>
          <a:p>
            <a:pPr algn="ctr" rtl="1">
              <a:lnSpc>
                <a:spcPts val="5500"/>
              </a:lnSpc>
            </a:pPr>
            <a:r>
              <a:rPr sz="3100" b="1" i="0" lang="he-IL">
                <a:solidFill>
                  <a:srgbClr val="1D1D1D"/>
                </a:solidFill>
                <a:latin typeface="Karantina"/>
                <a:cs typeface="Karantina"/>
                <a:ea typeface="Karantina"/>
              </a:rPr>
              <a:t>1</a:t>
            </a:r>
          </a:p>
        </p:txBody>
      </p:sp>
      <p:sp>
        <p:nvSpPr>
          <p:cNvPr id="6" name="TextBox 5"/>
          <p:cNvSpPr txBox="1"/>
          <p:nvPr/>
        </p:nvSpPr>
        <p:spPr>
          <a:xfrm>
            <a:off x="4615751" y="1841500"/>
            <a:ext cx="5716397" cy="889000"/>
          </a:xfrm>
          <a:prstGeom prst="rect">
            <a:avLst/>
          </a:prstGeom>
          <a:noFill/>
        </p:spPr>
        <p:txBody>
          <a:bodyPr wrap="square" lIns="0" rIns="0" tIns="0" bIns="0" anchor="ctr"/>
          <a:lstStyle/>
          <a:p>
            <a:pPr algn="r" rtl="1">
              <a:lnSpc>
                <a:spcPts val="3500"/>
              </a:lnSpc>
            </a:pPr>
            <a:r>
              <a:rPr sz="2800" b="0" i="0" lang="he-IL">
                <a:solidFill>
                  <a:srgbClr val="F8F8F8"/>
                </a:solidFill>
                <a:latin typeface="Rubik"/>
                <a:cs typeface="Rubik"/>
                <a:ea typeface="Rubik"/>
              </a:rPr>
              <a:t>נכיר את הסיפור «ברית בין הבתרים» (בראשית ט״ו) ואת הדמויות בו</a:t>
            </a:r>
          </a:p>
        </p:txBody>
      </p:sp>
      <p:sp>
        <p:nvSpPr>
          <p:cNvPr id="7" name="TextBox 6"/>
          <p:cNvSpPr txBox="1"/>
          <p:nvPr/>
        </p:nvSpPr>
        <p:spPr>
          <a:xfrm>
            <a:off x="10452100" y="3041650"/>
            <a:ext cx="749300" cy="698500"/>
          </a:xfrm>
          <a:prstGeom prst="rect">
            <a:avLst/>
          </a:prstGeom>
          <a:noFill/>
        </p:spPr>
        <p:txBody>
          <a:bodyPr wrap="square" lIns="0" rIns="0" tIns="0" bIns="0" anchor="t"/>
          <a:lstStyle/>
          <a:p>
            <a:pPr algn="ctr" rtl="1">
              <a:lnSpc>
                <a:spcPts val="5500"/>
              </a:lnSpc>
            </a:pPr>
            <a:r>
              <a:rPr sz="3100" b="1" i="0" lang="he-IL">
                <a:solidFill>
                  <a:srgbClr val="1D1D1D"/>
                </a:solidFill>
                <a:latin typeface="Karantina"/>
                <a:cs typeface="Karantina"/>
                <a:ea typeface="Karantina"/>
              </a:rPr>
              <a:t>2</a:t>
            </a:r>
          </a:p>
        </p:txBody>
      </p:sp>
      <p:sp>
        <p:nvSpPr>
          <p:cNvPr id="8" name="TextBox 7"/>
          <p:cNvSpPr txBox="1"/>
          <p:nvPr/>
        </p:nvSpPr>
        <p:spPr>
          <a:xfrm>
            <a:off x="4615751" y="2946400"/>
            <a:ext cx="5716397" cy="889000"/>
          </a:xfrm>
          <a:prstGeom prst="rect">
            <a:avLst/>
          </a:prstGeom>
          <a:noFill/>
        </p:spPr>
        <p:txBody>
          <a:bodyPr wrap="square" lIns="0" rIns="0" tIns="0" bIns="0" anchor="ctr"/>
          <a:lstStyle/>
          <a:p>
            <a:pPr algn="r" rtl="1">
              <a:lnSpc>
                <a:spcPts val="3500"/>
              </a:lnSpc>
            </a:pPr>
            <a:r>
              <a:rPr sz="2800" b="0" i="0" lang="he-IL">
                <a:solidFill>
                  <a:srgbClr val="F8F8F8"/>
                </a:solidFill>
                <a:latin typeface="Rubik"/>
                <a:cs typeface="Rubik"/>
                <a:ea typeface="Rubik"/>
              </a:rPr>
              <a:t>נבחן כיצד הסיפור מבטא את התמה «בראשית»</a:t>
            </a:r>
          </a:p>
        </p:txBody>
      </p:sp>
      <p:sp>
        <p:nvSpPr>
          <p:cNvPr id="9" name="TextBox 8"/>
          <p:cNvSpPr txBox="1"/>
          <p:nvPr/>
        </p:nvSpPr>
        <p:spPr>
          <a:xfrm>
            <a:off x="10452100" y="4146550"/>
            <a:ext cx="749300" cy="698500"/>
          </a:xfrm>
          <a:prstGeom prst="rect">
            <a:avLst/>
          </a:prstGeom>
          <a:noFill/>
        </p:spPr>
        <p:txBody>
          <a:bodyPr wrap="square" lIns="0" rIns="0" tIns="0" bIns="0" anchor="t"/>
          <a:lstStyle/>
          <a:p>
            <a:pPr algn="ctr" rtl="1">
              <a:lnSpc>
                <a:spcPts val="5500"/>
              </a:lnSpc>
            </a:pPr>
            <a:r>
              <a:rPr sz="3100" b="1" i="0" lang="he-IL">
                <a:solidFill>
                  <a:srgbClr val="1D1D1D"/>
                </a:solidFill>
                <a:latin typeface="Karantina"/>
                <a:cs typeface="Karantina"/>
                <a:ea typeface="Karantina"/>
              </a:rPr>
              <a:t>3</a:t>
            </a:r>
          </a:p>
        </p:txBody>
      </p:sp>
      <p:sp>
        <p:nvSpPr>
          <p:cNvPr id="10" name="TextBox 9"/>
          <p:cNvSpPr txBox="1"/>
          <p:nvPr/>
        </p:nvSpPr>
        <p:spPr>
          <a:xfrm>
            <a:off x="4615751" y="4051300"/>
            <a:ext cx="5716397" cy="889000"/>
          </a:xfrm>
          <a:prstGeom prst="rect">
            <a:avLst/>
          </a:prstGeom>
          <a:noFill/>
        </p:spPr>
        <p:txBody>
          <a:bodyPr wrap="square" lIns="0" rIns="0" tIns="0" bIns="0" anchor="ctr"/>
          <a:lstStyle/>
          <a:p>
            <a:pPr algn="r" rtl="1">
              <a:lnSpc>
                <a:spcPts val="3500"/>
              </a:lnSpc>
            </a:pPr>
            <a:r>
              <a:rPr sz="2800" b="0" i="0" lang="he-IL">
                <a:solidFill>
                  <a:srgbClr val="F8F8F8"/>
                </a:solidFill>
                <a:latin typeface="Rubik"/>
                <a:cs typeface="Rubik"/>
                <a:ea typeface="Rubik"/>
              </a:rPr>
              <a:t>נקרא פסוקי מפתח ונעמיק בפירוש רש"י ורמב"ן</a:t>
            </a:r>
          </a:p>
        </p:txBody>
      </p:sp>
      <p:sp>
        <p:nvSpPr>
          <p:cNvPr id="11" name="TextBox 10"/>
          <p:cNvSpPr txBox="1"/>
          <p:nvPr/>
        </p:nvSpPr>
        <p:spPr>
          <a:xfrm>
            <a:off x="10452100" y="5251450"/>
            <a:ext cx="749300" cy="698500"/>
          </a:xfrm>
          <a:prstGeom prst="rect">
            <a:avLst/>
          </a:prstGeom>
          <a:noFill/>
        </p:spPr>
        <p:txBody>
          <a:bodyPr wrap="square" lIns="0" rIns="0" tIns="0" bIns="0" anchor="t"/>
          <a:lstStyle/>
          <a:p>
            <a:pPr algn="ctr" rtl="1">
              <a:lnSpc>
                <a:spcPts val="5500"/>
              </a:lnSpc>
            </a:pPr>
            <a:r>
              <a:rPr sz="3100" b="1" i="0" lang="he-IL">
                <a:solidFill>
                  <a:srgbClr val="1D1D1D"/>
                </a:solidFill>
                <a:latin typeface="Karantina"/>
                <a:cs typeface="Karantina"/>
                <a:ea typeface="Karantina"/>
              </a:rPr>
              <a:t>4</a:t>
            </a:r>
          </a:p>
        </p:txBody>
      </p:sp>
      <p:sp>
        <p:nvSpPr>
          <p:cNvPr id="12" name="TextBox 11"/>
          <p:cNvSpPr txBox="1"/>
          <p:nvPr/>
        </p:nvSpPr>
        <p:spPr>
          <a:xfrm>
            <a:off x="4615751" y="5156200"/>
            <a:ext cx="5716397" cy="889000"/>
          </a:xfrm>
          <a:prstGeom prst="rect">
            <a:avLst/>
          </a:prstGeom>
          <a:noFill/>
        </p:spPr>
        <p:txBody>
          <a:bodyPr wrap="square" lIns="0" rIns="0" tIns="0" bIns="0" anchor="ctr"/>
          <a:lstStyle/>
          <a:p>
            <a:pPr algn="r" rtl="1">
              <a:lnSpc>
                <a:spcPts val="3500"/>
              </a:lnSpc>
            </a:pPr>
            <a:r>
              <a:rPr sz="2800" b="0" i="0" lang="he-IL">
                <a:solidFill>
                  <a:srgbClr val="F8F8F8"/>
                </a:solidFill>
                <a:latin typeface="Rubik"/>
                <a:cs typeface="Rubik"/>
                <a:ea typeface="Rubik"/>
              </a:rPr>
              <a:t>נתרגל שאלה בסגנון הבגרות ונבדוק את התשובות</a:t>
            </a:r>
          </a:p>
        </p:txBody>
      </p:sp>
      <p:sp>
        <p:nvSpPr>
          <p:cNvPr id="13" name="TextBox 12"/>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53315" y="508000"/>
            <a:ext cx="357584"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רקע</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הדמויות בסיפור</a:t>
            </a:r>
          </a:p>
        </p:txBody>
      </p:sp>
      <p:sp>
        <p:nvSpPr>
          <p:cNvPr id="5" name="TextBox 4"/>
          <p:cNvSpPr txBox="1"/>
          <p:nvPr/>
        </p:nvSpPr>
        <p:spPr>
          <a:xfrm>
            <a:off x="6397434" y="2032000"/>
            <a:ext cx="4591431" cy="482600"/>
          </a:xfrm>
          <a:prstGeom prst="rect">
            <a:avLst/>
          </a:prstGeom>
          <a:noFill/>
        </p:spPr>
        <p:txBody>
          <a:bodyPr wrap="square" lIns="0" rIns="0" tIns="0" bIns="0" anchor="t"/>
          <a:lstStyle/>
          <a:p>
            <a:pPr algn="r" rtl="1">
              <a:lnSpc>
                <a:spcPts val="3800"/>
              </a:lnSpc>
            </a:pPr>
            <a:r>
              <a:rPr sz="3200" b="1" i="0" lang="he-IL">
                <a:solidFill>
                  <a:srgbClr val="2F4344"/>
                </a:solidFill>
                <a:latin typeface="Karantina"/>
                <a:cs typeface="Karantina"/>
                <a:ea typeface="Karantina"/>
              </a:rPr>
              <a:t>אברם</a:t>
            </a:r>
          </a:p>
        </p:txBody>
      </p:sp>
      <p:sp>
        <p:nvSpPr>
          <p:cNvPr id="6" name="TextBox 5"/>
          <p:cNvSpPr txBox="1"/>
          <p:nvPr/>
        </p:nvSpPr>
        <p:spPr>
          <a:xfrm>
            <a:off x="6397434" y="2590800"/>
            <a:ext cx="4591431" cy="2997200"/>
          </a:xfrm>
          <a:prstGeom prst="rect">
            <a:avLst/>
          </a:prstGeom>
          <a:noFill/>
        </p:spPr>
        <p:txBody>
          <a:bodyPr wrap="square" lIns="0" rIns="0" tIns="0" bIns="0" anchor="t"/>
          <a:lstStyle/>
          <a:p>
            <a:pPr algn="r" rtl="1">
              <a:lnSpc>
                <a:spcPts val="2565"/>
              </a:lnSpc>
            </a:pPr>
            <a:r>
              <a:rPr sz="1900" b="0" i="0" lang="he-IL">
                <a:solidFill>
                  <a:srgbClr val="1D1D1D"/>
                </a:solidFill>
                <a:latin typeface="Rubik"/>
                <a:cs typeface="Rubik"/>
                <a:ea typeface="Rubik"/>
              </a:rPr>
              <a:t>האל מתגלה לאברם במחזה: ״אל תירא אברם, אנכי מגן לך, שכרך הרבה מאוד״.</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53315" y="508000"/>
            <a:ext cx="357584"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רקע</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רצף האירועים</a:t>
            </a:r>
          </a:p>
        </p:txBody>
      </p:sp>
      <p:sp>
        <p:nvSpPr>
          <p:cNvPr id="5" name="TextBox 4"/>
          <p:cNvSpPr txBox="1"/>
          <p:nvPr/>
        </p:nvSpPr>
        <p:spPr>
          <a:xfrm>
            <a:off x="9287966" y="1981200"/>
            <a:ext cx="533400" cy="482600"/>
          </a:xfrm>
          <a:prstGeom prst="rect">
            <a:avLst/>
          </a:prstGeom>
          <a:noFill/>
        </p:spPr>
        <p:txBody>
          <a:bodyPr wrap="square" lIns="0" rIns="0" tIns="0" bIns="0" anchor="t"/>
          <a:lstStyle/>
          <a:p>
            <a:pPr algn="ctr" rtl="1">
              <a:lnSpc>
                <a:spcPts val="3800"/>
              </a:lnSpc>
            </a:pPr>
            <a:r>
              <a:rPr sz="2100" b="1" i="0" lang="he-IL">
                <a:solidFill>
                  <a:srgbClr val="FFD485"/>
                </a:solidFill>
                <a:latin typeface="Karantina"/>
                <a:cs typeface="Karantina"/>
                <a:ea typeface="Karantina"/>
              </a:rPr>
              <a:t>1</a:t>
            </a:r>
          </a:p>
        </p:txBody>
      </p:sp>
      <p:sp>
        <p:nvSpPr>
          <p:cNvPr id="6" name="TextBox 5"/>
          <p:cNvSpPr txBox="1"/>
          <p:nvPr/>
        </p:nvSpPr>
        <p:spPr>
          <a:xfrm>
            <a:off x="8054745" y="2540000"/>
            <a:ext cx="2999841" cy="1003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״אל תירא אברם אנכי מגן לך שכרך הרבה מאוד״.</a:t>
            </a:r>
          </a:p>
        </p:txBody>
      </p:sp>
      <p:sp>
        <p:nvSpPr>
          <p:cNvPr id="7" name="TextBox 6"/>
          <p:cNvSpPr txBox="1"/>
          <p:nvPr/>
        </p:nvSpPr>
        <p:spPr>
          <a:xfrm>
            <a:off x="5829399" y="1981200"/>
            <a:ext cx="533400" cy="482600"/>
          </a:xfrm>
          <a:prstGeom prst="rect">
            <a:avLst/>
          </a:prstGeom>
          <a:noFill/>
        </p:spPr>
        <p:txBody>
          <a:bodyPr wrap="square" lIns="0" rIns="0" tIns="0" bIns="0" anchor="t"/>
          <a:lstStyle/>
          <a:p>
            <a:pPr algn="ctr" rtl="1">
              <a:lnSpc>
                <a:spcPts val="3800"/>
              </a:lnSpc>
            </a:pPr>
            <a:r>
              <a:rPr sz="2100" b="1" i="0" lang="he-IL">
                <a:solidFill>
                  <a:srgbClr val="FFD485"/>
                </a:solidFill>
                <a:latin typeface="Karantina"/>
                <a:cs typeface="Karantina"/>
                <a:ea typeface="Karantina"/>
              </a:rPr>
              <a:t>2</a:t>
            </a:r>
          </a:p>
        </p:txBody>
      </p:sp>
      <p:sp>
        <p:nvSpPr>
          <p:cNvPr id="8" name="TextBox 7"/>
          <p:cNvSpPr txBox="1"/>
          <p:nvPr/>
        </p:nvSpPr>
        <p:spPr>
          <a:xfrm>
            <a:off x="4596077" y="2540000"/>
            <a:ext cx="2999943" cy="1003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ה׳ מוציא אותו החוצה: ״הבט נא השמימה וספר הכוכבים...</a:t>
            </a:r>
          </a:p>
        </p:txBody>
      </p:sp>
      <p:sp>
        <p:nvSpPr>
          <p:cNvPr id="9" name="TextBox 8"/>
          <p:cNvSpPr txBox="1"/>
          <p:nvPr/>
        </p:nvSpPr>
        <p:spPr>
          <a:xfrm>
            <a:off x="2370732" y="1981200"/>
            <a:ext cx="533400" cy="482600"/>
          </a:xfrm>
          <a:prstGeom prst="rect">
            <a:avLst/>
          </a:prstGeom>
          <a:noFill/>
        </p:spPr>
        <p:txBody>
          <a:bodyPr wrap="square" lIns="0" rIns="0" tIns="0" bIns="0" anchor="t"/>
          <a:lstStyle/>
          <a:p>
            <a:pPr algn="ctr" rtl="1">
              <a:lnSpc>
                <a:spcPts val="3800"/>
              </a:lnSpc>
            </a:pPr>
            <a:r>
              <a:rPr sz="2100" b="1" i="0" lang="he-IL">
                <a:solidFill>
                  <a:srgbClr val="FFD485"/>
                </a:solidFill>
                <a:latin typeface="Karantina"/>
                <a:cs typeface="Karantina"/>
                <a:ea typeface="Karantina"/>
              </a:rPr>
              <a:t>3</a:t>
            </a:r>
          </a:p>
        </p:txBody>
      </p:sp>
      <p:sp>
        <p:nvSpPr>
          <p:cNvPr id="10" name="TextBox 9"/>
          <p:cNvSpPr txBox="1"/>
          <p:nvPr/>
        </p:nvSpPr>
        <p:spPr>
          <a:xfrm>
            <a:off x="1137512" y="2540000"/>
            <a:ext cx="2999841" cy="1003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אברם מבקש אות לירושת הארץ.</a:t>
            </a:r>
          </a:p>
        </p:txBody>
      </p:sp>
      <p:sp>
        <p:nvSpPr>
          <p:cNvPr id="11" name="TextBox 10"/>
          <p:cNvSpPr txBox="1"/>
          <p:nvPr/>
        </p:nvSpPr>
        <p:spPr>
          <a:xfrm>
            <a:off x="9287966" y="4076700"/>
            <a:ext cx="533400" cy="482600"/>
          </a:xfrm>
          <a:prstGeom prst="rect">
            <a:avLst/>
          </a:prstGeom>
          <a:noFill/>
        </p:spPr>
        <p:txBody>
          <a:bodyPr wrap="square" lIns="0" rIns="0" tIns="0" bIns="0" anchor="t"/>
          <a:lstStyle/>
          <a:p>
            <a:pPr algn="ctr" rtl="1">
              <a:lnSpc>
                <a:spcPts val="3800"/>
              </a:lnSpc>
            </a:pPr>
            <a:r>
              <a:rPr sz="2100" b="1" i="0" lang="he-IL">
                <a:solidFill>
                  <a:srgbClr val="FFD485"/>
                </a:solidFill>
                <a:latin typeface="Karantina"/>
                <a:cs typeface="Karantina"/>
                <a:ea typeface="Karantina"/>
              </a:rPr>
              <a:t>4</a:t>
            </a:r>
          </a:p>
        </p:txBody>
      </p:sp>
      <p:sp>
        <p:nvSpPr>
          <p:cNvPr id="12" name="TextBox 11"/>
          <p:cNvSpPr txBox="1"/>
          <p:nvPr/>
        </p:nvSpPr>
        <p:spPr>
          <a:xfrm>
            <a:off x="8054745" y="4635500"/>
            <a:ext cx="2999841" cy="1003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ויפל על אברם תרדמה.</a:t>
            </a:r>
          </a:p>
        </p:txBody>
      </p:sp>
      <p:sp>
        <p:nvSpPr>
          <p:cNvPr id="13" name="TextBox 12"/>
          <p:cNvSpPr txBox="1"/>
          <p:nvPr/>
        </p:nvSpPr>
        <p:spPr>
          <a:xfrm>
            <a:off x="5829399" y="4076700"/>
            <a:ext cx="533400" cy="482600"/>
          </a:xfrm>
          <a:prstGeom prst="rect">
            <a:avLst/>
          </a:prstGeom>
          <a:noFill/>
        </p:spPr>
        <p:txBody>
          <a:bodyPr wrap="square" lIns="0" rIns="0" tIns="0" bIns="0" anchor="t"/>
          <a:lstStyle/>
          <a:p>
            <a:pPr algn="ctr" rtl="1">
              <a:lnSpc>
                <a:spcPts val="3800"/>
              </a:lnSpc>
            </a:pPr>
            <a:r>
              <a:rPr sz="2100" b="1" i="0" lang="he-IL">
                <a:solidFill>
                  <a:srgbClr val="FFD485"/>
                </a:solidFill>
                <a:latin typeface="Karantina"/>
                <a:cs typeface="Karantina"/>
                <a:ea typeface="Karantina"/>
              </a:rPr>
              <a:t>5</a:t>
            </a:r>
          </a:p>
        </p:txBody>
      </p:sp>
      <p:sp>
        <p:nvSpPr>
          <p:cNvPr id="14" name="TextBox 13"/>
          <p:cNvSpPr txBox="1"/>
          <p:nvPr/>
        </p:nvSpPr>
        <p:spPr>
          <a:xfrm>
            <a:off x="4596077" y="4635500"/>
            <a:ext cx="2999943" cy="1003300"/>
          </a:xfrm>
          <a:prstGeom prst="rect">
            <a:avLst/>
          </a:prstGeom>
          <a:noFill/>
        </p:spPr>
        <p:txBody>
          <a:bodyPr wrap="square" lIns="0" rIns="0" tIns="0" bIns="0" anchor="t"/>
          <a:lstStyle/>
          <a:p>
            <a:pPr algn="ctr" rtl="1">
              <a:lnSpc>
                <a:spcPts val="2006"/>
              </a:lnSpc>
            </a:pPr>
            <a:r>
              <a:rPr sz="1550" b="0" i="0" lang="he-IL">
                <a:solidFill>
                  <a:srgbClr val="111111"/>
                </a:solidFill>
                <a:latin typeface="Rubik"/>
                <a:cs typeface="Rubik"/>
                <a:ea typeface="Rubik"/>
              </a:rPr>
              <a:t>תנור עשן ולפיד אש עוברים בין הבתרים: ״ביום ההוא כרת ה׳ את אברם ברית לאמר לזרעך נתתי את הארץ הזאת״.</a:t>
            </a:r>
          </a:p>
        </p:txBody>
      </p:sp>
      <p:sp>
        <p:nvSpPr>
          <p:cNvPr id="15" name="TextBox 14"/>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293621" y="508000"/>
            <a:ext cx="1717278"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קוראים בפסוקים · 1/4</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בראשית ט"ו, א'</a:t>
            </a:r>
          </a:p>
        </p:txBody>
      </p:sp>
      <p:sp>
        <p:nvSpPr>
          <p:cNvPr id="5" name="TextBox 4"/>
          <p:cNvSpPr txBox="1"/>
          <p:nvPr/>
        </p:nvSpPr>
        <p:spPr>
          <a:xfrm>
            <a:off x="1321435" y="2252662"/>
            <a:ext cx="9549130" cy="2733675"/>
          </a:xfrm>
          <a:prstGeom prst="rect">
            <a:avLst/>
          </a:prstGeom>
          <a:noFill/>
        </p:spPr>
        <p:txBody>
          <a:bodyPr wrap="square" lIns="0" rIns="0" tIns="0" bIns="0" anchor="t"/>
          <a:lstStyle/>
          <a:p>
            <a:pPr algn="ctr" rtl="1">
              <a:lnSpc>
                <a:spcPts val="7175"/>
              </a:lnSpc>
            </a:pPr>
            <a:r>
              <a:rPr sz="4100" b="0" i="0" lang="he-IL">
                <a:solidFill>
                  <a:srgbClr val="F8F8F8"/>
                </a:solidFill>
                <a:latin typeface="Frank Ruhl Libre"/>
                <a:cs typeface="Frank Ruhl Libre"/>
                <a:ea typeface="Frank Ruhl Libre"/>
              </a:rPr>
              <a:t>אַחַר הַדְּבָרִים הָאֵלֶּה הָיָה דְבַר־ה' אֶל־אַבְרָם בַּמַּחֲזֶה לֵאמֹר </a:t>
            </a:r>
            <a:r>
              <a:rPr sz="4100" b="0" i="0" lang="he-IL">
                <a:solidFill>
                  <a:srgbClr val="FFD485"/>
                </a:solidFill>
                <a:latin typeface="Frank Ruhl Libre"/>
                <a:cs typeface="Frank Ruhl Libre"/>
                <a:ea typeface="Frank Ruhl Libre"/>
              </a:rPr>
              <a:t>אַל־תִּירָא אַבְרָם אָנֹכִי מָגֵן לָךְ שְׂכָרְךָ</a:t>
            </a:r>
            <a:r>
              <a:rPr sz="4100" b="0" i="0" lang="he-IL">
                <a:solidFill>
                  <a:srgbClr val="F8F8F8"/>
                </a:solidFill>
                <a:latin typeface="Frank Ruhl Libre"/>
                <a:cs typeface="Frank Ruhl Libre"/>
                <a:ea typeface="Frank Ruhl Libre"/>
              </a:rPr>
              <a:t> הַרְבֵּה מְאֹד</a:t>
            </a:r>
          </a:p>
        </p:txBody>
      </p:sp>
      <p:sp>
        <p:nvSpPr>
          <p:cNvPr id="6" name="TextBox 5"/>
          <p:cNvSpPr txBox="1"/>
          <p:nvPr/>
        </p:nvSpPr>
        <p:spPr>
          <a:xfrm>
            <a:off x="1125220" y="5905500"/>
            <a:ext cx="9941560" cy="698500"/>
          </a:xfrm>
          <a:prstGeom prst="rect">
            <a:avLst/>
          </a:prstGeom>
          <a:noFill/>
        </p:spPr>
        <p:txBody>
          <a:bodyPr wrap="square" lIns="0" rIns="0" tIns="0" bIns="0" anchor="ctr"/>
          <a:lstStyle/>
          <a:p>
            <a:pPr algn="r" rtl="1">
              <a:lnSpc>
                <a:spcPts val="2430"/>
              </a:lnSpc>
            </a:pPr>
            <a:r>
              <a:rPr sz="1800" b="0" i="0" lang="he-IL">
                <a:solidFill>
                  <a:srgbClr val="2F4344"/>
                </a:solidFill>
                <a:latin typeface="Rubik"/>
                <a:cs typeface="Rubik"/>
                <a:ea typeface="Rubik"/>
              </a:rPr>
              <a:t>האל מתגלה לאברם במחזה: ״אל תירא אברם, אנכי מגן לך, שכרך הרבה מאוד״.</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275762" y="508000"/>
            <a:ext cx="1735137"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קוראים בפסוקים · 2/4</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בראשית ט"ו, י"א</a:t>
            </a:r>
          </a:p>
        </p:txBody>
      </p:sp>
      <p:sp>
        <p:nvSpPr>
          <p:cNvPr id="5" name="TextBox 4"/>
          <p:cNvSpPr txBox="1"/>
          <p:nvPr/>
        </p:nvSpPr>
        <p:spPr>
          <a:xfrm>
            <a:off x="1321435" y="3163887"/>
            <a:ext cx="9549130" cy="911225"/>
          </a:xfrm>
          <a:prstGeom prst="rect">
            <a:avLst/>
          </a:prstGeom>
          <a:noFill/>
        </p:spPr>
        <p:txBody>
          <a:bodyPr wrap="square" lIns="0" rIns="0" tIns="0" bIns="0" anchor="t"/>
          <a:lstStyle/>
          <a:p>
            <a:pPr algn="ctr" rtl="1">
              <a:lnSpc>
                <a:spcPts val="7175"/>
              </a:lnSpc>
            </a:pPr>
            <a:r>
              <a:rPr sz="4100" b="0" i="0" lang="he-IL">
                <a:solidFill>
                  <a:srgbClr val="FFD485"/>
                </a:solidFill>
                <a:latin typeface="Frank Ruhl Libre"/>
                <a:cs typeface="Frank Ruhl Libre"/>
                <a:ea typeface="Frank Ruhl Libre"/>
              </a:rPr>
              <a:t>וַיֵּרֶד הָעַיִט עַל־הַפְּגָרִים וַיַּשֵּׁב</a:t>
            </a:r>
            <a:r>
              <a:rPr sz="4100" b="0" i="0" lang="he-IL">
                <a:solidFill>
                  <a:srgbClr val="F8F8F8"/>
                </a:solidFill>
                <a:latin typeface="Frank Ruhl Libre"/>
                <a:cs typeface="Frank Ruhl Libre"/>
                <a:ea typeface="Frank Ruhl Libre"/>
              </a:rPr>
              <a:t> אֹתָם אַבְרָם</a:t>
            </a:r>
          </a:p>
        </p:txBody>
      </p:sp>
      <p:sp>
        <p:nvSpPr>
          <p:cNvPr id="6" name="TextBox 5"/>
          <p:cNvSpPr txBox="1"/>
          <p:nvPr/>
        </p:nvSpPr>
        <p:spPr>
          <a:xfrm>
            <a:off x="1125220" y="5905500"/>
            <a:ext cx="9941560" cy="698500"/>
          </a:xfrm>
          <a:prstGeom prst="rect">
            <a:avLst/>
          </a:prstGeom>
          <a:noFill/>
        </p:spPr>
        <p:txBody>
          <a:bodyPr wrap="square" lIns="0" rIns="0" tIns="0" bIns="0" anchor="ctr"/>
          <a:lstStyle/>
          <a:p>
            <a:pPr algn="r" rtl="1">
              <a:lnSpc>
                <a:spcPts val="2430"/>
              </a:lnSpc>
            </a:pPr>
            <a:r>
              <a:rPr sz="1800" b="0" i="0" lang="he-IL">
                <a:solidFill>
                  <a:srgbClr val="2F4344"/>
                </a:solidFill>
                <a:latin typeface="Rubik"/>
                <a:cs typeface="Rubik"/>
                <a:ea typeface="Rubik"/>
              </a:rPr>
              <a:t>ההבטחות הופכות לברית.</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275762" y="508000"/>
            <a:ext cx="1735137"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קוראים בפסוקים · 3/4</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בראשית ט"ו, י"ב</a:t>
            </a:r>
          </a:p>
        </p:txBody>
      </p:sp>
      <p:sp>
        <p:nvSpPr>
          <p:cNvPr id="5" name="TextBox 4"/>
          <p:cNvSpPr txBox="1"/>
          <p:nvPr/>
        </p:nvSpPr>
        <p:spPr>
          <a:xfrm>
            <a:off x="1321435" y="2708275"/>
            <a:ext cx="9549130" cy="1822450"/>
          </a:xfrm>
          <a:prstGeom prst="rect">
            <a:avLst/>
          </a:prstGeom>
          <a:noFill/>
        </p:spPr>
        <p:txBody>
          <a:bodyPr wrap="square" lIns="0" rIns="0" tIns="0" bIns="0" anchor="t"/>
          <a:lstStyle/>
          <a:p>
            <a:pPr algn="ctr" rtl="1">
              <a:lnSpc>
                <a:spcPts val="7175"/>
              </a:lnSpc>
            </a:pPr>
            <a:r>
              <a:rPr sz="4100" b="0" i="0" lang="he-IL">
                <a:solidFill>
                  <a:srgbClr val="FFD485"/>
                </a:solidFill>
                <a:latin typeface="Frank Ruhl Libre"/>
                <a:cs typeface="Frank Ruhl Libre"/>
                <a:ea typeface="Frank Ruhl Libre"/>
              </a:rPr>
              <a:t>וַיְהִי הַשֶּׁמֶשׁ לָבוֹא וְתַרְדֵּמָה</a:t>
            </a:r>
            <a:r>
              <a:rPr sz="4100" b="0" i="0" lang="he-IL">
                <a:solidFill>
                  <a:srgbClr val="F8F8F8"/>
                </a:solidFill>
                <a:latin typeface="Frank Ruhl Libre"/>
                <a:cs typeface="Frank Ruhl Libre"/>
                <a:ea typeface="Frank Ruhl Libre"/>
              </a:rPr>
              <a:t> נָפְלָה עַל־אַבְרָם וְהִנֵּה אֵימָה חֲשֵׁכָה גְדֹלָה נֹפֶלֶת עָלָיו</a:t>
            </a:r>
          </a:p>
        </p:txBody>
      </p:sp>
      <p:sp>
        <p:nvSpPr>
          <p:cNvPr id="6" name="TextBox 5"/>
          <p:cNvSpPr txBox="1"/>
          <p:nvPr/>
        </p:nvSpPr>
        <p:spPr>
          <a:xfrm>
            <a:off x="1125220" y="5905500"/>
            <a:ext cx="9941560" cy="698500"/>
          </a:xfrm>
          <a:prstGeom prst="rect">
            <a:avLst/>
          </a:prstGeom>
          <a:noFill/>
        </p:spPr>
        <p:txBody>
          <a:bodyPr wrap="square" lIns="0" rIns="0" tIns="0" bIns="0" anchor="ctr"/>
          <a:lstStyle/>
          <a:p>
            <a:pPr algn="r" rtl="1">
              <a:lnSpc>
                <a:spcPts val="2430"/>
              </a:lnSpc>
            </a:pPr>
            <a:r>
              <a:rPr sz="1800" b="0" i="0" lang="he-IL">
                <a:solidFill>
                  <a:srgbClr val="2F4344"/>
                </a:solidFill>
                <a:latin typeface="Rubik"/>
                <a:cs typeface="Rubik"/>
                <a:ea typeface="Rubik"/>
              </a:rPr>
              <a:t>ותרדמה נפלה על אברם ואימה חשכה גדולה נופלת עליו.</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254346" y="508000"/>
            <a:ext cx="1756737"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קוראים בפסוקים · 4/4</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בראשית ט"ו, י"ח</a:t>
            </a:r>
          </a:p>
        </p:txBody>
      </p:sp>
      <p:sp>
        <p:nvSpPr>
          <p:cNvPr id="5" name="TextBox 4"/>
          <p:cNvSpPr txBox="1"/>
          <p:nvPr/>
        </p:nvSpPr>
        <p:spPr>
          <a:xfrm>
            <a:off x="1321435" y="2252662"/>
            <a:ext cx="9549130" cy="2733675"/>
          </a:xfrm>
          <a:prstGeom prst="rect">
            <a:avLst/>
          </a:prstGeom>
          <a:noFill/>
        </p:spPr>
        <p:txBody>
          <a:bodyPr wrap="square" lIns="0" rIns="0" tIns="0" bIns="0" anchor="t"/>
          <a:lstStyle/>
          <a:p>
            <a:pPr algn="ctr" rtl="1">
              <a:lnSpc>
                <a:spcPts val="7175"/>
              </a:lnSpc>
            </a:pPr>
            <a:r>
              <a:rPr sz="4100" b="0" i="0" lang="he-IL">
                <a:solidFill>
                  <a:srgbClr val="F8F8F8"/>
                </a:solidFill>
                <a:latin typeface="Frank Ruhl Libre"/>
                <a:cs typeface="Frank Ruhl Libre"/>
                <a:ea typeface="Frank Ruhl Libre"/>
              </a:rPr>
              <a:t>בַּיּוֹם הַהוּא כָּרַת ה' אֶת־אַבְרָם בְּרִית לֵאמֹר לְזַרְעֲךָ נָתַתִּי אֶת־הָאָרֶץ הַזֹּאת מִנְּהַר </a:t>
            </a:r>
            <a:r>
              <a:rPr sz="4100" b="0" i="0" lang="he-IL">
                <a:solidFill>
                  <a:srgbClr val="FFD485"/>
                </a:solidFill>
                <a:latin typeface="Frank Ruhl Libre"/>
                <a:cs typeface="Frank Ruhl Libre"/>
                <a:ea typeface="Frank Ruhl Libre"/>
              </a:rPr>
              <a:t>מִצְרַיִם עַד־הַנָּהָר</a:t>
            </a:r>
            <a:r>
              <a:rPr sz="4100" b="0" i="0" lang="he-IL">
                <a:solidFill>
                  <a:srgbClr val="F8F8F8"/>
                </a:solidFill>
                <a:latin typeface="Frank Ruhl Libre"/>
                <a:cs typeface="Frank Ruhl Libre"/>
                <a:ea typeface="Frank Ruhl Libre"/>
              </a:rPr>
              <a:t> הַגָּדֹל נְהַר־פְּרָת</a:t>
            </a:r>
          </a:p>
        </p:txBody>
      </p:sp>
      <p:sp>
        <p:nvSpPr>
          <p:cNvPr id="6" name="TextBox 5"/>
          <p:cNvSpPr txBox="1"/>
          <p:nvPr/>
        </p:nvSpPr>
        <p:spPr>
          <a:xfrm>
            <a:off x="1125220" y="5905500"/>
            <a:ext cx="9941560" cy="698500"/>
          </a:xfrm>
          <a:prstGeom prst="rect">
            <a:avLst/>
          </a:prstGeom>
          <a:noFill/>
        </p:spPr>
        <p:txBody>
          <a:bodyPr wrap="square" lIns="0" rIns="0" tIns="0" bIns="0" anchor="ctr"/>
          <a:lstStyle/>
          <a:p>
            <a:pPr algn="r" rtl="1">
              <a:lnSpc>
                <a:spcPts val="2430"/>
              </a:lnSpc>
            </a:pPr>
            <a:r>
              <a:rPr sz="1800" b="0" i="0" lang="he-IL">
                <a:solidFill>
                  <a:srgbClr val="2F4344"/>
                </a:solidFill>
                <a:latin typeface="Rubik"/>
                <a:cs typeface="Rubik"/>
                <a:ea typeface="Rubik"/>
              </a:rPr>
              <a:t>אחרי שקיעת החמה ״תנור עשן ולפיד אש״ עובר בין הבתרים.</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838233" y="508000"/>
            <a:ext cx="1172666"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מילים ומושגים</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ביאורי מילים</a:t>
            </a:r>
          </a:p>
        </p:txBody>
      </p:sp>
      <p:sp>
        <p:nvSpPr>
          <p:cNvPr id="5" name="TextBox 4"/>
          <p:cNvSpPr txBox="1"/>
          <p:nvPr/>
        </p:nvSpPr>
        <p:spPr>
          <a:xfrm>
            <a:off x="8063686" y="2006600"/>
            <a:ext cx="2964992" cy="406400"/>
          </a:xfrm>
          <a:prstGeom prst="rect">
            <a:avLst/>
          </a:prstGeom>
          <a:noFill/>
        </p:spPr>
        <p:txBody>
          <a:bodyPr wrap="square" lIns="0" rIns="0" tIns="0" bIns="0" anchor="t"/>
          <a:lstStyle/>
          <a:p>
            <a:pPr algn="r" rtl="1">
              <a:lnSpc>
                <a:spcPts val="3200"/>
              </a:lnSpc>
            </a:pPr>
            <a:r>
              <a:rPr sz="3200" b="1" i="0" lang="he-IL">
                <a:solidFill>
                  <a:srgbClr val="2F4344"/>
                </a:solidFill>
                <a:latin typeface="Karantina"/>
                <a:cs typeface="Karantina"/>
                <a:ea typeface="Karantina"/>
              </a:rPr>
              <a:t>והנה אימה וגו'</a:t>
            </a:r>
          </a:p>
        </p:txBody>
      </p:sp>
      <p:sp>
        <p:nvSpPr>
          <p:cNvPr id="6" name="TextBox 5"/>
          <p:cNvSpPr txBox="1"/>
          <p:nvPr/>
        </p:nvSpPr>
        <p:spPr>
          <a:xfrm>
            <a:off x="8063686" y="2476500"/>
            <a:ext cx="2964992" cy="1073150"/>
          </a:xfrm>
          <a:prstGeom prst="rect">
            <a:avLst/>
          </a:prstGeom>
          <a:noFill/>
        </p:spPr>
        <p:txBody>
          <a:bodyPr wrap="square" lIns="0" rIns="0" tIns="0" bIns="0" anchor="t"/>
          <a:lstStyle/>
          <a:p>
            <a:pPr algn="r" rtl="1">
              <a:lnSpc>
                <a:spcPts val="2227"/>
              </a:lnSpc>
            </a:pPr>
            <a:r>
              <a:rPr sz="1650" b="0" i="0" lang="he-IL">
                <a:solidFill>
                  <a:srgbClr val="1D1D1D"/>
                </a:solidFill>
                <a:latin typeface="Rubik"/>
                <a:cs typeface="Rubik"/>
                <a:ea typeface="Rubik"/>
              </a:rPr>
              <a:t>רֶמֶז לְצָרוֹת וְחשֶׁךְ שֶׁל גָּלִיּוֹת.</a:t>
            </a:r>
          </a:p>
        </p:txBody>
      </p:sp>
      <p:sp>
        <p:nvSpPr>
          <p:cNvPr id="7" name="TextBox 6"/>
          <p:cNvSpPr txBox="1"/>
          <p:nvPr/>
        </p:nvSpPr>
        <p:spPr>
          <a:xfrm>
            <a:off x="4613553" y="2006600"/>
            <a:ext cx="2964992" cy="406400"/>
          </a:xfrm>
          <a:prstGeom prst="rect">
            <a:avLst/>
          </a:prstGeom>
          <a:noFill/>
        </p:spPr>
        <p:txBody>
          <a:bodyPr wrap="square" lIns="0" rIns="0" tIns="0" bIns="0" anchor="t"/>
          <a:lstStyle/>
          <a:p>
            <a:pPr algn="r" rtl="1">
              <a:lnSpc>
                <a:spcPts val="3200"/>
              </a:lnSpc>
            </a:pPr>
            <a:r>
              <a:rPr sz="3200" b="1" i="0" lang="he-IL">
                <a:solidFill>
                  <a:srgbClr val="2F4344"/>
                </a:solidFill>
                <a:latin typeface="Karantina"/>
                <a:cs typeface="Karantina"/>
                <a:ea typeface="Karantina"/>
              </a:rPr>
              <a:t>לזרעך נתתי</a:t>
            </a:r>
          </a:p>
        </p:txBody>
      </p:sp>
      <p:sp>
        <p:nvSpPr>
          <p:cNvPr id="8" name="TextBox 7"/>
          <p:cNvSpPr txBox="1"/>
          <p:nvPr/>
        </p:nvSpPr>
        <p:spPr>
          <a:xfrm>
            <a:off x="4613553" y="2476500"/>
            <a:ext cx="2964992" cy="1073150"/>
          </a:xfrm>
          <a:prstGeom prst="rect">
            <a:avLst/>
          </a:prstGeom>
          <a:noFill/>
        </p:spPr>
        <p:txBody>
          <a:bodyPr wrap="square" lIns="0" rIns="0" tIns="0" bIns="0" anchor="t"/>
          <a:lstStyle/>
          <a:p>
            <a:pPr algn="r" rtl="1">
              <a:lnSpc>
                <a:spcPts val="2227"/>
              </a:lnSpc>
            </a:pPr>
            <a:r>
              <a:rPr sz="1650" b="0" i="0" lang="he-IL">
                <a:solidFill>
                  <a:srgbClr val="1D1D1D"/>
                </a:solidFill>
                <a:latin typeface="Rubik"/>
                <a:cs typeface="Rubik"/>
                <a:ea typeface="Rubik"/>
              </a:rPr>
              <a:t>אֲמִירָתוֹ שֶׁל הַקָּבָּ"ה כְּאִלוּ הִיא עֲשׂוּיָה.</a:t>
            </a:r>
          </a:p>
        </p:txBody>
      </p:sp>
      <p:sp>
        <p:nvSpPr>
          <p:cNvPr id="9" name="TextBox 8"/>
          <p:cNvSpPr txBox="1"/>
          <p:nvPr/>
        </p:nvSpPr>
        <p:spPr>
          <a:xfrm>
            <a:off x="1163419" y="2006600"/>
            <a:ext cx="2964992" cy="406400"/>
          </a:xfrm>
          <a:prstGeom prst="rect">
            <a:avLst/>
          </a:prstGeom>
          <a:noFill/>
        </p:spPr>
        <p:txBody>
          <a:bodyPr wrap="square" lIns="0" rIns="0" tIns="0" bIns="0" anchor="t"/>
          <a:lstStyle/>
          <a:p>
            <a:pPr algn="r" rtl="1">
              <a:lnSpc>
                <a:spcPts val="3200"/>
              </a:lnSpc>
            </a:pPr>
            <a:r>
              <a:rPr sz="3200" b="1" i="0" lang="he-IL">
                <a:solidFill>
                  <a:srgbClr val="2F4344"/>
                </a:solidFill>
                <a:latin typeface="Karantina"/>
                <a:cs typeface="Karantina"/>
                <a:ea typeface="Karantina"/>
              </a:rPr>
              <a:t>מילה מנחה</a:t>
            </a:r>
          </a:p>
        </p:txBody>
      </p:sp>
      <p:sp>
        <p:nvSpPr>
          <p:cNvPr id="10" name="TextBox 9"/>
          <p:cNvSpPr txBox="1"/>
          <p:nvPr/>
        </p:nvSpPr>
        <p:spPr>
          <a:xfrm>
            <a:off x="1163419" y="2476500"/>
            <a:ext cx="2964992" cy="1073150"/>
          </a:xfrm>
          <a:prstGeom prst="rect">
            <a:avLst/>
          </a:prstGeom>
          <a:noFill/>
        </p:spPr>
        <p:txBody>
          <a:bodyPr wrap="square" lIns="0" rIns="0" tIns="0" bIns="0" anchor="t"/>
          <a:lstStyle/>
          <a:p>
            <a:pPr algn="r" rtl="1">
              <a:lnSpc>
                <a:spcPts val="2116"/>
              </a:lnSpc>
            </a:pPr>
            <a:r>
              <a:rPr sz="1550" b="0" i="0" lang="he-IL">
                <a:solidFill>
                  <a:srgbClr val="1D1D1D"/>
                </a:solidFill>
                <a:latin typeface="Rubik"/>
                <a:cs typeface="Rubik"/>
                <a:ea typeface="Rubik"/>
              </a:rPr>
              <a:t>מילה/שורש החוזר/ת על עצמו/ ה במספר פסוקים או פרקים במספר חריג של פעמי או במספר סימלי של פעמי בקטע, או…</a:t>
            </a:r>
          </a:p>
        </p:txBody>
      </p:sp>
      <p:sp>
        <p:nvSpPr>
          <p:cNvPr id="11" name="TextBox 10"/>
          <p:cNvSpPr txBox="1"/>
          <p:nvPr/>
        </p:nvSpPr>
        <p:spPr>
          <a:xfrm>
            <a:off x="8063686" y="4070350"/>
            <a:ext cx="2964992" cy="406400"/>
          </a:xfrm>
          <a:prstGeom prst="rect">
            <a:avLst/>
          </a:prstGeom>
          <a:noFill/>
        </p:spPr>
        <p:txBody>
          <a:bodyPr wrap="square" lIns="0" rIns="0" tIns="0" bIns="0" anchor="t"/>
          <a:lstStyle/>
          <a:p>
            <a:pPr algn="r" rtl="1">
              <a:lnSpc>
                <a:spcPts val="3200"/>
              </a:lnSpc>
            </a:pPr>
            <a:r>
              <a:rPr sz="3200" b="1" i="0" lang="he-IL">
                <a:solidFill>
                  <a:srgbClr val="2F4344"/>
                </a:solidFill>
                <a:latin typeface="Karantina"/>
                <a:cs typeface="Karantina"/>
                <a:ea typeface="Karantina"/>
              </a:rPr>
              <a:t>תורת הגמול</a:t>
            </a:r>
          </a:p>
        </p:txBody>
      </p:sp>
      <p:sp>
        <p:nvSpPr>
          <p:cNvPr id="12" name="TextBox 11"/>
          <p:cNvSpPr txBox="1"/>
          <p:nvPr/>
        </p:nvSpPr>
        <p:spPr>
          <a:xfrm>
            <a:off x="8063686" y="4540250"/>
            <a:ext cx="2964992" cy="1073150"/>
          </a:xfrm>
          <a:prstGeom prst="rect">
            <a:avLst/>
          </a:prstGeom>
          <a:noFill/>
        </p:spPr>
        <p:txBody>
          <a:bodyPr wrap="square" lIns="0" rIns="0" tIns="0" bIns="0" anchor="t"/>
          <a:lstStyle/>
          <a:p>
            <a:pPr algn="r" rtl="1">
              <a:lnSpc>
                <a:spcPts val="2227"/>
              </a:lnSpc>
            </a:pPr>
            <a:r>
              <a:rPr sz="1650" b="0" i="0" lang="he-IL">
                <a:solidFill>
                  <a:srgbClr val="1D1D1D"/>
                </a:solidFill>
                <a:latin typeface="Rubik"/>
                <a:cs typeface="Rubik"/>
                <a:ea typeface="Rubik"/>
              </a:rPr>
              <a:t>הגמול, או שכר ועונש, היא נושא מרכזי במקרא, שמטרתו לחנך ליראת ה'.</a:t>
            </a:r>
          </a:p>
        </p:txBody>
      </p:sp>
      <p:sp>
        <p:nvSpPr>
          <p:cNvPr id="13" name="TextBox 12"/>
          <p:cNvSpPr txBox="1"/>
          <p:nvPr/>
        </p:nvSpPr>
        <p:spPr>
          <a:xfrm>
            <a:off x="4613553" y="4070350"/>
            <a:ext cx="2964992" cy="406400"/>
          </a:xfrm>
          <a:prstGeom prst="rect">
            <a:avLst/>
          </a:prstGeom>
          <a:noFill/>
        </p:spPr>
        <p:txBody>
          <a:bodyPr wrap="square" lIns="0" rIns="0" tIns="0" bIns="0" anchor="t"/>
          <a:lstStyle/>
          <a:p>
            <a:pPr algn="r" rtl="1">
              <a:lnSpc>
                <a:spcPts val="3200"/>
              </a:lnSpc>
            </a:pPr>
            <a:r>
              <a:rPr sz="3200" b="1" i="0" lang="he-IL">
                <a:solidFill>
                  <a:srgbClr val="2F4344"/>
                </a:solidFill>
                <a:latin typeface="Karantina"/>
                <a:cs typeface="Karantina"/>
                <a:ea typeface="Karantina"/>
              </a:rPr>
              <a:t>קורבנות</a:t>
            </a:r>
          </a:p>
        </p:txBody>
      </p:sp>
      <p:sp>
        <p:nvSpPr>
          <p:cNvPr id="14" name="TextBox 13"/>
          <p:cNvSpPr txBox="1"/>
          <p:nvPr/>
        </p:nvSpPr>
        <p:spPr>
          <a:xfrm>
            <a:off x="4613553" y="4540250"/>
            <a:ext cx="2964992" cy="1073150"/>
          </a:xfrm>
          <a:prstGeom prst="rect">
            <a:avLst/>
          </a:prstGeom>
          <a:noFill/>
        </p:spPr>
        <p:txBody>
          <a:bodyPr wrap="square" lIns="0" rIns="0" tIns="0" bIns="0" anchor="t"/>
          <a:lstStyle/>
          <a:p>
            <a:pPr algn="r" rtl="1">
              <a:lnSpc>
                <a:spcPts val="2227"/>
              </a:lnSpc>
            </a:pPr>
            <a:r>
              <a:rPr sz="1650" b="0" i="0" lang="he-IL">
                <a:solidFill>
                  <a:srgbClr val="1D1D1D"/>
                </a:solidFill>
                <a:latin typeface="Rubik"/>
                <a:cs typeface="Rubik"/>
                <a:ea typeface="Rubik"/>
              </a:rPr>
              <a:t>מתנה מן החי או מן הצומח שמביא אדם למקדש לכבוד האל.</a:t>
            </a:r>
          </a:p>
        </p:txBody>
      </p:sp>
      <p:sp>
        <p:nvSpPr>
          <p:cNvPr id="15" name="TextBox 14"/>
          <p:cNvSpPr txBox="1"/>
          <p:nvPr/>
        </p:nvSpPr>
        <p:spPr>
          <a:xfrm>
            <a:off x="1163419" y="4070350"/>
            <a:ext cx="2964992" cy="406400"/>
          </a:xfrm>
          <a:prstGeom prst="rect">
            <a:avLst/>
          </a:prstGeom>
          <a:noFill/>
        </p:spPr>
        <p:txBody>
          <a:bodyPr wrap="square" lIns="0" rIns="0" tIns="0" bIns="0" anchor="t"/>
          <a:lstStyle/>
          <a:p>
            <a:pPr algn="r" rtl="1">
              <a:lnSpc>
                <a:spcPts val="3200"/>
              </a:lnSpc>
            </a:pPr>
            <a:r>
              <a:rPr sz="3200" b="1" i="0" lang="he-IL">
                <a:solidFill>
                  <a:srgbClr val="2F4344"/>
                </a:solidFill>
                <a:latin typeface="Karantina"/>
                <a:cs typeface="Karantina"/>
                <a:ea typeface="Karantina"/>
              </a:rPr>
              <a:t>פולחן</a:t>
            </a:r>
          </a:p>
        </p:txBody>
      </p:sp>
      <p:sp>
        <p:nvSpPr>
          <p:cNvPr id="16" name="TextBox 15"/>
          <p:cNvSpPr txBox="1"/>
          <p:nvPr/>
        </p:nvSpPr>
        <p:spPr>
          <a:xfrm>
            <a:off x="1163419" y="4540250"/>
            <a:ext cx="2964992" cy="1073150"/>
          </a:xfrm>
          <a:prstGeom prst="rect">
            <a:avLst/>
          </a:prstGeom>
          <a:noFill/>
        </p:spPr>
        <p:txBody>
          <a:bodyPr wrap="square" lIns="0" rIns="0" tIns="0" bIns="0" anchor="t"/>
          <a:lstStyle/>
          <a:p>
            <a:pPr algn="r" rtl="1">
              <a:lnSpc>
                <a:spcPts val="2227"/>
              </a:lnSpc>
            </a:pPr>
            <a:r>
              <a:rPr sz="1650" b="0" i="0" lang="he-IL">
                <a:solidFill>
                  <a:srgbClr val="1D1D1D"/>
                </a:solidFill>
                <a:latin typeface="Rubik"/>
                <a:cs typeface="Rubik"/>
                <a:ea typeface="Rubik"/>
              </a:rPr>
              <a:t>עבודה לאלוהות באמצעות קורבנות, תפילות וצומות במקדש או מחוצה לו.</a:t>
            </a:r>
          </a:p>
        </p:txBody>
      </p:sp>
      <p:sp>
        <p:nvSpPr>
          <p:cNvPr id="17" name="TextBox 1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69946" y="508000"/>
            <a:ext cx="640953"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פרשנים</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רש"י</a:t>
            </a:r>
          </a:p>
        </p:txBody>
      </p:sp>
      <p:sp>
        <p:nvSpPr>
          <p:cNvPr id="5" name="TextBox 4"/>
          <p:cNvSpPr txBox="1"/>
          <p:nvPr/>
        </p:nvSpPr>
        <p:spPr>
          <a:xfrm>
            <a:off x="1341056" y="2508250"/>
            <a:ext cx="9509887" cy="304800"/>
          </a:xfrm>
          <a:prstGeom prst="rect">
            <a:avLst/>
          </a:prstGeom>
          <a:noFill/>
        </p:spPr>
        <p:txBody>
          <a:bodyPr wrap="square" lIns="0" rIns="0" tIns="0" bIns="0" anchor="t"/>
          <a:lstStyle/>
          <a:p>
            <a:pPr algn="r" rtl="1">
              <a:lnSpc>
                <a:spcPts val="2400"/>
              </a:lnSpc>
            </a:pPr>
            <a:r>
              <a:rPr sz="2300" b="1" i="0" lang="he-IL">
                <a:solidFill>
                  <a:srgbClr val="FFD485"/>
                </a:solidFill>
                <a:latin typeface="Karantina"/>
                <a:cs typeface="Karantina"/>
                <a:ea typeface="Karantina"/>
              </a:rPr>
              <a:t>רש"י על בראשית ט"ו, א'</a:t>
            </a:r>
          </a:p>
        </p:txBody>
      </p:sp>
      <p:sp>
        <p:nvSpPr>
          <p:cNvPr id="6" name="TextBox 5"/>
          <p:cNvSpPr txBox="1"/>
          <p:nvPr/>
        </p:nvSpPr>
        <p:spPr>
          <a:xfrm>
            <a:off x="1341056" y="2940050"/>
            <a:ext cx="9509887" cy="1219200"/>
          </a:xfrm>
          <a:prstGeom prst="rect">
            <a:avLst/>
          </a:prstGeom>
          <a:noFill/>
        </p:spPr>
        <p:txBody>
          <a:bodyPr wrap="square" lIns="0" rIns="0" tIns="0" bIns="0" anchor="t"/>
          <a:lstStyle/>
          <a:p>
            <a:pPr algn="r" rtl="1">
              <a:lnSpc>
                <a:spcPts val="4800"/>
              </a:lnSpc>
            </a:pPr>
            <a:r>
              <a:rPr sz="3000" b="1" i="0" lang="he-IL">
                <a:solidFill>
                  <a:srgbClr val="FFD485"/>
                </a:solidFill>
                <a:latin typeface="Noto Serif Hebrew"/>
                <a:cs typeface="Noto Serif Hebrew"/>
                <a:ea typeface="Noto Serif Hebrew"/>
              </a:rPr>
              <a:t>אחר הדברים האלה</a:t>
            </a:r>
            <a:r>
              <a:rPr sz="3000" b="0" i="0" lang="he-IL">
                <a:solidFill>
                  <a:srgbClr val="F8F8F8"/>
                </a:solidFill>
                <a:latin typeface="Noto Serif Hebrew"/>
                <a:cs typeface="Noto Serif Hebrew"/>
                <a:ea typeface="Noto Serif Hebrew"/>
              </a:rPr>
              <a:t>. כָּל מָקוֹם שֶׁנֶאֱמַר אַחַר – סָמוּךְ, אַחֲרֵי – מֻפְלָג (בראשית רבה).</a:t>
            </a:r>
          </a:p>
        </p:txBody>
      </p:sp>
      <p:sp>
        <p:nvSpPr>
          <p:cNvPr id="7" name="TextBox 6"/>
          <p:cNvSpPr txBox="1"/>
          <p:nvPr/>
        </p:nvSpPr>
        <p:spPr>
          <a:xfrm>
            <a:off x="1190625" y="4762500"/>
            <a:ext cx="9810750" cy="1079500"/>
          </a:xfrm>
          <a:prstGeom prst="rect">
            <a:avLst/>
          </a:prstGeom>
          <a:noFill/>
        </p:spPr>
        <p:txBody>
          <a:bodyPr wrap="square" lIns="0" rIns="0" tIns="0" bIns="0" anchor="ctr"/>
          <a:lstStyle/>
          <a:p>
            <a:pPr algn="r" rtl="1">
              <a:lnSpc>
                <a:spcPts val="2860"/>
              </a:lnSpc>
            </a:pPr>
            <a:r>
              <a:rPr sz="2200" b="0" i="0" lang="he-IL">
                <a:solidFill>
                  <a:srgbClr val="111111"/>
                </a:solidFill>
                <a:latin typeface="Rubik"/>
                <a:cs typeface="Rubik"/>
                <a:ea typeface="Rubik"/>
              </a:rPr>
              <a:t>מה מסביר רש"י על «אחר הדברים האלה»? הסבירו בלשונכם.</a:t>
            </a:r>
          </a:p>
        </p:txBody>
      </p:sp>
      <p:sp>
        <p:nvSpPr>
          <p:cNvPr id="8" name="TextBox 7"/>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69946" y="508000"/>
            <a:ext cx="640953"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פרשנים</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רמב"ן</a:t>
            </a:r>
          </a:p>
        </p:txBody>
      </p:sp>
      <p:sp>
        <p:nvSpPr>
          <p:cNvPr id="5" name="TextBox 4"/>
          <p:cNvSpPr txBox="1"/>
          <p:nvPr/>
        </p:nvSpPr>
        <p:spPr>
          <a:xfrm>
            <a:off x="1341056" y="2508250"/>
            <a:ext cx="9509887" cy="304800"/>
          </a:xfrm>
          <a:prstGeom prst="rect">
            <a:avLst/>
          </a:prstGeom>
          <a:noFill/>
        </p:spPr>
        <p:txBody>
          <a:bodyPr wrap="square" lIns="0" rIns="0" tIns="0" bIns="0" anchor="t"/>
          <a:lstStyle/>
          <a:p>
            <a:pPr algn="r" rtl="1">
              <a:lnSpc>
                <a:spcPts val="2400"/>
              </a:lnSpc>
            </a:pPr>
            <a:r>
              <a:rPr sz="2300" b="1" i="0" lang="he-IL">
                <a:solidFill>
                  <a:srgbClr val="FFD485"/>
                </a:solidFill>
                <a:latin typeface="Karantina"/>
                <a:cs typeface="Karantina"/>
                <a:ea typeface="Karantina"/>
              </a:rPr>
              <a:t>רמב"ן על בראשית ט"ו, י"א</a:t>
            </a:r>
          </a:p>
        </p:txBody>
      </p:sp>
      <p:sp>
        <p:nvSpPr>
          <p:cNvPr id="6" name="TextBox 5"/>
          <p:cNvSpPr txBox="1"/>
          <p:nvPr/>
        </p:nvSpPr>
        <p:spPr>
          <a:xfrm>
            <a:off x="1341056" y="2940050"/>
            <a:ext cx="9509887" cy="1219200"/>
          </a:xfrm>
          <a:prstGeom prst="rect">
            <a:avLst/>
          </a:prstGeom>
          <a:noFill/>
        </p:spPr>
        <p:txBody>
          <a:bodyPr wrap="square" lIns="0" rIns="0" tIns="0" bIns="0" anchor="t"/>
          <a:lstStyle/>
          <a:p>
            <a:pPr algn="r" rtl="1">
              <a:lnSpc>
                <a:spcPts val="4800"/>
              </a:lnSpc>
            </a:pPr>
            <a:r>
              <a:rPr sz="3000" b="1" i="0" lang="he-IL">
                <a:solidFill>
                  <a:srgbClr val="FFD485"/>
                </a:solidFill>
                <a:latin typeface="Noto Serif Hebrew"/>
                <a:cs typeface="Noto Serif Hebrew"/>
                <a:ea typeface="Noto Serif Hebrew"/>
              </a:rPr>
              <a:t>וַיַּשֵּׁב אוֹתָם</a:t>
            </a:r>
            <a:r>
              <a:rPr sz="3000" b="0" i="0" lang="he-IL">
                <a:solidFill>
                  <a:srgbClr val="F8F8F8"/>
                </a:solidFill>
                <a:latin typeface="Noto Serif Hebrew"/>
                <a:cs typeface="Noto Serif Hebrew"/>
                <a:ea typeface="Noto Serif Hebrew"/>
              </a:rPr>
              <a:t> נִרְמַז לוֹ כִּי יָבֹאוּ הָעַמִּים לְבַטֵּל הַקָּרְבָּנוֹת וְזֶרַע אַבְרָהָם יַבְרִיחוּם:</a:t>
            </a:r>
          </a:p>
        </p:txBody>
      </p:sp>
      <p:sp>
        <p:nvSpPr>
          <p:cNvPr id="7" name="TextBox 6"/>
          <p:cNvSpPr txBox="1"/>
          <p:nvPr/>
        </p:nvSpPr>
        <p:spPr>
          <a:xfrm>
            <a:off x="1190625" y="4762500"/>
            <a:ext cx="9810750" cy="1079500"/>
          </a:xfrm>
          <a:prstGeom prst="rect">
            <a:avLst/>
          </a:prstGeom>
          <a:noFill/>
        </p:spPr>
        <p:txBody>
          <a:bodyPr wrap="square" lIns="0" rIns="0" tIns="0" bIns="0" anchor="ctr"/>
          <a:lstStyle/>
          <a:p>
            <a:pPr algn="r" rtl="1">
              <a:lnSpc>
                <a:spcPts val="2860"/>
              </a:lnSpc>
            </a:pPr>
            <a:r>
              <a:rPr sz="2200" b="0" i="0" lang="he-IL">
                <a:solidFill>
                  <a:srgbClr val="111111"/>
                </a:solidFill>
                <a:latin typeface="Rubik"/>
                <a:cs typeface="Rubik"/>
                <a:ea typeface="Rubik"/>
              </a:rPr>
              <a:t>מה מוסיף פירושו של רמב"ן להבנת הפסוק? בססו את תשובתכם על הציטוט.</a:t>
            </a:r>
          </a:p>
        </p:txBody>
      </p:sp>
      <p:sp>
        <p:nvSpPr>
          <p:cNvPr id="8" name="TextBox 7"/>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00663" y="508000"/>
            <a:ext cx="2115647"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שאלות הבנה ופרשנות · 1/3</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שאלה 1</a:t>
            </a:r>
          </a:p>
        </p:txBody>
      </p:sp>
      <p:sp>
        <p:nvSpPr>
          <p:cNvPr id="5" name="TextBox 4"/>
          <p:cNvSpPr txBox="1"/>
          <p:nvPr/>
        </p:nvSpPr>
        <p:spPr>
          <a:xfrm>
            <a:off x="1125220" y="1841500"/>
            <a:ext cx="9941560" cy="3556000"/>
          </a:xfrm>
          <a:prstGeom prst="rect">
            <a:avLst/>
          </a:prstGeom>
          <a:noFill/>
        </p:spPr>
        <p:txBody>
          <a:bodyPr wrap="square" lIns="0" rIns="0" tIns="0" bIns="0" anchor="ctr"/>
          <a:lstStyle/>
          <a:p>
            <a:pPr algn="r" rtl="1">
              <a:lnSpc>
                <a:spcPts val="4340"/>
              </a:lnSpc>
            </a:pPr>
            <a:r>
              <a:rPr sz="3100" b="0" i="0" lang="he-IL">
                <a:solidFill>
                  <a:srgbClr val="F8F8F8"/>
                </a:solidFill>
                <a:latin typeface="Rubik"/>
                <a:cs typeface="Rubik"/>
                <a:ea typeface="Rubik"/>
              </a:rPr>
              <a:t>קראו פסוקים א׳–ו׳ («ההבטחה: זרע»). מה מתואר בקטע? הביאו ראיה מן הכתוב.</a:t>
            </a:r>
          </a:p>
        </p:txBody>
      </p:sp>
      <p:sp>
        <p:nvSpPr>
          <p:cNvPr id="6" name="TextBox 5"/>
          <p:cNvSpPr txBox="1"/>
          <p:nvPr/>
        </p:nvSpPr>
        <p:spPr>
          <a:xfrm>
            <a:off x="1143000" y="5461000"/>
            <a:ext cx="695225" cy="317500"/>
          </a:xfrm>
          <a:prstGeom prst="rect">
            <a:avLst/>
          </a:prstGeom>
          <a:noFill/>
        </p:spPr>
        <p:txBody>
          <a:bodyPr wrap="square" lIns="0" rIns="0" tIns="0" bIns="0" anchor="t"/>
          <a:lstStyle/>
          <a:p>
            <a:pPr algn="r" rtl="1">
              <a:lnSpc>
                <a:spcPts val="2500"/>
              </a:lnSpc>
            </a:pPr>
            <a:r>
              <a:rPr sz="2200" b="0" i="0" lang="he-IL">
                <a:solidFill>
                  <a:srgbClr val="FFD485"/>
                </a:solidFill>
                <a:latin typeface="Karantina"/>
                <a:cs typeface="Karantina"/>
                <a:ea typeface="Karantina"/>
              </a:rPr>
              <a:t>8 נקודות</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882535" y="508000"/>
            <a:ext cx="213404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שאלות הבנה ופרשנות · 2/3</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שאלה 2</a:t>
            </a:r>
          </a:p>
        </p:txBody>
      </p:sp>
      <p:sp>
        <p:nvSpPr>
          <p:cNvPr id="5" name="TextBox 4"/>
          <p:cNvSpPr txBox="1"/>
          <p:nvPr/>
        </p:nvSpPr>
        <p:spPr>
          <a:xfrm>
            <a:off x="1125220" y="1841500"/>
            <a:ext cx="9941560" cy="3556000"/>
          </a:xfrm>
          <a:prstGeom prst="rect">
            <a:avLst/>
          </a:prstGeom>
          <a:noFill/>
        </p:spPr>
        <p:txBody>
          <a:bodyPr wrap="square" lIns="0" rIns="0" tIns="0" bIns="0" anchor="ctr"/>
          <a:lstStyle/>
          <a:p>
            <a:pPr algn="r" rtl="1">
              <a:lnSpc>
                <a:spcPts val="4340"/>
              </a:lnSpc>
            </a:pPr>
            <a:r>
              <a:rPr sz="3100" b="0" i="0" lang="he-IL">
                <a:solidFill>
                  <a:srgbClr val="F8F8F8"/>
                </a:solidFill>
                <a:latin typeface="Rubik"/>
                <a:cs typeface="Rubik"/>
                <a:ea typeface="Rubik"/>
              </a:rPr>
              <a:t>קראו פסוקים י״ב–ט״ז («חזון: ברית בין הבתרים»). מה מתואר בקטע? הביאו ראיה מן הכתוב.</a:t>
            </a:r>
          </a:p>
        </p:txBody>
      </p:sp>
      <p:sp>
        <p:nvSpPr>
          <p:cNvPr id="6" name="TextBox 5"/>
          <p:cNvSpPr txBox="1"/>
          <p:nvPr/>
        </p:nvSpPr>
        <p:spPr>
          <a:xfrm>
            <a:off x="1143000" y="5461000"/>
            <a:ext cx="695225" cy="317500"/>
          </a:xfrm>
          <a:prstGeom prst="rect">
            <a:avLst/>
          </a:prstGeom>
          <a:noFill/>
        </p:spPr>
        <p:txBody>
          <a:bodyPr wrap="square" lIns="0" rIns="0" tIns="0" bIns="0" anchor="t"/>
          <a:lstStyle/>
          <a:p>
            <a:pPr algn="r" rtl="1">
              <a:lnSpc>
                <a:spcPts val="2500"/>
              </a:lnSpc>
            </a:pPr>
            <a:r>
              <a:rPr sz="2200" b="0" i="0" lang="he-IL">
                <a:solidFill>
                  <a:srgbClr val="FFD485"/>
                </a:solidFill>
                <a:latin typeface="Karantina"/>
                <a:cs typeface="Karantina"/>
                <a:ea typeface="Karantina"/>
              </a:rPr>
              <a:t>8 נקודות</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882535" y="508000"/>
            <a:ext cx="213404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שאלות הבנה ופרשנות · 3/3</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שאלה 3</a:t>
            </a:r>
          </a:p>
        </p:txBody>
      </p:sp>
      <p:sp>
        <p:nvSpPr>
          <p:cNvPr id="5" name="TextBox 4"/>
          <p:cNvSpPr txBox="1"/>
          <p:nvPr/>
        </p:nvSpPr>
        <p:spPr>
          <a:xfrm>
            <a:off x="1125220" y="1841500"/>
            <a:ext cx="9941560" cy="3556000"/>
          </a:xfrm>
          <a:prstGeom prst="rect">
            <a:avLst/>
          </a:prstGeom>
          <a:noFill/>
        </p:spPr>
        <p:txBody>
          <a:bodyPr wrap="square" lIns="0" rIns="0" tIns="0" bIns="0" anchor="ctr"/>
          <a:lstStyle/>
          <a:p>
            <a:pPr algn="r" rtl="1">
              <a:lnSpc>
                <a:spcPts val="4340"/>
              </a:lnSpc>
            </a:pPr>
            <a:r>
              <a:rPr sz="3100" b="0" i="0" lang="he-IL">
                <a:solidFill>
                  <a:srgbClr val="F8F8F8"/>
                </a:solidFill>
                <a:latin typeface="Rubik"/>
                <a:cs typeface="Rubik"/>
                <a:ea typeface="Rubik"/>
              </a:rPr>
              <a:t>קראו פסוקים י״ז–כ״א («כריתת הברית»). מה מתואר בקטע? הביאו ראיה מן הכתוב.</a:t>
            </a:r>
          </a:p>
        </p:txBody>
      </p:sp>
      <p:sp>
        <p:nvSpPr>
          <p:cNvPr id="6" name="TextBox 5"/>
          <p:cNvSpPr txBox="1"/>
          <p:nvPr/>
        </p:nvSpPr>
        <p:spPr>
          <a:xfrm>
            <a:off x="1143000" y="5461000"/>
            <a:ext cx="695225" cy="317500"/>
          </a:xfrm>
          <a:prstGeom prst="rect">
            <a:avLst/>
          </a:prstGeom>
          <a:noFill/>
        </p:spPr>
        <p:txBody>
          <a:bodyPr wrap="square" lIns="0" rIns="0" tIns="0" bIns="0" anchor="t"/>
          <a:lstStyle/>
          <a:p>
            <a:pPr algn="r" rtl="1">
              <a:lnSpc>
                <a:spcPts val="2500"/>
              </a:lnSpc>
            </a:pPr>
            <a:r>
              <a:rPr sz="2200" b="0" i="0" lang="he-IL">
                <a:solidFill>
                  <a:srgbClr val="FFD485"/>
                </a:solidFill>
                <a:latin typeface="Karantina"/>
                <a:cs typeface="Karantina"/>
                <a:ea typeface="Karantina"/>
              </a:rPr>
              <a:t>8 נקודות</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165457" y="508000"/>
            <a:ext cx="84544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דיון בכיתה</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מה דעתכם?</a:t>
            </a:r>
          </a:p>
        </p:txBody>
      </p:sp>
      <p:sp>
        <p:nvSpPr>
          <p:cNvPr id="5" name="TextBox 4"/>
          <p:cNvSpPr txBox="1"/>
          <p:nvPr/>
        </p:nvSpPr>
        <p:spPr>
          <a:xfrm>
            <a:off x="4928870" y="1968500"/>
            <a:ext cx="6017260" cy="1460500"/>
          </a:xfrm>
          <a:prstGeom prst="rect">
            <a:avLst/>
          </a:prstGeom>
          <a:noFill/>
        </p:spPr>
        <p:txBody>
          <a:bodyPr wrap="square" lIns="0" rIns="0" tIns="0" bIns="0" anchor="ctr"/>
          <a:lstStyle/>
          <a:p>
            <a:pPr algn="r" rtl="1">
              <a:lnSpc>
                <a:spcPts val="3105"/>
              </a:lnSpc>
            </a:pPr>
            <a:r>
              <a:rPr sz="2300" b="0" i="0" lang="he-IL">
                <a:solidFill>
                  <a:srgbClr val="111111"/>
                </a:solidFill>
                <a:latin typeface="Rubik"/>
                <a:cs typeface="Rubik"/>
                <a:ea typeface="Rubik"/>
              </a:rPr>
              <a:t>(2) לדעתך, האם ייתכן כי מחבר הטקסט המקראי התכוון בכתיבתו לפירוש האלגורי הזה (שבו משל ונמשל)?</a:t>
            </a:r>
          </a:p>
        </p:txBody>
      </p:sp>
      <p:sp>
        <p:nvSpPr>
          <p:cNvPr id="6" name="TextBox 5"/>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526117" y="508000"/>
            <a:ext cx="48478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סיכום</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מפת מושגים</a:t>
            </a:r>
          </a:p>
        </p:txBody>
      </p:sp>
      <p:sp>
        <p:nvSpPr>
          <p:cNvPr id="5" name="TextBox 4"/>
          <p:cNvSpPr txBox="1"/>
          <p:nvPr/>
        </p:nvSpPr>
        <p:spPr>
          <a:xfrm>
            <a:off x="4853305" y="3333750"/>
            <a:ext cx="2485390" cy="952500"/>
          </a:xfrm>
          <a:prstGeom prst="rect">
            <a:avLst/>
          </a:prstGeom>
          <a:noFill/>
        </p:spPr>
        <p:txBody>
          <a:bodyPr wrap="square" lIns="0" rIns="0" tIns="0" bIns="0" anchor="ctr"/>
          <a:lstStyle/>
          <a:p>
            <a:pPr algn="ctr" rtl="1">
              <a:lnSpc>
                <a:spcPts val="3679"/>
              </a:lnSpc>
            </a:pPr>
            <a:r>
              <a:rPr sz="3200" b="1" i="0" lang="he-IL">
                <a:solidFill>
                  <a:srgbClr val="1D1D1D"/>
                </a:solidFill>
                <a:latin typeface="Karantina"/>
                <a:cs typeface="Karantina"/>
                <a:ea typeface="Karantina"/>
              </a:rPr>
              <a:t>ברית בין הבתרים</a:t>
            </a:r>
          </a:p>
        </p:txBody>
      </p:sp>
      <p:sp>
        <p:nvSpPr>
          <p:cNvPr id="6" name="TextBox 5"/>
          <p:cNvSpPr txBox="1"/>
          <p:nvPr/>
        </p:nvSpPr>
        <p:spPr>
          <a:xfrm>
            <a:off x="7756334" y="1974850"/>
            <a:ext cx="3283330" cy="1003300"/>
          </a:xfrm>
          <a:prstGeom prst="rect">
            <a:avLst/>
          </a:prstGeom>
          <a:noFill/>
        </p:spPr>
        <p:txBody>
          <a:bodyPr wrap="square" lIns="0" rIns="0" tIns="0" bIns="0" anchor="ctr"/>
          <a:lstStyle/>
          <a:p>
            <a:pPr algn="r" rtl="1">
              <a:lnSpc>
                <a:spcPts val="2014"/>
              </a:lnSpc>
            </a:pPr>
            <a:r>
              <a:rPr sz="1550" b="0" i="0" lang="he-IL">
                <a:solidFill>
                  <a:srgbClr val="F8F8F8"/>
                </a:solidFill>
                <a:latin typeface="Rubik"/>
                <a:cs typeface="Rubik"/>
                <a:ea typeface="Rubik"/>
              </a:rPr>
              <a:t>ההבטחה: זרע</a:t>
            </a:r>
          </a:p>
        </p:txBody>
      </p:sp>
      <p:sp>
        <p:nvSpPr>
          <p:cNvPr id="7" name="TextBox 6"/>
          <p:cNvSpPr txBox="1"/>
          <p:nvPr/>
        </p:nvSpPr>
        <p:spPr>
          <a:xfrm>
            <a:off x="1152334" y="1974850"/>
            <a:ext cx="3283330" cy="1003300"/>
          </a:xfrm>
          <a:prstGeom prst="rect">
            <a:avLst/>
          </a:prstGeom>
          <a:noFill/>
        </p:spPr>
        <p:txBody>
          <a:bodyPr wrap="square" lIns="0" rIns="0" tIns="0" bIns="0" anchor="ctr"/>
          <a:lstStyle/>
          <a:p>
            <a:pPr algn="r" rtl="1">
              <a:lnSpc>
                <a:spcPts val="2014"/>
              </a:lnSpc>
            </a:pPr>
            <a:r>
              <a:rPr sz="1550" b="0" i="0" lang="he-IL">
                <a:solidFill>
                  <a:srgbClr val="F8F8F8"/>
                </a:solidFill>
                <a:latin typeface="Rubik"/>
                <a:cs typeface="Rubik"/>
                <a:ea typeface="Rubik"/>
              </a:rPr>
              <a:t>בקשת אות לארץ</a:t>
            </a:r>
          </a:p>
        </p:txBody>
      </p:sp>
      <p:sp>
        <p:nvSpPr>
          <p:cNvPr id="8" name="TextBox 7"/>
          <p:cNvSpPr txBox="1"/>
          <p:nvPr/>
        </p:nvSpPr>
        <p:spPr>
          <a:xfrm>
            <a:off x="7756334" y="3625850"/>
            <a:ext cx="3283330" cy="1003300"/>
          </a:xfrm>
          <a:prstGeom prst="rect">
            <a:avLst/>
          </a:prstGeom>
          <a:noFill/>
        </p:spPr>
        <p:txBody>
          <a:bodyPr wrap="square" lIns="0" rIns="0" tIns="0" bIns="0" anchor="ctr"/>
          <a:lstStyle/>
          <a:p>
            <a:pPr algn="r" rtl="1">
              <a:lnSpc>
                <a:spcPts val="2014"/>
              </a:lnSpc>
            </a:pPr>
            <a:r>
              <a:rPr sz="1550" b="0" i="0" lang="he-IL">
                <a:solidFill>
                  <a:srgbClr val="F8F8F8"/>
                </a:solidFill>
                <a:latin typeface="Rubik"/>
                <a:cs typeface="Rubik"/>
                <a:ea typeface="Rubik"/>
              </a:rPr>
              <a:t>חזון: ברית בין הבתרים</a:t>
            </a:r>
          </a:p>
        </p:txBody>
      </p:sp>
      <p:sp>
        <p:nvSpPr>
          <p:cNvPr id="9" name="TextBox 8"/>
          <p:cNvSpPr txBox="1"/>
          <p:nvPr/>
        </p:nvSpPr>
        <p:spPr>
          <a:xfrm>
            <a:off x="1152334" y="3625850"/>
            <a:ext cx="3283330" cy="1003300"/>
          </a:xfrm>
          <a:prstGeom prst="rect">
            <a:avLst/>
          </a:prstGeom>
          <a:noFill/>
        </p:spPr>
        <p:txBody>
          <a:bodyPr wrap="square" lIns="0" rIns="0" tIns="0" bIns="0" anchor="ctr"/>
          <a:lstStyle/>
          <a:p>
            <a:pPr algn="r" rtl="1">
              <a:lnSpc>
                <a:spcPts val="2014"/>
              </a:lnSpc>
            </a:pPr>
            <a:r>
              <a:rPr sz="1550" b="0" i="0" lang="he-IL">
                <a:solidFill>
                  <a:srgbClr val="F8F8F8"/>
                </a:solidFill>
                <a:latin typeface="Rubik"/>
                <a:cs typeface="Rubik"/>
                <a:ea typeface="Rubik"/>
              </a:rPr>
              <a:t>כריתת הברית</a:t>
            </a:r>
          </a:p>
        </p:txBody>
      </p:sp>
      <p:sp>
        <p:nvSpPr>
          <p:cNvPr id="10" name="TextBox 9"/>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346505" y="508000"/>
            <a:ext cx="1664394"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תרגול לקראת הבגרות</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שאלה בסגנון בגרות</a:t>
            </a:r>
          </a:p>
        </p:txBody>
      </p:sp>
      <p:sp>
        <p:nvSpPr>
          <p:cNvPr id="5" name="TextBox 4"/>
          <p:cNvSpPr txBox="1"/>
          <p:nvPr/>
        </p:nvSpPr>
        <p:spPr>
          <a:xfrm>
            <a:off x="1190625" y="2032000"/>
            <a:ext cx="9810750" cy="3556000"/>
          </a:xfrm>
          <a:prstGeom prst="rect">
            <a:avLst/>
          </a:prstGeom>
          <a:noFill/>
        </p:spPr>
        <p:txBody>
          <a:bodyPr wrap="square" lIns="0" rIns="0" tIns="0" bIns="0" anchor="t"/>
          <a:lstStyle/>
          <a:p>
            <a:pPr algn="r" rtl="1">
              <a:lnSpc>
                <a:spcPts val="3000"/>
              </a:lnSpc>
            </a:pPr>
            <a:r>
              <a:rPr sz="2000" b="0" i="0" lang="he-IL">
                <a:solidFill>
                  <a:srgbClr val="F8F8F8"/>
                </a:solidFill>
                <a:latin typeface="Rubik"/>
                <a:cs typeface="Rubik"/>
                <a:ea typeface="Rubik"/>
              </a:rPr>
              <a:t>(חורף תשפ"ד (שאלון 1261))</a:t>
            </a:r>
          </a:p>
          <a:p>
            <a:pPr algn="r" rtl="1">
              <a:lnSpc>
                <a:spcPts val="3000"/>
              </a:lnSpc>
            </a:pPr>
            <a:r>
              <a:rPr sz="2000" b="0" i="0" lang="he-IL">
                <a:solidFill>
                  <a:srgbClr val="F8F8F8"/>
                </a:solidFill>
                <a:latin typeface="Rubik"/>
                <a:cs typeface="Rubik"/>
                <a:ea typeface="Rubik"/>
              </a:rPr>
              <a:t>1. קראו בראשית, פרק ט"ו.</a:t>
            </a:r>
          </a:p>
          <a:p>
            <a:pPr algn="r" rtl="1">
              <a:lnSpc>
                <a:spcPts val="3000"/>
              </a:lnSpc>
            </a:pPr>
            <a:r>
              <a:rPr sz="2000" b="0" i="0" lang="he-IL">
                <a:solidFill>
                  <a:srgbClr val="F8F8F8"/>
                </a:solidFill>
                <a:latin typeface="Rubik"/>
                <a:cs typeface="Rubik"/>
                <a:ea typeface="Rubik"/>
              </a:rPr>
              <a:t>א. קראו פסוקים א'-ו'. (1) מהי הטענה שאברם מעלה לפני ה'? (3 נקודות) (2) ה' משיב על הטענה של אברם באמצעות הבטחה ובאמצעות מראה. הסבירו כיצד באמצעות ההבטחה ובאמצעות המראה ה' משיב על טענת אברם. (5 נקודות)</a:t>
            </a:r>
          </a:p>
        </p:txBody>
      </p:sp>
      <p:sp>
        <p:nvSpPr>
          <p:cNvPr id="6" name="TextBox 5"/>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82547" y="508000"/>
            <a:ext cx="62835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תשובות</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תשובה לשאלה 1</a:t>
            </a:r>
          </a:p>
        </p:txBody>
      </p:sp>
      <p:sp>
        <p:nvSpPr>
          <p:cNvPr id="5" name="TextBox 4"/>
          <p:cNvSpPr txBox="1"/>
          <p:nvPr/>
        </p:nvSpPr>
        <p:spPr>
          <a:xfrm>
            <a:off x="1125220" y="1905000"/>
            <a:ext cx="9941560" cy="825500"/>
          </a:xfrm>
          <a:prstGeom prst="rect">
            <a:avLst/>
          </a:prstGeom>
          <a:noFill/>
        </p:spPr>
        <p:txBody>
          <a:bodyPr wrap="square" lIns="0" rIns="0" tIns="0" bIns="0" anchor="t"/>
          <a:lstStyle/>
          <a:p>
            <a:pPr algn="r" rtl="1">
              <a:lnSpc>
                <a:spcPts val="2025"/>
              </a:lnSpc>
            </a:pPr>
            <a:r>
              <a:rPr sz="1500" b="0" i="0" lang="he-IL">
                <a:solidFill>
                  <a:srgbClr val="FFD485"/>
                </a:solidFill>
                <a:latin typeface="Rubik"/>
                <a:cs typeface="Rubik"/>
                <a:ea typeface="Rubik"/>
              </a:rPr>
              <a:t>קראו פסוקים א׳–ו׳ («ההבטחה: זרע»). מה מתואר בקטע? הביאו ראיה מן הכתוב.</a:t>
            </a:r>
          </a:p>
        </p:txBody>
      </p:sp>
      <p:sp>
        <p:nvSpPr>
          <p:cNvPr id="6" name="TextBox 5"/>
          <p:cNvSpPr txBox="1"/>
          <p:nvPr/>
        </p:nvSpPr>
        <p:spPr>
          <a:xfrm>
            <a:off x="1125220" y="3048000"/>
            <a:ext cx="9941560" cy="3111500"/>
          </a:xfrm>
          <a:prstGeom prst="rect">
            <a:avLst/>
          </a:prstGeom>
          <a:noFill/>
        </p:spPr>
        <p:txBody>
          <a:bodyPr wrap="square" lIns="0" rIns="0" tIns="0" bIns="0" anchor="t"/>
          <a:lstStyle/>
          <a:p>
            <a:pPr algn="r" rtl="1">
              <a:lnSpc>
                <a:spcPts val="2850"/>
              </a:lnSpc>
            </a:pPr>
            <a:r>
              <a:rPr sz="1900" b="0" i="0" lang="he-IL">
                <a:solidFill>
                  <a:srgbClr val="F8F8F8"/>
                </a:solidFill>
                <a:latin typeface="Rubik"/>
                <a:cs typeface="Rubik"/>
                <a:ea typeface="Rubik"/>
              </a:rPr>
              <a:t>האל מתגלה לאברם במחזה: ״אל תירא אברם, אנכי מגן לך, שכרך הרבה מאוד״. אברם חושש למות בלי יורש ולא מתנחם בהבטחות לרכוש. בימי קדם אדם חשוך ילדים היה ממנה את עבדו ליורש, אם ידאג לקבורתו, ואברם מזכיר ״בן ביתי יורש אותי״ (סוף פסוק).</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82547" y="508000"/>
            <a:ext cx="62835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תשובות</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תשובה לשאלה 2</a:t>
            </a:r>
          </a:p>
        </p:txBody>
      </p:sp>
      <p:sp>
        <p:nvSpPr>
          <p:cNvPr id="5" name="TextBox 4"/>
          <p:cNvSpPr txBox="1"/>
          <p:nvPr/>
        </p:nvSpPr>
        <p:spPr>
          <a:xfrm>
            <a:off x="1125220" y="1905000"/>
            <a:ext cx="9941560" cy="825500"/>
          </a:xfrm>
          <a:prstGeom prst="rect">
            <a:avLst/>
          </a:prstGeom>
          <a:noFill/>
        </p:spPr>
        <p:txBody>
          <a:bodyPr wrap="square" lIns="0" rIns="0" tIns="0" bIns="0" anchor="t"/>
          <a:lstStyle/>
          <a:p>
            <a:pPr algn="r" rtl="1">
              <a:lnSpc>
                <a:spcPts val="2025"/>
              </a:lnSpc>
            </a:pPr>
            <a:r>
              <a:rPr sz="1500" b="0" i="0" lang="he-IL">
                <a:solidFill>
                  <a:srgbClr val="FFD485"/>
                </a:solidFill>
                <a:latin typeface="Rubik"/>
                <a:cs typeface="Rubik"/>
                <a:ea typeface="Rubik"/>
              </a:rPr>
              <a:t>קראו פסוקים י״ב–ט״ז («חזון: ברית בין הבתרים»). מה מתואר בקטע? הביאו ראיה מן הכתוב.</a:t>
            </a:r>
          </a:p>
        </p:txBody>
      </p:sp>
      <p:sp>
        <p:nvSpPr>
          <p:cNvPr id="6" name="TextBox 5"/>
          <p:cNvSpPr txBox="1"/>
          <p:nvPr/>
        </p:nvSpPr>
        <p:spPr>
          <a:xfrm>
            <a:off x="1125220" y="3048000"/>
            <a:ext cx="9941560" cy="3111500"/>
          </a:xfrm>
          <a:prstGeom prst="rect">
            <a:avLst/>
          </a:prstGeom>
          <a:noFill/>
        </p:spPr>
        <p:txBody>
          <a:bodyPr wrap="square" lIns="0" rIns="0" tIns="0" bIns="0" anchor="t"/>
          <a:lstStyle/>
          <a:p>
            <a:pPr algn="r" rtl="1">
              <a:lnSpc>
                <a:spcPts val="2850"/>
              </a:lnSpc>
            </a:pPr>
            <a:r>
              <a:rPr sz="1900" b="0" i="0" lang="he-IL">
                <a:solidFill>
                  <a:srgbClr val="F8F8F8"/>
                </a:solidFill>
                <a:latin typeface="Rubik"/>
                <a:cs typeface="Rubik"/>
                <a:ea typeface="Rubik"/>
              </a:rPr>
              <a:t>ותרדמה נפלה על אברם ואימה חשכה גדולה נופלת עליו. האל מגלה לו שזרעו יהיה גר בארץ לא להם, ישועבד ויעונה ארבע מאות שנה, ואחר כך ייצא ברכוש גדול. הדור הרביעי ישוב לארץ כשעוון האמורי ישלים את מידתו.</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82547" y="508000"/>
            <a:ext cx="62835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תשובות</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תשובה לשאלה 3</a:t>
            </a:r>
          </a:p>
        </p:txBody>
      </p:sp>
      <p:sp>
        <p:nvSpPr>
          <p:cNvPr id="5" name="TextBox 4"/>
          <p:cNvSpPr txBox="1"/>
          <p:nvPr/>
        </p:nvSpPr>
        <p:spPr>
          <a:xfrm>
            <a:off x="1125220" y="1905000"/>
            <a:ext cx="9941560" cy="825500"/>
          </a:xfrm>
          <a:prstGeom prst="rect">
            <a:avLst/>
          </a:prstGeom>
          <a:noFill/>
        </p:spPr>
        <p:txBody>
          <a:bodyPr wrap="square" lIns="0" rIns="0" tIns="0" bIns="0" anchor="t"/>
          <a:lstStyle/>
          <a:p>
            <a:pPr algn="r" rtl="1">
              <a:lnSpc>
                <a:spcPts val="2025"/>
              </a:lnSpc>
            </a:pPr>
            <a:r>
              <a:rPr sz="1500" b="0" i="0" lang="he-IL">
                <a:solidFill>
                  <a:srgbClr val="FFD485"/>
                </a:solidFill>
                <a:latin typeface="Rubik"/>
                <a:cs typeface="Rubik"/>
                <a:ea typeface="Rubik"/>
              </a:rPr>
              <a:t>קראו פסוקים י״ז–כ״א («כריתת הברית»). מה מתואר בקטע? הביאו ראיה מן הכתוב.</a:t>
            </a:r>
          </a:p>
        </p:txBody>
      </p:sp>
      <p:sp>
        <p:nvSpPr>
          <p:cNvPr id="6" name="TextBox 5"/>
          <p:cNvSpPr txBox="1"/>
          <p:nvPr/>
        </p:nvSpPr>
        <p:spPr>
          <a:xfrm>
            <a:off x="1125220" y="3048000"/>
            <a:ext cx="9941560" cy="3111500"/>
          </a:xfrm>
          <a:prstGeom prst="rect">
            <a:avLst/>
          </a:prstGeom>
          <a:noFill/>
        </p:spPr>
        <p:txBody>
          <a:bodyPr wrap="square" lIns="0" rIns="0" tIns="0" bIns="0" anchor="t"/>
          <a:lstStyle/>
          <a:p>
            <a:pPr algn="r" rtl="1">
              <a:lnSpc>
                <a:spcPts val="2850"/>
              </a:lnSpc>
            </a:pPr>
            <a:r>
              <a:rPr sz="1900" b="0" i="0" lang="he-IL">
                <a:solidFill>
                  <a:srgbClr val="F8F8F8"/>
                </a:solidFill>
                <a:latin typeface="Rubik"/>
                <a:cs typeface="Rubik"/>
                <a:ea typeface="Rubik"/>
              </a:rPr>
              <a:t>אחרי שקיעת החמה ״תנור עשן ולפיד אש״ עובר בין הבתרים. האל הוא העובר, והוא הצד המתחייב. הביתור סימן שהמפר ייענש כבהמות המבותרות, או ששני הצדדים הם גוף אחד.</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82547" y="508000"/>
            <a:ext cx="62835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תשובות</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מחוון – שאלת הבגרות</a:t>
            </a:r>
          </a:p>
        </p:txBody>
      </p:sp>
      <p:sp>
        <p:nvSpPr>
          <p:cNvPr id="5" name="TextBox 4"/>
          <p:cNvSpPr txBox="1"/>
          <p:nvPr/>
        </p:nvSpPr>
        <p:spPr>
          <a:xfrm>
            <a:off x="1125220" y="1968500"/>
            <a:ext cx="9941560" cy="3683000"/>
          </a:xfrm>
          <a:prstGeom prst="rect">
            <a:avLst/>
          </a:prstGeom>
          <a:noFill/>
        </p:spPr>
        <p:txBody>
          <a:bodyPr wrap="square" lIns="0" rIns="0" tIns="0" bIns="0" anchor="t"/>
          <a:lstStyle/>
          <a:p>
            <a:pPr algn="r" rtl="1">
              <a:lnSpc>
                <a:spcPts val="2850"/>
              </a:lnSpc>
            </a:pPr>
            <a:r>
              <a:rPr sz="1900" b="0" i="0" lang="he-IL">
                <a:solidFill>
                  <a:srgbClr val="F8F8F8"/>
                </a:solidFill>
                <a:latin typeface="Rubik"/>
                <a:cs typeface="Rubik"/>
                <a:ea typeface="Rubik"/>
              </a:rPr>
              <a:t>שאלה 1, סעיף א'</a:t>
            </a:r>
          </a:p>
          <a:p>
            <a:pPr algn="r" rtl="1">
              <a:lnSpc>
                <a:spcPts val="2850"/>
              </a:lnSpc>
            </a:pPr>
            <a:r>
              <a:rPr sz="1900" b="0" i="0" lang="he-IL">
                <a:solidFill>
                  <a:srgbClr val="F8F8F8"/>
                </a:solidFill>
                <a:latin typeface="Rubik"/>
                <a:cs typeface="Rubik"/>
                <a:ea typeface="Rubik"/>
              </a:rPr>
              <a:t>(1) הטענה שמעלה אברהם לפני ה': שאין טעם בשכר הרב שהובטח לו על ידי ה' מאחר והוא ערירי, אין לו בן שיירש אותו (מלבד עבדו).</a:t>
            </a:r>
          </a:p>
          <a:p>
            <a:pPr algn="r" rtl="1">
              <a:lnSpc>
                <a:spcPts val="2850"/>
              </a:lnSpc>
            </a:pPr>
            <a:r>
              <a:rPr sz="1900" b="0" i="0" lang="he-IL">
                <a:solidFill>
                  <a:srgbClr val="F8F8F8"/>
                </a:solidFill>
                <a:latin typeface="Rubik"/>
                <a:cs typeface="Rubik"/>
                <a:ea typeface="Rubik"/>
              </a:rPr>
              <a:t>(2) ה' משיב על הטענה של אברהם:</a:t>
            </a:r>
          </a:p>
          <a:p>
            <a:pPr algn="r" rtl="1">
              <a:lnSpc>
                <a:spcPts val="2850"/>
              </a:lnSpc>
            </a:pPr>
            <a:r>
              <a:rPr sz="1900" b="0" i="0" lang="he-IL">
                <a:solidFill>
                  <a:srgbClr val="F8F8F8"/>
                </a:solidFill>
                <a:latin typeface="Rubik"/>
                <a:cs typeface="Rubik"/>
                <a:ea typeface="Rubik"/>
              </a:rPr>
              <a:t>באמצעות הבטחה: ה' מבטיח לאברהם שיהיה לו בן ביולוגי שיירש אותו.</a:t>
            </a:r>
          </a:p>
          <a:p>
            <a:pPr algn="r" rtl="1">
              <a:lnSpc>
                <a:spcPts val="2850"/>
              </a:lnSpc>
            </a:pPr>
            <a:r>
              <a:rPr sz="1900" b="0" i="0" lang="he-IL">
                <a:solidFill>
                  <a:srgbClr val="F8F8F8"/>
                </a:solidFill>
                <a:latin typeface="Rubik"/>
                <a:cs typeface="Rubik"/>
                <a:ea typeface="Rubik"/>
              </a:rPr>
              <a:t>ובאמצעות מראה: ה' מראה לאברהם את שמי הלילה הזרועים כוכבים, כדי לחזק את הבטחתו שיהיו לאברהם צאצאים רבים.</a:t>
            </a:r>
          </a:p>
        </p:txBody>
      </p:sp>
      <p:sp>
        <p:nvSpPr>
          <p:cNvPr id="6" name="TextBox 5"/>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21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ברית בין הבתרים – שאלון 1261</dc:title>
  <dc:subject/>
  <dc:creator/>
  <cp:keywords/>
  <dc:description/>
  <cp:lastModifiedBy/>
  <cp:revision>1</cp:revision>
  <dcterms:created xsi:type="dcterms:W3CDTF">2013-01-27T09:14:16Z</dcterms:created>
  <dcterms:modified xsi:type="dcterms:W3CDTF">2013-01-27T09:15:58Z</dcterms:modified>
  <cp:category/>
</cp:coreProperties>
</file>