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בראשית י״ח</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ביקור המלאכים וסדום</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«ביקור המלאכים וסדום» (בראשית י״ח)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«בראשית»</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רש"י ורמב"ן</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הדמויות בסיפור</a:t>
            </a:r>
          </a:p>
        </p:txBody>
      </p:sp>
      <p:sp>
        <p:nvSpPr>
          <p:cNvPr id="5" name="TextBox 4"/>
          <p:cNvSpPr txBox="1"/>
          <p:nvPr/>
        </p:nvSpPr>
        <p:spPr>
          <a:xfrm>
            <a:off x="83285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אברהם</a:t>
            </a:r>
          </a:p>
        </p:txBody>
      </p:sp>
      <p:sp>
        <p:nvSpPr>
          <p:cNvPr id="6" name="TextBox 5"/>
          <p:cNvSpPr txBox="1"/>
          <p:nvPr/>
        </p:nvSpPr>
        <p:spPr>
          <a:xfrm>
            <a:off x="83285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אברהם מתמקח: אם יש חמישים צדיקים, ארבעים וחמישה, ארבעים, שלושים, עשרים ועשרה.</a:t>
            </a:r>
          </a:p>
        </p:txBody>
      </p:sp>
      <p:sp>
        <p:nvSpPr>
          <p:cNvPr id="7" name="TextBox 6"/>
          <p:cNvSpPr txBox="1"/>
          <p:nvPr/>
        </p:nvSpPr>
        <p:spPr>
          <a:xfrm>
            <a:off x="46963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שרה</a:t>
            </a:r>
          </a:p>
        </p:txBody>
      </p:sp>
      <p:sp>
        <p:nvSpPr>
          <p:cNvPr id="8" name="TextBox 7"/>
          <p:cNvSpPr txBox="1"/>
          <p:nvPr/>
        </p:nvSpPr>
        <p:spPr>
          <a:xfrm>
            <a:off x="46963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שרה צוחקת בלבה ושואלת רטורית: ״אחרי בלותי היתה לי עדנה ואדוני זקן״.</a:t>
            </a:r>
          </a:p>
        </p:txBody>
      </p:sp>
      <p:sp>
        <p:nvSpPr>
          <p:cNvPr id="9" name="TextBox 8"/>
          <p:cNvSpPr txBox="1"/>
          <p:nvPr/>
        </p:nvSpPr>
        <p:spPr>
          <a:xfrm>
            <a:off x="10641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יצחק</a:t>
            </a:r>
          </a:p>
        </p:txBody>
      </p:sp>
      <p:sp>
        <p:nvSpPr>
          <p:cNvPr id="10" name="TextBox 9"/>
          <p:cNvSpPr txBox="1"/>
          <p:nvPr/>
        </p:nvSpPr>
        <p:spPr>
          <a:xfrm>
            <a:off x="10641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הצחוק מקדים את שם הבן, יצחק.</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45733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8123757" y="2489200"/>
            <a:ext cx="3200450" cy="1073150"/>
          </a:xfrm>
          <a:prstGeom prst="rect">
            <a:avLst/>
          </a:prstGeom>
          <a:noFill/>
        </p:spPr>
        <p:txBody>
          <a:bodyPr wrap="square" lIns="0" rIns="0" tIns="0" bIns="0" anchor="t"/>
          <a:lstStyle/>
          <a:p>
            <a:pPr algn="ctr" rtl="1">
              <a:lnSpc>
                <a:spcPts val="2111"/>
              </a:lnSpc>
            </a:pPr>
            <a:r>
              <a:rPr sz="1600" b="0" i="0" lang="he-IL">
                <a:solidFill>
                  <a:srgbClr val="2C2418"/>
                </a:solidFill>
                <a:latin typeface="David Libre"/>
                <a:cs typeface="David Libre"/>
                <a:ea typeface="David Libre"/>
              </a:rPr>
              <a:t>שלושה אנשים מגיעים לאברהם בחום היום באלוני ממרא, והוא רץ לקראתם ומכניס אותם ומאכיל אותם.</a:t>
            </a:r>
          </a:p>
        </p:txBody>
      </p:sp>
      <p:sp>
        <p:nvSpPr>
          <p:cNvPr id="7" name="TextBox 6"/>
          <p:cNvSpPr txBox="1"/>
          <p:nvPr/>
        </p:nvSpPr>
        <p:spPr>
          <a:xfrm>
            <a:off x="5829399"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4495824" y="248920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הם מבשרים: ״שוב אשוב אליך כעת חיה והנה בן לשרה אשתך״.</a:t>
            </a:r>
          </a:p>
        </p:txBody>
      </p:sp>
      <p:sp>
        <p:nvSpPr>
          <p:cNvPr id="9" name="TextBox 8"/>
          <p:cNvSpPr txBox="1"/>
          <p:nvPr/>
        </p:nvSpPr>
        <p:spPr>
          <a:xfrm>
            <a:off x="2201465"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3</a:t>
            </a:r>
          </a:p>
        </p:txBody>
      </p:sp>
      <p:sp>
        <p:nvSpPr>
          <p:cNvPr id="10" name="TextBox 9"/>
          <p:cNvSpPr txBox="1"/>
          <p:nvPr/>
        </p:nvSpPr>
        <p:spPr>
          <a:xfrm>
            <a:off x="867890" y="248920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 מחליט לגלות לאברהם את עניין סדום: ״כי ידעתיו למען אשר יצוה את בניו...</a:t>
            </a:r>
          </a:p>
        </p:txBody>
      </p:sp>
      <p:sp>
        <p:nvSpPr>
          <p:cNvPr id="11" name="TextBox 10"/>
          <p:cNvSpPr txBox="1"/>
          <p:nvPr/>
        </p:nvSpPr>
        <p:spPr>
          <a:xfrm>
            <a:off x="9457332" y="412115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4</a:t>
            </a:r>
          </a:p>
        </p:txBody>
      </p:sp>
      <p:sp>
        <p:nvSpPr>
          <p:cNvPr id="12" name="TextBox 11"/>
          <p:cNvSpPr txBox="1"/>
          <p:nvPr/>
        </p:nvSpPr>
        <p:spPr>
          <a:xfrm>
            <a:off x="8123757" y="467995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אברהם מתדיין עם ה׳: ״השופט כל הארץ לא יעשה משפט?״.</a:t>
            </a:r>
          </a:p>
        </p:txBody>
      </p:sp>
      <p:sp>
        <p:nvSpPr>
          <p:cNvPr id="13" name="TextBox 12"/>
          <p:cNvSpPr txBox="1"/>
          <p:nvPr/>
        </p:nvSpPr>
        <p:spPr>
          <a:xfrm>
            <a:off x="5829399" y="412115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5</a:t>
            </a:r>
          </a:p>
        </p:txBody>
      </p:sp>
      <p:sp>
        <p:nvSpPr>
          <p:cNvPr id="14" name="TextBox 13"/>
          <p:cNvSpPr txBox="1"/>
          <p:nvPr/>
        </p:nvSpPr>
        <p:spPr>
          <a:xfrm>
            <a:off x="4495824" y="467995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 מסכים להציל את העיר בגלל עשרה צדיקים, ואברהם שב למקומו.</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בראשית י"ח, ו'</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וַיְמַהֵר אַבְרָהָם הָאֹהֱלָה אֶל־שָׂרָה</a:t>
            </a:r>
            <a:r>
              <a:rPr sz="4100" b="0" i="0" lang="he-IL">
                <a:solidFill>
                  <a:srgbClr val="2C2418"/>
                </a:solidFill>
                <a:latin typeface="Frank Ruhl Libre"/>
                <a:cs typeface="Frank Ruhl Libre"/>
                <a:ea typeface="Frank Ruhl Libre"/>
              </a:rPr>
              <a:t> וַיֹּאמֶר מַהֲרִי שְׁלֹשׁ סְאִים קֶמַח סֹלֶת לוּשִׁי וַעֲשִׂי עֻגוֹת</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האל מתגלה לאברהם באלוני ממרא בצהרי היום, ואברהם יושב בפתח האוהל.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בראשית י"ח, י"א</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וְאַבְרָהָם וְשָׂרָה זְקֵנִים בָּאִים בַּיָּמִים </a:t>
            </a:r>
            <a:r>
              <a:rPr sz="4100" b="1" i="0" lang="he-IL" u="sng">
                <a:solidFill>
                  <a:srgbClr val="7A3B1D"/>
                </a:solidFill>
                <a:latin typeface="Frank Ruhl Libre"/>
                <a:cs typeface="Frank Ruhl Libre"/>
                <a:ea typeface="Frank Ruhl Libre"/>
              </a:rPr>
              <a:t>חָדַל לִהְיוֹת לְשָׂרָה</a:t>
            </a:r>
            <a:r>
              <a:rPr sz="4100" b="0" i="0" lang="he-IL">
                <a:solidFill>
                  <a:srgbClr val="2C2418"/>
                </a:solidFill>
                <a:latin typeface="Frank Ruhl Libre"/>
                <a:cs typeface="Frank Ruhl Libre"/>
                <a:ea typeface="Frank Ruhl Libre"/>
              </a:rPr>
              <a:t> אֹרַח כַּנָּשִׁים</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האורחים שואלים ״איה שרה אשתך״ ומבשרים: שוב אשוב אליך כעת חיה ולשרה אשתך בן.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בראשית י"ח, ט"ז</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וַיָּקֻמוּ מִשָּׁם הָאֲנָשִׁים וַיַּשְׁקִפוּ</a:t>
            </a:r>
            <a:r>
              <a:rPr sz="4100" b="0" i="0" lang="he-IL">
                <a:solidFill>
                  <a:srgbClr val="2C2418"/>
                </a:solidFill>
                <a:latin typeface="Frank Ruhl Libre"/>
                <a:cs typeface="Frank Ruhl Libre"/>
                <a:ea typeface="Frank Ruhl Libre"/>
              </a:rPr>
              <a:t> עַל־פְּנֵי סְדֹם וְאַבְרָהָם הֹלֵךְ עִמָּם לְשַׁלְּחָם</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האורחים קמים ללכת לסדום ואברהם מלווה אותם.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בראשית י"ח, כ"ב</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וַיִּפְנוּ מִשָּׁם הָאֲנָשִׁים וַיֵּלְכוּ</a:t>
            </a:r>
            <a:r>
              <a:rPr sz="4100" b="0" i="0" lang="he-IL">
                <a:solidFill>
                  <a:srgbClr val="2C2418"/>
                </a:solidFill>
                <a:latin typeface="Frank Ruhl Libre"/>
                <a:cs typeface="Frank Ruhl Libre"/>
                <a:ea typeface="Frank Ruhl Libre"/>
              </a:rPr>
              <a:t> סְדֹמָה וְאַבְרָהָם עוֹדֶנּוּ עֹמֵד לִפְנֵי ה'</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אברהם ניגש ומתדיין עם האל: ״האף תספה צדיק עם רשע?״ ו״השופט כל הארץ לא יעשה משפט?״.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קמח סלת</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סֹלֶת לְעֻגוֹת, קֶמַח לַעֲמִילָן שֶׁל טַבָּחִים, לְכַסּוֹת אֶת הַקְּדֵרָה לִשְׁאֹב אֶת הַזֻּהֲמָא.</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חדל להיות</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פָּסַק מִמֶּנָה.</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אורח כנשים</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אֹרַח נִדּוֹת.</a:t>
            </a:r>
          </a:p>
        </p:txBody>
      </p:sp>
      <p:sp>
        <p:nvSpPr>
          <p:cNvPr id="11" name="TextBox 10"/>
          <p:cNvSpPr txBox="1"/>
          <p:nvPr/>
        </p:nvSpPr>
        <p:spPr>
          <a:xfrm>
            <a:off x="8237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לשלחם</a:t>
            </a:r>
          </a:p>
        </p:txBody>
      </p:sp>
      <p:sp>
        <p:nvSpPr>
          <p:cNvPr id="12" name="TextBox 11"/>
          <p:cNvSpPr txBox="1"/>
          <p:nvPr/>
        </p:nvSpPr>
        <p:spPr>
          <a:xfrm>
            <a:off x="8237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לְלַוּוֹתָם; כַּסָּבוּר אוֹרְחִים הֵם.</a:t>
            </a:r>
          </a:p>
        </p:txBody>
      </p:sp>
      <p:sp>
        <p:nvSpPr>
          <p:cNvPr id="13" name="TextBox 12"/>
          <p:cNvSpPr txBox="1"/>
          <p:nvPr/>
        </p:nvSpPr>
        <p:spPr>
          <a:xfrm>
            <a:off x="46178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ויפנו משם</a:t>
            </a:r>
          </a:p>
        </p:txBody>
      </p:sp>
      <p:sp>
        <p:nvSpPr>
          <p:cNvPr id="14" name="TextBox 13"/>
          <p:cNvSpPr txBox="1"/>
          <p:nvPr/>
        </p:nvSpPr>
        <p:spPr>
          <a:xfrm>
            <a:off x="46178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מִמָּקוֹם שֶׁאַבְרָהָם לִוָּם שָׁם.</a:t>
            </a:r>
          </a:p>
        </p:txBody>
      </p:sp>
      <p:sp>
        <p:nvSpPr>
          <p:cNvPr id="15" name="TextBox 14"/>
          <p:cNvSpPr txBox="1"/>
          <p:nvPr/>
        </p:nvSpPr>
        <p:spPr>
          <a:xfrm>
            <a:off x="998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מילה מנחה</a:t>
            </a:r>
          </a:p>
        </p:txBody>
      </p:sp>
      <p:sp>
        <p:nvSpPr>
          <p:cNvPr id="16" name="TextBox 15"/>
          <p:cNvSpPr txBox="1"/>
          <p:nvPr/>
        </p:nvSpPr>
        <p:spPr>
          <a:xfrm>
            <a:off x="998347" y="4660900"/>
            <a:ext cx="2956306" cy="990600"/>
          </a:xfrm>
          <a:prstGeom prst="rect">
            <a:avLst/>
          </a:prstGeom>
          <a:noFill/>
        </p:spPr>
        <p:txBody>
          <a:bodyPr wrap="square" lIns="0" rIns="0" tIns="0" bIns="0" anchor="t"/>
          <a:lstStyle/>
          <a:p>
            <a:pPr algn="r" rtl="1">
              <a:lnSpc>
                <a:spcPts val="1909"/>
              </a:lnSpc>
            </a:pPr>
            <a:r>
              <a:rPr sz="14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רש"י</a:t>
            </a:r>
          </a:p>
        </p:txBody>
      </p:sp>
      <p:sp>
        <p:nvSpPr>
          <p:cNvPr id="5" name="TextBox 4"/>
          <p:cNvSpPr txBox="1"/>
          <p:nvPr/>
        </p:nvSpPr>
        <p:spPr>
          <a:xfrm>
            <a:off x="1164463" y="2444750"/>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רש"י על בראשית י"ח, ו'</a:t>
            </a:r>
          </a:p>
        </p:txBody>
      </p:sp>
      <p:sp>
        <p:nvSpPr>
          <p:cNvPr id="6" name="TextBox 5"/>
          <p:cNvSpPr txBox="1"/>
          <p:nvPr/>
        </p:nvSpPr>
        <p:spPr>
          <a:xfrm>
            <a:off x="1164463" y="2876550"/>
            <a:ext cx="9863074" cy="1219200"/>
          </a:xfrm>
          <a:prstGeom prst="rect">
            <a:avLst/>
          </a:prstGeom>
          <a:noFill/>
        </p:spPr>
        <p:txBody>
          <a:bodyPr wrap="square" lIns="0" rIns="0" tIns="0" bIns="0" anchor="t"/>
          <a:lstStyle/>
          <a:p>
            <a:pPr algn="r" rtl="1">
              <a:lnSpc>
                <a:spcPts val="4800"/>
              </a:lnSpc>
            </a:pPr>
            <a:r>
              <a:rPr sz="3000" b="1" i="0" lang="he-IL">
                <a:solidFill>
                  <a:srgbClr val="7A3B1D"/>
                </a:solidFill>
                <a:latin typeface="Noto Serif Hebrew"/>
                <a:cs typeface="Noto Serif Hebrew"/>
                <a:ea typeface="Noto Serif Hebrew"/>
              </a:rPr>
              <a:t>קמח סלת</a:t>
            </a:r>
            <a:r>
              <a:rPr sz="3000" b="0" i="0" lang="he-IL">
                <a:solidFill>
                  <a:srgbClr val="2C2418"/>
                </a:solidFill>
                <a:latin typeface="Noto Serif Hebrew"/>
                <a:cs typeface="Noto Serif Hebrew"/>
                <a:ea typeface="Noto Serif Hebrew"/>
              </a:rPr>
              <a:t>. סֹלֶת לְעֻגוֹת, קֶמַח לַעֲמִילָן שֶׁל טַבָּחִים, לְכַסּוֹת אֶת הַקְּדֵרָה לִשְׁאֹב אֶת הַזֻּהֲמָא:</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רש"י על «קמח סלת»?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רמב"ן</a:t>
            </a:r>
          </a:p>
        </p:txBody>
      </p:sp>
      <p:sp>
        <p:nvSpPr>
          <p:cNvPr id="5" name="TextBox 4"/>
          <p:cNvSpPr txBox="1"/>
          <p:nvPr/>
        </p:nvSpPr>
        <p:spPr>
          <a:xfrm>
            <a:off x="1164463" y="2444750"/>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רמב"ן על בראשית י"ח, י"א</a:t>
            </a:r>
          </a:p>
        </p:txBody>
      </p:sp>
      <p:sp>
        <p:nvSpPr>
          <p:cNvPr id="6" name="TextBox 5"/>
          <p:cNvSpPr txBox="1"/>
          <p:nvPr/>
        </p:nvSpPr>
        <p:spPr>
          <a:xfrm>
            <a:off x="1164463" y="2876550"/>
            <a:ext cx="9863074" cy="1219200"/>
          </a:xfrm>
          <a:prstGeom prst="rect">
            <a:avLst/>
          </a:prstGeom>
          <a:noFill/>
        </p:spPr>
        <p:txBody>
          <a:bodyPr wrap="square" lIns="0" rIns="0" tIns="0" bIns="0" anchor="t"/>
          <a:lstStyle/>
          <a:p>
            <a:pPr algn="r" rtl="1">
              <a:lnSpc>
                <a:spcPts val="4800"/>
              </a:lnSpc>
            </a:pPr>
            <a:r>
              <a:rPr sz="3000" b="1" i="0" lang="he-IL">
                <a:solidFill>
                  <a:srgbClr val="7A3B1D"/>
                </a:solidFill>
                <a:latin typeface="Noto Serif Hebrew"/>
                <a:cs typeface="Noto Serif Hebrew"/>
                <a:ea typeface="Noto Serif Hebrew"/>
              </a:rPr>
              <a:t>חָדַל לִהְיוֹת לְשָׂרָה אֹרַח כַּנָּשִׁים</a:t>
            </a:r>
            <a:r>
              <a:rPr sz="3000" b="0" i="0" lang="he-IL">
                <a:solidFill>
                  <a:srgbClr val="2C2418"/>
                </a:solidFill>
                <a:latin typeface="Noto Serif Hebrew"/>
                <a:cs typeface="Noto Serif Hebrew"/>
                <a:ea typeface="Noto Serif Hebrew"/>
              </a:rPr>
              <a:t> הוּא הַזְּמַן לְהֵרָיוֹן, כִּי אַחֲרֵי הֶפְסֵק הָאֹרַח מֵחֲמַת זִקְנָה לֹא תֶּהֱרֶינָה:</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א׳–ח׳ («האורחים אצל אברהם»).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ט״ז–כ״א («ה׳ מגלה לאברהם על סדום»).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כ״ב–ל״ג («אברהם מתדיין»).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מה לדעתכם המסר המרכזי של בראשית י״ח?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ביקור המלאכים וסדום</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האורחים אצל אברהם</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הבשורה: בן לשרה</a:t>
            </a:r>
          </a:p>
        </p:txBody>
      </p:sp>
      <p:sp>
        <p:nvSpPr>
          <p:cNvPr id="8" name="TextBox 7"/>
          <p:cNvSpPr txBox="1"/>
          <p:nvPr/>
        </p:nvSpPr>
        <p:spPr>
          <a:xfrm>
            <a:off x="7990713" y="3543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 מגלה לאברהם על סדום</a:t>
            </a:r>
          </a:p>
        </p:txBody>
      </p:sp>
      <p:sp>
        <p:nvSpPr>
          <p:cNvPr id="9" name="TextBox 8"/>
          <p:cNvSpPr txBox="1"/>
          <p:nvPr/>
        </p:nvSpPr>
        <p:spPr>
          <a:xfrm>
            <a:off x="878713" y="3543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אברהם מתדיין</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2707"/>
              </a:lnSpc>
            </a:pPr>
            <a:r>
              <a:rPr sz="1800" b="0" i="0" lang="he-IL">
                <a:solidFill>
                  <a:srgbClr val="2C2418"/>
                </a:solidFill>
                <a:latin typeface="David Libre"/>
                <a:cs typeface="David Libre"/>
                <a:ea typeface="David Libre"/>
              </a:rPr>
              <a:t>(חורף תשפ"ה (שאלון 1261))</a:t>
            </a:r>
          </a:p>
          <a:p>
            <a:pPr algn="r" rtl="1">
              <a:lnSpc>
                <a:spcPts val="2707"/>
              </a:lnSpc>
            </a:pPr>
            <a:r>
              <a:rPr sz="1800" b="0" i="0" lang="he-IL">
                <a:solidFill>
                  <a:srgbClr val="2C2418"/>
                </a:solidFill>
                <a:latin typeface="David Libre"/>
                <a:cs typeface="David Libre"/>
                <a:ea typeface="David Libre"/>
              </a:rPr>
              <a:t>1. קראו בראשית, פרק י"ח.</a:t>
            </a:r>
          </a:p>
          <a:p>
            <a:pPr algn="r" rtl="1">
              <a:lnSpc>
                <a:spcPts val="2707"/>
              </a:lnSpc>
            </a:pPr>
            <a:r>
              <a:rPr sz="1800" b="0" i="0" lang="he-IL">
                <a:solidFill>
                  <a:srgbClr val="2C2418"/>
                </a:solidFill>
                <a:latin typeface="David Libre"/>
                <a:cs typeface="David Libre"/>
                <a:ea typeface="David Libre"/>
              </a:rPr>
              <a:t>א. קראו פסוקים א'-ח'. על פי פסוקים אלו, כתבו שתי פעולות שעשה אברהם, והסבירו כיצד כל אחת מהן מעידה שהוא מארח למופת. (8 נקודות)</a:t>
            </a:r>
          </a:p>
          <a:p>
            <a:pPr algn="r" rtl="1">
              <a:lnSpc>
                <a:spcPts val="2707"/>
              </a:lnSpc>
            </a:pPr>
            <a:r>
              <a:rPr sz="1800" b="0" i="0" lang="he-IL">
                <a:solidFill>
                  <a:srgbClr val="2C2418"/>
                </a:solidFill>
                <a:latin typeface="David Libre"/>
                <a:cs typeface="David Libre"/>
                <a:ea typeface="David Libre"/>
              </a:rPr>
              <a:t>ב. קראו פסוקים י"א-כ"א</a:t>
            </a:r>
          </a:p>
          <a:p>
            <a:pPr algn="r" rtl="1">
              <a:lnSpc>
                <a:spcPts val="2707"/>
              </a:lnSpc>
            </a:pPr>
            <a:r>
              <a:rPr sz="1800" b="0" i="0" lang="he-IL">
                <a:solidFill>
                  <a:srgbClr val="2C2418"/>
                </a:solidFill>
                <a:latin typeface="David Libre"/>
                <a:cs typeface="David Libre"/>
                <a:ea typeface="David Libre"/>
              </a:rPr>
              <a:t>. (1) קראו פסוקים י"א-י"ג ואת פירוש רש"י לפסוק י"ג שלפניכם. "וַאֲנִי זָקַנְתִּי - שינה הכתוב מפני השלום, שהרי היא אמרה: 'וַאדֹנִי זָקֵן' ". על פי פירוש רש"י, מה הסתיר אלוהים מאברהם, ומדוע הסתיר זאת ממנו? (4 נקודות)</a:t>
            </a:r>
          </a:p>
          <a:p>
            <a:pPr algn="r" rtl="1">
              <a:lnSpc>
                <a:spcPts val="2707"/>
              </a:lnSpc>
            </a:pPr>
            <a:r>
              <a:rPr sz="1800" b="0" i="0" lang="he-IL">
                <a:solidFill>
                  <a:srgbClr val="2C2418"/>
                </a:solidFill>
                <a:latin typeface="David Libre"/>
                <a:cs typeface="David Libre"/>
                <a:ea typeface="David Libre"/>
              </a:rPr>
              <a:t>(2) קראו פסוקים י"ז-כ"א. מה גילה אלוהים לאברהם בפסוקים אלה, ומדוע הוא גילה זאת לאברהם? בססו את דבריך על הכתוב. (4 נקודות)</a:t>
            </a:r>
          </a:p>
          <a:p>
            <a:pPr algn="r" rtl="1">
              <a:lnSpc>
                <a:spcPts val="2707"/>
              </a:lnSpc>
            </a:pPr>
            <a:r>
              <a:rPr sz="1800" b="0" i="0" lang="he-IL">
                <a:solidFill>
                  <a:srgbClr val="2C2418"/>
                </a:solidFill>
                <a:latin typeface="David Libre"/>
                <a:cs typeface="David Libre"/>
                <a:ea typeface="David Libre"/>
              </a:rPr>
              <a:t>ג. קראו בראשית, פרק י"ח, פסוקים כ"ג-ל"ג וגם שמות, פרק ל"ב, פסוקים ז'-י"ד. גם אברהם וגם משה רצו לשנות את ההחלטה של האל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א׳–ח׳ («האורחים אצל אברהם»).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האל מתגלה לאברהם באלוני ממרא בצהרי היום, ואברהם יושב בפתח האוהל. בפסוק 2 הוא רואה שלושה אנשים. הוא עדיין לא יודע שהם מלאכים. בין פסוק 1 (התגלות) לפסוק 2 (שלושה אנשים) יש מעבר חד; לפי חז״ל ״שלוחו של אדם כמותו״, והאל מתגלה דרך שליחיו (סוף פסוק).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ט״ז–כ״א («ה׳ מגלה לאברהם על סדום»).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האורחים קמים ללכת לסדום ואברהם מלווה אותם. האל מחליט לשתף את אברהם: ״המכסה אני מאברהם אשר אני עושה״. הנימוק: אברהם נבחר ״למען אשר יצוה את בניו... ושמרו דרך ה׳ לעשות צדקה ומשפט״.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כ״ב–ל״ג («אברהם מתדיין»).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אברהם ניגש ומתדיין עם האל: ״האף תספה צדיק עם רשע?״ ו״השופט כל הארץ לא יעשה משפט?״. הוא טוען שאי אפשר להעניש צדיקים יחד עם רשעים.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(1/2)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572"/>
              </a:lnSpc>
            </a:pPr>
            <a:r>
              <a:rPr sz="1700" b="0" i="0" lang="he-IL">
                <a:solidFill>
                  <a:srgbClr val="2C2418"/>
                </a:solidFill>
                <a:latin typeface="David Libre"/>
                <a:cs typeface="David Libre"/>
                <a:ea typeface="David Libre"/>
              </a:rPr>
              <a:t>סעיף א': הכנסת אורחים</a:t>
            </a:r>
          </a:p>
          <a:p>
            <a:pPr algn="r" rtl="1">
              <a:lnSpc>
                <a:spcPts val="2572"/>
              </a:lnSpc>
            </a:pPr>
            <a:r>
              <a:rPr sz="1700" b="0" i="0" lang="he-IL">
                <a:solidFill>
                  <a:srgbClr val="2C2418"/>
                </a:solidFill>
                <a:latin typeface="David Libre"/>
                <a:cs typeface="David Libre"/>
                <a:ea typeface="David Libre"/>
              </a:rPr>
              <a:t>פעולות של אברהם המעידות על אירוח למופת (יש לציין שתיים):</a:t>
            </a:r>
          </a:p>
          <a:p>
            <a:pPr algn="r" rtl="1">
              <a:lnSpc>
                <a:spcPts val="2572"/>
              </a:lnSpc>
            </a:pPr>
            <a:r>
              <a:rPr sz="1700" b="0" i="0" lang="he-IL">
                <a:solidFill>
                  <a:srgbClr val="2C2418"/>
                </a:solidFill>
                <a:latin typeface="David Libre"/>
                <a:cs typeface="David Libre"/>
                <a:ea typeface="David Libre"/>
              </a:rPr>
              <a:t>אברהם רץ לקראת האנשים ומשתחווה אליהם, מה שמגלה כבוד רב כלפיהם.</a:t>
            </a:r>
          </a:p>
          <a:p>
            <a:pPr algn="r" rtl="1">
              <a:lnSpc>
                <a:spcPts val="2572"/>
              </a:lnSpc>
            </a:pPr>
            <a:r>
              <a:rPr sz="1700" b="0" i="0" lang="he-IL">
                <a:solidFill>
                  <a:srgbClr val="2C2418"/>
                </a:solidFill>
                <a:latin typeface="David Libre"/>
                <a:cs typeface="David Libre"/>
                <a:ea typeface="David Libre"/>
              </a:rPr>
              <a:t>אברהם מזמין אותם אל אוהלו ומציע להם מים, צל ומזון. הוא נדיב ורחב לב כלפי אורחיו.</a:t>
            </a:r>
          </a:p>
          <a:p>
            <a:pPr algn="r" rtl="1">
              <a:lnSpc>
                <a:spcPts val="2572"/>
              </a:lnSpc>
            </a:pPr>
            <a:r>
              <a:rPr sz="1700" b="0" i="0" lang="he-IL">
                <a:solidFill>
                  <a:srgbClr val="2C2418"/>
                </a:solidFill>
                <a:latin typeface="David Libre"/>
                <a:cs typeface="David Libre"/>
                <a:ea typeface="David Libre"/>
              </a:rPr>
              <a:t>אברהם מזרז את בני ביתו ונותן להם הוראות כיצד לכבד את האורחים.</a:t>
            </a:r>
          </a:p>
          <a:p>
            <a:pPr algn="r" rtl="1">
              <a:lnSpc>
                <a:spcPts val="2572"/>
              </a:lnSpc>
            </a:pPr>
            <a:r>
              <a:rPr sz="1700" b="0" i="0" lang="he-IL">
                <a:solidFill>
                  <a:srgbClr val="2C2418"/>
                </a:solidFill>
                <a:latin typeface="David Libre"/>
                <a:cs typeface="David Libre"/>
                <a:ea typeface="David Libre"/>
              </a:rPr>
              <a:t>אברהם בעצמו משרת את אורחיו, למרות שיש לו עבדים רבים, כדי להראות להם כבוד.</a:t>
            </a:r>
          </a:p>
          <a:p>
            <a:pPr algn="r" rtl="1">
              <a:lnSpc>
                <a:spcPts val="2572"/>
              </a:lnSpc>
            </a:pPr>
            <a:r>
              <a:rPr sz="1700" b="0" i="0" lang="he-IL">
                <a:solidFill>
                  <a:srgbClr val="2C2418"/>
                </a:solidFill>
                <a:latin typeface="David Libre"/>
                <a:cs typeface="David Libre"/>
                <a:ea typeface="David Libre"/>
              </a:rPr>
              <a:t>סעיף ב': הסתרת מידע וגילויו</a:t>
            </a:r>
          </a:p>
          <a:p>
            <a:pPr algn="r" rtl="1">
              <a:lnSpc>
                <a:spcPts val="2572"/>
              </a:lnSpc>
            </a:pPr>
            <a:r>
              <a:rPr sz="1700" b="0" i="0" lang="he-IL">
                <a:solidFill>
                  <a:srgbClr val="2C2418"/>
                </a:solidFill>
                <a:latin typeface="David Libre"/>
                <a:cs typeface="David Libre"/>
                <a:ea typeface="David Libre"/>
              </a:rPr>
              <a:t>שינוי מפני השלום: לפי רש"י, אלוהים הסתיר מאברהם את תגובת שרה ("ואדוני זקן") ושינה את דבריה ל"ואני זקנתי", כדי לא לפגוע באברהם ולשמור על שלום הבית</a:t>
            </a:r>
          </a:p>
          <a:p>
            <a:pPr algn="r" rtl="1">
              <a:lnSpc>
                <a:spcPts val="2572"/>
              </a:lnSpc>
            </a:pPr>
            <a:r>
              <a:rPr sz="1700" b="0" i="0" lang="he-IL">
                <a:solidFill>
                  <a:srgbClr val="2C2418"/>
                </a:solidFill>
                <a:latin typeface="David Libre"/>
                <a:cs typeface="David Libre"/>
                <a:ea typeface="David Libre"/>
              </a:rPr>
              <a:t>. (2) שיתוף בתוכנית סדום: אלוהים מגלה לאברהם שהוא עומד להשמיד את סדום. הוא מגלה זאת משום שאברהם הוא אבי האומה, ממנו יצא עם גדול, ובזכותו יתברכו כל הגויים. אברהם נבחר כדי להנחיל לצאצאיו את דרך ה' - לעשות צדקה ומשפט.</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(2/2)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סעיף ג': אמצעים רטוריים (אברהם מול משה)</a:t>
            </a:r>
          </a:p>
          <a:p>
            <a:pPr algn="r" rtl="1">
              <a:lnSpc>
                <a:spcPts val="2850"/>
              </a:lnSpc>
            </a:pPr>
            <a:r>
              <a:rPr sz="1900" b="0" i="0" lang="he-IL">
                <a:solidFill>
                  <a:srgbClr val="2C2418"/>
                </a:solidFill>
                <a:latin typeface="David Libre"/>
                <a:cs typeface="David Libre"/>
                <a:ea typeface="David Libre"/>
              </a:rPr>
              <a:t>(1) אברהם:</a:t>
            </a:r>
          </a:p>
          <a:p>
            <a:pPr algn="r" rtl="1">
              <a:lnSpc>
                <a:spcPts val="2850"/>
              </a:lnSpc>
            </a:pPr>
            <a:r>
              <a:rPr sz="1900" b="0" i="0" lang="he-IL">
                <a:solidFill>
                  <a:srgbClr val="2C2418"/>
                </a:solidFill>
                <a:latin typeface="David Libre"/>
                <a:cs typeface="David Libre"/>
                <a:ea typeface="David Libre"/>
              </a:rPr>
              <a:t>שאלה רטורית: "האף תספה צדיק עם רשע?". מדגיש את חוסר הצדק.</a:t>
            </a:r>
          </a:p>
          <a:p>
            <a:pPr algn="r" rtl="1">
              <a:lnSpc>
                <a:spcPts val="2850"/>
              </a:lnSpc>
            </a:pPr>
            <a:r>
              <a:rPr sz="1900" b="0" i="0" lang="he-IL">
                <a:solidFill>
                  <a:srgbClr val="2C2418"/>
                </a:solidFill>
                <a:latin typeface="David Libre"/>
                <a:cs typeface="David Libre"/>
                <a:ea typeface="David Libre"/>
              </a:rPr>
              <a:t>הדרגתיות: אברהם מציג כל פעם מספר נמוך יותר של צדיקים כדי לנסות להציל את העיר (50, 45... עד 10).</a:t>
            </a:r>
          </a:p>
          <a:p>
            <a:pPr algn="r" rtl="1">
              <a:lnSpc>
                <a:spcPts val="2850"/>
              </a:lnSpc>
            </a:pPr>
            <a:r>
              <a:rPr sz="1900" b="0" i="0" lang="he-IL">
                <a:solidFill>
                  <a:srgbClr val="2C2418"/>
                </a:solidFill>
                <a:latin typeface="David Libre"/>
                <a:cs typeface="David Libre"/>
                <a:ea typeface="David Libre"/>
              </a:rPr>
              <a:t>ביטויים חוזרים: אברהם חוזר על ביטויים בהם הוא מנמיך עצמו ("ואנכי עפר ואפר") כדי לרכך את האל</a:t>
            </a:r>
          </a:p>
          <a:p>
            <a:pPr algn="r" rtl="1">
              <a:lnSpc>
                <a:spcPts val="2850"/>
              </a:lnSpc>
            </a:pPr>
            <a:r>
              <a:rPr sz="1900" b="0" i="0" lang="he-IL">
                <a:solidFill>
                  <a:srgbClr val="2C2418"/>
                </a:solidFill>
                <a:latin typeface="David Libre"/>
                <a:cs typeface="David Libre"/>
                <a:ea typeface="David Libre"/>
              </a:rPr>
              <a:t>. משה (חטא העגל):</a:t>
            </a:r>
          </a:p>
          <a:p>
            <a:pPr algn="r" rtl="1">
              <a:lnSpc>
                <a:spcPts val="2850"/>
              </a:lnSpc>
            </a:pPr>
            <a:r>
              <a:rPr sz="1900" b="0" i="0" lang="he-IL">
                <a:solidFill>
                  <a:srgbClr val="2C2418"/>
                </a:solidFill>
                <a:latin typeface="David Libre"/>
                <a:cs typeface="David Libre"/>
                <a:ea typeface="David Libre"/>
              </a:rPr>
              <a:t>שאלה רטורית: "למה יחרה אפך בעמך?". משה שואל כיצד ה' מתכוון להשמיד את העם שהוא עצמו הוציא ממצרים.</a:t>
            </a:r>
          </a:p>
          <a:p>
            <a:pPr algn="r" rtl="1">
              <a:lnSpc>
                <a:spcPts val="2850"/>
              </a:lnSpc>
            </a:pPr>
            <a:r>
              <a:rPr sz="1900" b="0" i="0" lang="he-IL">
                <a:solidFill>
                  <a:srgbClr val="2C2418"/>
                </a:solidFill>
                <a:latin typeface="David Libre"/>
                <a:cs typeface="David Libre"/>
                <a:ea typeface="David Libre"/>
              </a:rPr>
              <a:t>זכות אבות: משה מזכיר לה' את הבטחתו לאבות (אברהם, יצחק ויעקב) כדי לעצור את הגזירה.</a:t>
            </a:r>
          </a:p>
          <a:p>
            <a:pPr algn="r" rtl="1">
              <a:lnSpc>
                <a:spcPts val="2850"/>
              </a:lnSpc>
            </a:pPr>
            <a:r>
              <a:rPr sz="1900" b="0" i="0" lang="he-IL">
                <a:solidFill>
                  <a:srgbClr val="2C2418"/>
                </a:solidFill>
                <a:latin typeface="David Libre"/>
                <a:cs typeface="David Libre"/>
                <a:ea typeface="David Libre"/>
              </a:rPr>
              <a:t>(2) מעמד הנביא: הנביא (אברהם ומשה) מוצג כשותף של האל, בעל ביטחון עצמי ועקשנות, שיכול לערער על החלטות אלוהיות למען הצדק והרחמים.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ביקור המלאכים וסדום – שאלון 1261</dc:title>
  <dc:subject/>
  <dc:creator/>
  <cp:keywords/>
  <dc:description/>
  <cp:lastModifiedBy/>
  <cp:revision>1</cp:revision>
  <dcterms:created xsi:type="dcterms:W3CDTF">2013-01-27T09:14:16Z</dcterms:created>
  <dcterms:modified xsi:type="dcterms:W3CDTF">2013-01-27T09:15:58Z</dcterms:modified>
  <cp:category/>
</cp:coreProperties>
</file>